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 id="2147483661" r:id="rId3"/>
  </p:sldMasterIdLst>
  <p:notesMasterIdLst>
    <p:notesMasterId r:id="rId33"/>
  </p:notesMasterIdLst>
  <p:handoutMasterIdLst>
    <p:handoutMasterId r:id="rId34"/>
  </p:handoutMasterIdLst>
  <p:sldIdLst>
    <p:sldId id="533" r:id="rId4"/>
    <p:sldId id="309" r:id="rId5"/>
    <p:sldId id="534" r:id="rId6"/>
    <p:sldId id="368" r:id="rId7"/>
    <p:sldId id="258" r:id="rId8"/>
    <p:sldId id="369" r:id="rId9"/>
    <p:sldId id="373" r:id="rId10"/>
    <p:sldId id="397" r:id="rId11"/>
    <p:sldId id="374" r:id="rId12"/>
    <p:sldId id="398" r:id="rId13"/>
    <p:sldId id="400" r:id="rId14"/>
    <p:sldId id="394" r:id="rId15"/>
    <p:sldId id="395" r:id="rId16"/>
    <p:sldId id="396" r:id="rId17"/>
    <p:sldId id="393" r:id="rId18"/>
    <p:sldId id="401" r:id="rId19"/>
    <p:sldId id="405" r:id="rId20"/>
    <p:sldId id="406" r:id="rId21"/>
    <p:sldId id="402" r:id="rId22"/>
    <p:sldId id="403" r:id="rId23"/>
    <p:sldId id="347" r:id="rId24"/>
    <p:sldId id="366" r:id="rId25"/>
    <p:sldId id="370" r:id="rId26"/>
    <p:sldId id="390" r:id="rId27"/>
    <p:sldId id="354" r:id="rId28"/>
    <p:sldId id="380" r:id="rId29"/>
    <p:sldId id="381" r:id="rId30"/>
    <p:sldId id="382" r:id="rId31"/>
    <p:sldId id="379" r:id="rId32"/>
  </p:sldIdLst>
  <p:sldSz cx="12188825" cy="6858000"/>
  <p:notesSz cx="6858000" cy="9144000"/>
  <p:custDataLst>
    <p:tags r:id="rId35"/>
  </p:custDataLst>
  <p:defaultTextStyle>
    <a:defPPr>
      <a:defRPr lang="en-US"/>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3"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30" autoAdjust="0"/>
    <p:restoredTop sz="94492" autoAdjust="0"/>
  </p:normalViewPr>
  <p:slideViewPr>
    <p:cSldViewPr>
      <p:cViewPr varScale="1">
        <p:scale>
          <a:sx n="75" d="100"/>
          <a:sy n="75" d="100"/>
        </p:scale>
        <p:origin x="588" y="54"/>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198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gs" Target="tags/tag1.xml"/><Relationship Id="rId8" Type="http://schemas.openxmlformats.org/officeDocument/2006/relationships/slide" Target="slides/slide5.xml"/><Relationship Id="rId3"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05E03B7-B591-4A2A-B695-014C5A39F13E}" type="datetimeFigureOut">
              <a:rPr lang="en-US"/>
              <a:pPr/>
              <a:t>6/30/2024</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E322BB-75AD-4A1E-9661-2724167329F0}" type="slidenum">
              <a:rPr/>
              <a:pPr/>
              <a:t>‹#›</a:t>
            </a:fld>
            <a:endParaRPr/>
          </a:p>
        </p:txBody>
      </p:sp>
    </p:spTree>
    <p:extLst>
      <p:ext uri="{BB962C8B-B14F-4D97-AF65-F5344CB8AC3E}">
        <p14:creationId xmlns:p14="http://schemas.microsoft.com/office/powerpoint/2010/main" val="2512705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DFBD7B-E4FB-4AA8-9540-FD148073ACB3}" type="datetimeFigureOut">
              <a:rPr lang="en-US"/>
              <a:pPr/>
              <a:t>6/30/2024</a:t>
            </a:fld>
            <a:endParaRP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045B7DE-1198-4F2F-B574-CA8CAE341642}" type="slidenum">
              <a:rPr/>
              <a:pPr/>
              <a:t>‹#›</a:t>
            </a:fld>
            <a:endParaRPr/>
          </a:p>
        </p:txBody>
      </p:sp>
    </p:spTree>
    <p:extLst>
      <p:ext uri="{BB962C8B-B14F-4D97-AF65-F5344CB8AC3E}">
        <p14:creationId xmlns:p14="http://schemas.microsoft.com/office/powerpoint/2010/main" val="1882312455"/>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A6A0E06B-F7B6-4297-BB96-2F5B65EAE691}"/>
              </a:ext>
            </a:extLst>
          </p:cNvPr>
          <p:cNvSpPr>
            <a:spLocks noGrp="1" noRot="1" noChangeAspect="1" noChangeArrowheads="1" noTextEdit="1"/>
          </p:cNvSpPr>
          <p:nvPr>
            <p:ph type="sldImg"/>
          </p:nvPr>
        </p:nvSpPr>
        <p:spPr>
          <a:ln/>
        </p:spPr>
      </p:sp>
      <p:sp>
        <p:nvSpPr>
          <p:cNvPr id="4100" name="Rectangle 3">
            <a:extLst>
              <a:ext uri="{FF2B5EF4-FFF2-40B4-BE49-F238E27FC236}">
                <a16:creationId xmlns:a16="http://schemas.microsoft.com/office/drawing/2014/main" id="{0331A45E-1CAE-49C8-A3FC-D372F6725CC4}"/>
              </a:ext>
            </a:extLst>
          </p:cNvPr>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squares"/>
          <p:cNvGrpSpPr/>
          <p:nvPr/>
        </p:nvGrpSpPr>
        <p:grpSpPr>
          <a:xfrm>
            <a:off x="0" y="1135743"/>
            <a:ext cx="1622332" cy="799981"/>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828324" y="362396"/>
            <a:ext cx="9141619" cy="1676400"/>
          </a:xfrm>
        </p:spPr>
        <p:txBody>
          <a:bodyPr>
            <a:noAutofit/>
          </a:bodyPr>
          <a:lstStyle>
            <a:lvl1pPr>
              <a:lnSpc>
                <a:spcPct val="80000"/>
              </a:lnSpc>
              <a:defRPr sz="6000"/>
            </a:lvl1pPr>
          </a:lstStyle>
          <a:p>
            <a:r>
              <a:rPr lang="en-US"/>
              <a:t>Click to edit Master title style</a:t>
            </a:r>
            <a:endParaRPr/>
          </a:p>
        </p:txBody>
      </p:sp>
      <p:sp>
        <p:nvSpPr>
          <p:cNvPr id="3" name="Subtitle 2"/>
          <p:cNvSpPr>
            <a:spLocks noGrp="1"/>
          </p:cNvSpPr>
          <p:nvPr>
            <p:ph type="subTitle" idx="1"/>
          </p:nvPr>
        </p:nvSpPr>
        <p:spPr>
          <a:xfrm>
            <a:off x="1828324" y="2089595"/>
            <a:ext cx="9141619" cy="886344"/>
          </a:xfrm>
        </p:spPr>
        <p:txBody>
          <a:bodyPr>
            <a:normAutofit/>
          </a:bodyPr>
          <a:lstStyle>
            <a:lvl1pPr marL="0" indent="0" algn="l">
              <a:buNone/>
              <a:defRPr sz="2800">
                <a:solidFill>
                  <a:schemeClr val="accent1"/>
                </a:solidFill>
              </a:defRPr>
            </a:lvl1pPr>
            <a:lvl2pPr marL="609493" indent="0" algn="ctr">
              <a:buNone/>
              <a:defRPr>
                <a:solidFill>
                  <a:schemeClr val="tx1">
                    <a:tint val="75000"/>
                  </a:schemeClr>
                </a:solidFill>
              </a:defRPr>
            </a:lvl2pPr>
            <a:lvl3pPr marL="1218987" indent="0" algn="ctr">
              <a:buNone/>
              <a:defRPr>
                <a:solidFill>
                  <a:schemeClr val="tx1">
                    <a:tint val="75000"/>
                  </a:schemeClr>
                </a:solidFill>
              </a:defRPr>
            </a:lvl3pPr>
            <a:lvl4pPr marL="1828480" indent="0" algn="ctr">
              <a:buNone/>
              <a:defRPr>
                <a:solidFill>
                  <a:schemeClr val="tx1">
                    <a:tint val="75000"/>
                  </a:schemeClr>
                </a:solidFill>
              </a:defRPr>
            </a:lvl4pPr>
            <a:lvl5pPr marL="2437973" indent="0" algn="ctr">
              <a:buNone/>
              <a:defRPr>
                <a:solidFill>
                  <a:schemeClr val="tx1">
                    <a:tint val="75000"/>
                  </a:schemeClr>
                </a:solidFill>
              </a:defRPr>
            </a:lvl5pPr>
            <a:lvl6pPr marL="3047467" indent="0" algn="ctr">
              <a:buNone/>
              <a:defRPr>
                <a:solidFill>
                  <a:schemeClr val="tx1">
                    <a:tint val="75000"/>
                  </a:schemeClr>
                </a:solidFill>
              </a:defRPr>
            </a:lvl6pPr>
            <a:lvl7pPr marL="3656960" indent="0" algn="ctr">
              <a:buNone/>
              <a:defRPr>
                <a:solidFill>
                  <a:schemeClr val="tx1">
                    <a:tint val="75000"/>
                  </a:schemeClr>
                </a:solidFill>
              </a:defRPr>
            </a:lvl7pPr>
            <a:lvl8pPr marL="4266453" indent="0" algn="ctr">
              <a:buNone/>
              <a:defRPr>
                <a:solidFill>
                  <a:schemeClr val="tx1">
                    <a:tint val="75000"/>
                  </a:schemeClr>
                </a:solidFill>
              </a:defRPr>
            </a:lvl8pPr>
            <a:lvl9pPr marL="4875947" indent="0" algn="ctr">
              <a:buNone/>
              <a:defRPr>
                <a:solidFill>
                  <a:schemeClr val="tx1">
                    <a:tint val="75000"/>
                  </a:schemeClr>
                </a:solidFill>
              </a:defRPr>
            </a:lvl9pPr>
          </a:lstStyle>
          <a:p>
            <a:r>
              <a:rPr lang="en-US"/>
              <a:t>Click to edit Master subtitle style</a:t>
            </a:r>
            <a:endParaRPr/>
          </a:p>
        </p:txBody>
      </p:sp>
      <p:sp>
        <p:nvSpPr>
          <p:cNvPr id="4" name="Date Placeholder 3"/>
          <p:cNvSpPr>
            <a:spLocks noGrp="1"/>
          </p:cNvSpPr>
          <p:nvPr>
            <p:ph type="dt" sz="half" idx="10"/>
          </p:nvPr>
        </p:nvSpPr>
        <p:spPr/>
        <p:txBody>
          <a:bodyPr/>
          <a:lstStyle/>
          <a:p>
            <a:fld id="{A7209051-6E81-43E8-9099-FF6A0C3DCFE8}" type="datetime1">
              <a:rPr lang="en-US"/>
              <a:pPr/>
              <a:t>6/30/2024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3887510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EDCEAB04-7709-4C1E-A61A-74684A0170FC}" type="datetime1">
              <a:rPr lang="en-US"/>
              <a:pPr/>
              <a:t>6/30/2024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2640825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squares"/>
          <p:cNvGrpSpPr/>
          <p:nvPr/>
        </p:nvGrpSpPr>
        <p:grpSpPr>
          <a:xfrm rot="5400000">
            <a:off x="9583007" y="233864"/>
            <a:ext cx="1063300" cy="524046"/>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5" name="bottom graphic"/>
          <p:cNvGrpSpPr/>
          <p:nvPr/>
        </p:nvGrpSpPr>
        <p:grpSpPr>
          <a:xfrm>
            <a:off x="0" y="5395517"/>
            <a:ext cx="12188825" cy="1462483"/>
            <a:chOff x="0" y="4046638"/>
            <a:chExt cx="9144000" cy="1096862"/>
          </a:xfrm>
        </p:grpSpPr>
        <p:sp>
          <p:nvSpPr>
            <p:cNvPr id="16" name="Freeform 15"/>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Rectangle 72"/>
            <p:cNvSpPr/>
            <p:nvPr/>
          </p:nvSpPr>
          <p:spPr bwMode="ltGray">
            <a:xfrm rot="5400000">
              <a:off x="4023569" y="23069"/>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Vertical Title 1"/>
          <p:cNvSpPr>
            <a:spLocks noGrp="1"/>
          </p:cNvSpPr>
          <p:nvPr>
            <p:ph type="title" orient="vert"/>
          </p:nvPr>
        </p:nvSpPr>
        <p:spPr>
          <a:xfrm>
            <a:off x="9751060" y="1150514"/>
            <a:ext cx="1828324" cy="5021685"/>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218882" y="1150514"/>
            <a:ext cx="8227457" cy="5021685"/>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0C79BD0D-E0B1-4CED-AC65-708AC79EB9CD}" type="datetime1">
              <a:rPr lang="en-US"/>
              <a:pPr/>
              <a:t>6/30/2024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81644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p>
            <a:endParaRPr lang="en-US"/>
          </a:p>
        </p:txBody>
      </p:sp>
      <p:sp>
        <p:nvSpPr>
          <p:cNvPr id="5" name="Date Placeholder 4"/>
          <p:cNvSpPr>
            <a:spLocks noGrp="1"/>
          </p:cNvSpPr>
          <p:nvPr>
            <p:ph type="dt" sz="half" idx="11"/>
          </p:nvPr>
        </p:nvSpPr>
        <p:spPr/>
        <p:txBody>
          <a:bodyPr/>
          <a:lstStyle/>
          <a:p>
            <a:fld id="{D29E8617-6EA8-4B97-A5E8-E18E98765EE2}" type="datetime1">
              <a:rPr lang="en-US" smtClean="0"/>
              <a:pPr/>
              <a:t>6/30/2024</a:t>
            </a:fld>
            <a:endParaRPr lang="en-US"/>
          </a:p>
        </p:txBody>
      </p:sp>
      <p:sp>
        <p:nvSpPr>
          <p:cNvPr id="6" name="Slide Number Placeholder 5"/>
          <p:cNvSpPr>
            <a:spLocks noGrp="1"/>
          </p:cNvSpPr>
          <p:nvPr>
            <p:ph type="sldNum" sz="quarter" idx="12"/>
          </p:nvPr>
        </p:nvSpPr>
        <p:spPr/>
        <p:txBody>
          <a:bodyPr/>
          <a:lstStyle/>
          <a:p>
            <a:fld id="{34C99D79-8A4B-4031-B1E0-AF26F8EDF2BC}" type="slidenum">
              <a:rPr lang="en-US" smtClean="0"/>
              <a:pPr/>
              <a:t>‹#›</a:t>
            </a:fld>
            <a:endParaRPr lang="en-US"/>
          </a:p>
        </p:txBody>
      </p:sp>
    </p:spTree>
    <p:extLst>
      <p:ext uri="{BB962C8B-B14F-4D97-AF65-F5344CB8AC3E}">
        <p14:creationId xmlns:p14="http://schemas.microsoft.com/office/powerpoint/2010/main" val="1439495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0825"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08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3ACD51-04A4-444E-A6FB-802498CC2640}"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1018326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3ACD51-04A4-444E-A6FB-802498CC2640}"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2455932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2425"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24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3ACD51-04A4-444E-A6FB-802498CC2640}"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35739457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001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0613" y="1825625"/>
            <a:ext cx="5180012"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3ACD51-04A4-444E-A6FB-802498CC2640}"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1742282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2425"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62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62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0613" y="1681163"/>
            <a:ext cx="51816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0613" y="2505075"/>
            <a:ext cx="518160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3ACD51-04A4-444E-A6FB-802498CC2640}" type="datetimeFigureOut">
              <a:rPr lang="en-US" smtClean="0"/>
              <a:t>6/30/2024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7122199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3ACD51-04A4-444E-A6FB-802498CC2640}" type="datetimeFigureOut">
              <a:rPr lang="en-US" smtClean="0"/>
              <a:t>6/30/2024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29378436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3ACD51-04A4-444E-A6FB-802498CC2640}" type="datetimeFigureOut">
              <a:rPr lang="en-US" smtClean="0"/>
              <a:t>6/30/2024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2362060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10"/>
          </p:nvPr>
        </p:nvSpPr>
        <p:spPr/>
        <p:txBody>
          <a:bodyPr/>
          <a:lstStyle/>
          <a:p>
            <a:fld id="{0CC3EA6D-DF0B-4D4B-B359-5F1D1D0E30A4}" type="datetime1">
              <a:rPr lang="en-US"/>
              <a:pPr/>
              <a:t>6/30/2024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343515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0650"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1600" y="987425"/>
            <a:ext cx="61706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3ACD51-04A4-444E-A6FB-802498CC2640}"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22358563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0650"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1600" y="987425"/>
            <a:ext cx="61706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06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3ACD51-04A4-444E-A6FB-802498CC2640}" type="datetimeFigureOut">
              <a:rPr lang="en-US" smtClean="0"/>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3721270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3ACD51-04A4-444E-A6FB-802498CC2640}"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26673021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3313" y="365125"/>
            <a:ext cx="2627312"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2713"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3ACD51-04A4-444E-A6FB-802498CC2640}" type="datetimeFigureOut">
              <a:rPr lang="en-US" smtClean="0"/>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252A58-DBC9-4DE0-ACD7-F3F4EDF5AB98}" type="slidenum">
              <a:rPr lang="en-US" smtClean="0"/>
              <a:t>‹#›</a:t>
            </a:fld>
            <a:endParaRPr lang="en-US"/>
          </a:p>
        </p:txBody>
      </p:sp>
    </p:spTree>
    <p:extLst>
      <p:ext uri="{BB962C8B-B14F-4D97-AF65-F5344CB8AC3E}">
        <p14:creationId xmlns:p14="http://schemas.microsoft.com/office/powerpoint/2010/main" val="3938561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squares"/>
          <p:cNvGrpSpPr/>
          <p:nvPr/>
        </p:nvGrpSpPr>
        <p:grpSpPr>
          <a:xfrm>
            <a:off x="0" y="3124415"/>
            <a:ext cx="1622332" cy="805061"/>
            <a:chOff x="0" y="2343311"/>
            <a:chExt cx="1217066" cy="603796"/>
          </a:xfrm>
        </p:grpSpPr>
        <p:sp>
          <p:nvSpPr>
            <p:cNvPr id="8" name="Rounded Rectangle 7"/>
            <p:cNvSpPr/>
            <p:nvPr/>
          </p:nvSpPr>
          <p:spPr>
            <a:xfrm>
              <a:off x="787514" y="2347123"/>
              <a:ext cx="429552" cy="599984"/>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86370" y="2347123"/>
              <a:ext cx="429552" cy="599984"/>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92604" y="2535915"/>
              <a:ext cx="599986" cy="214778"/>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9" name="bottom graphic"/>
          <p:cNvGrpSpPr/>
          <p:nvPr/>
        </p:nvGrpSpPr>
        <p:grpSpPr>
          <a:xfrm>
            <a:off x="0" y="5409216"/>
            <a:ext cx="12188825" cy="1462483"/>
            <a:chOff x="0" y="4056912"/>
            <a:chExt cx="9144000" cy="1096862"/>
          </a:xfrm>
        </p:grpSpPr>
        <p:sp>
          <p:nvSpPr>
            <p:cNvPr id="20" name="Freeform 19"/>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1"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1828324" y="1932518"/>
            <a:ext cx="9141619" cy="2105367"/>
          </a:xfrm>
        </p:spPr>
        <p:txBody>
          <a:bodyPr anchor="b">
            <a:normAutofit/>
          </a:bodyPr>
          <a:lstStyle>
            <a:lvl1pPr algn="l">
              <a:defRPr sz="6000" b="0" cap="none" baseline="0"/>
            </a:lvl1pPr>
          </a:lstStyle>
          <a:p>
            <a:r>
              <a:rPr lang="en-US"/>
              <a:t>Click to edit Master title style</a:t>
            </a:r>
            <a:endParaRPr/>
          </a:p>
        </p:txBody>
      </p:sp>
      <p:sp>
        <p:nvSpPr>
          <p:cNvPr id="3" name="Text Placeholder 2"/>
          <p:cNvSpPr>
            <a:spLocks noGrp="1"/>
          </p:cNvSpPr>
          <p:nvPr>
            <p:ph type="body" idx="1"/>
          </p:nvPr>
        </p:nvSpPr>
        <p:spPr>
          <a:xfrm>
            <a:off x="1828324" y="4084264"/>
            <a:ext cx="9141619" cy="933297"/>
          </a:xfrm>
        </p:spPr>
        <p:txBody>
          <a:bodyPr anchor="t">
            <a:normAutofit/>
          </a:bodyPr>
          <a:lstStyle>
            <a:lvl1pPr marL="0" indent="0">
              <a:buNone/>
              <a:defRPr sz="2800">
                <a:solidFill>
                  <a:schemeClr val="accent1"/>
                </a:solidFill>
              </a:defRPr>
            </a:lvl1pPr>
            <a:lvl2pPr marL="609493" indent="0">
              <a:buNone/>
              <a:defRPr sz="2400">
                <a:solidFill>
                  <a:schemeClr val="tx1">
                    <a:tint val="75000"/>
                  </a:schemeClr>
                </a:solidFill>
              </a:defRPr>
            </a:lvl2pPr>
            <a:lvl3pPr marL="1218987" indent="0">
              <a:buNone/>
              <a:defRPr sz="2100">
                <a:solidFill>
                  <a:schemeClr val="tx1">
                    <a:tint val="75000"/>
                  </a:schemeClr>
                </a:solidFill>
              </a:defRPr>
            </a:lvl3pPr>
            <a:lvl4pPr marL="1828480" indent="0">
              <a:buNone/>
              <a:defRPr sz="1900">
                <a:solidFill>
                  <a:schemeClr val="tx1">
                    <a:tint val="75000"/>
                  </a:schemeClr>
                </a:solidFill>
              </a:defRPr>
            </a:lvl4pPr>
            <a:lvl5pPr marL="2437973" indent="0">
              <a:buNone/>
              <a:defRPr sz="1900">
                <a:solidFill>
                  <a:schemeClr val="tx1">
                    <a:tint val="75000"/>
                  </a:schemeClr>
                </a:solidFill>
              </a:defRPr>
            </a:lvl5pPr>
            <a:lvl6pPr marL="3047467" indent="0">
              <a:buNone/>
              <a:defRPr sz="1900">
                <a:solidFill>
                  <a:schemeClr val="tx1">
                    <a:tint val="75000"/>
                  </a:schemeClr>
                </a:solidFill>
              </a:defRPr>
            </a:lvl6pPr>
            <a:lvl7pPr marL="3656960" indent="0">
              <a:buNone/>
              <a:defRPr sz="1900">
                <a:solidFill>
                  <a:schemeClr val="tx1">
                    <a:tint val="75000"/>
                  </a:schemeClr>
                </a:solidFill>
              </a:defRPr>
            </a:lvl7pPr>
            <a:lvl8pPr marL="4266453" indent="0">
              <a:buNone/>
              <a:defRPr sz="1900">
                <a:solidFill>
                  <a:schemeClr val="tx1">
                    <a:tint val="75000"/>
                  </a:schemeClr>
                </a:solidFill>
              </a:defRPr>
            </a:lvl8pPr>
            <a:lvl9pPr marL="4875947"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7EDB99-15BC-4479-BAC5-1E502E66917A}" type="datetime1">
              <a:rPr lang="en-US"/>
              <a:pPr/>
              <a:t>6/30/2024</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1435693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21888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094412" y="1600200"/>
            <a:ext cx="4875530"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4067C2A3-CD19-48AB-9F64-ECCF75182EDD}" type="datetime1">
              <a:rPr lang="en-US"/>
              <a:pPr/>
              <a:t>6/30/2024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1297796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218882" y="1596571"/>
            <a:ext cx="487553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4" name="Content Placeholder 3"/>
          <p:cNvSpPr>
            <a:spLocks noGrp="1"/>
          </p:cNvSpPr>
          <p:nvPr>
            <p:ph sz="half" idx="2"/>
          </p:nvPr>
        </p:nvSpPr>
        <p:spPr>
          <a:xfrm>
            <a:off x="121888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094412" y="1596571"/>
            <a:ext cx="4875530" cy="816429"/>
          </a:xfrm>
        </p:spPr>
        <p:txBody>
          <a:bodyPr anchor="ctr">
            <a:normAutofit/>
          </a:bodyPr>
          <a:lstStyle>
            <a:lvl1pPr marL="0" indent="0">
              <a:buNone/>
              <a:defRPr sz="2800" b="0">
                <a:solidFill>
                  <a:schemeClr val="accent1"/>
                </a:solidFill>
              </a:defRPr>
            </a:lvl1pPr>
            <a:lvl2pPr marL="609493" indent="0">
              <a:buNone/>
              <a:defRPr sz="2700" b="1"/>
            </a:lvl2pPr>
            <a:lvl3pPr marL="1218987" indent="0">
              <a:buNone/>
              <a:defRPr sz="2400" b="1"/>
            </a:lvl3pPr>
            <a:lvl4pPr marL="1828480" indent="0">
              <a:buNone/>
              <a:defRPr sz="2100" b="1"/>
            </a:lvl4pPr>
            <a:lvl5pPr marL="2437973" indent="0">
              <a:buNone/>
              <a:defRPr sz="2100" b="1"/>
            </a:lvl5pPr>
            <a:lvl6pPr marL="3047467" indent="0">
              <a:buNone/>
              <a:defRPr sz="2100" b="1"/>
            </a:lvl6pPr>
            <a:lvl7pPr marL="3656960" indent="0">
              <a:buNone/>
              <a:defRPr sz="2100" b="1"/>
            </a:lvl7pPr>
            <a:lvl8pPr marL="4266453" indent="0">
              <a:buNone/>
              <a:defRPr sz="2100" b="1"/>
            </a:lvl8pPr>
            <a:lvl9pPr marL="4875947" indent="0">
              <a:buNone/>
              <a:defRPr sz="2100" b="1"/>
            </a:lvl9pPr>
          </a:lstStyle>
          <a:p>
            <a:pPr lvl="0"/>
            <a:r>
              <a:rPr lang="en-US"/>
              <a:t>Click to edit Master text styles</a:t>
            </a:r>
          </a:p>
        </p:txBody>
      </p:sp>
      <p:sp>
        <p:nvSpPr>
          <p:cNvPr id="6" name="Content Placeholder 5"/>
          <p:cNvSpPr>
            <a:spLocks noGrp="1"/>
          </p:cNvSpPr>
          <p:nvPr>
            <p:ph sz="quarter" idx="4"/>
          </p:nvPr>
        </p:nvSpPr>
        <p:spPr>
          <a:xfrm>
            <a:off x="6094412" y="2413000"/>
            <a:ext cx="4875530" cy="3759199"/>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baseline="0"/>
            </a:lvl8pPr>
            <a:lvl9pPr>
              <a:defRPr sz="20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0363E8C1-7C87-4705-AB97-8CD17D208E3F}" type="datetime1">
              <a:rPr lang="en-US"/>
              <a:pPr/>
              <a:t>6/30/2024</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4870399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E20C624E-DF92-4841-B9B9-DD11AA239B85}" type="datetime1">
              <a:rPr lang="en-US"/>
              <a:pPr/>
              <a:t>6/30/2024</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96903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8" name="bottom graphic"/>
          <p:cNvGrpSpPr/>
          <p:nvPr/>
        </p:nvGrpSpPr>
        <p:grpSpPr>
          <a:xfrm>
            <a:off x="0" y="5409216"/>
            <a:ext cx="12188825" cy="1462483"/>
            <a:chOff x="0" y="4056912"/>
            <a:chExt cx="9144000" cy="1096862"/>
          </a:xfrm>
        </p:grpSpPr>
        <p:sp>
          <p:nvSpPr>
            <p:cNvPr id="9" name="Freeform 8"/>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FBDA3AE1-4360-4D5B-BDBC-656B872DD533}" type="datetime1">
              <a:rPr lang="en-US"/>
              <a:pPr/>
              <a:t>6/30/2024</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2225395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a:t>Click to edit Master title style</a:t>
            </a:r>
            <a:endParaRPr/>
          </a:p>
        </p:txBody>
      </p:sp>
      <p:sp>
        <p:nvSpPr>
          <p:cNvPr id="3" name="Content Placeholder 2"/>
          <p:cNvSpPr>
            <a:spLocks noGrp="1"/>
          </p:cNvSpPr>
          <p:nvPr>
            <p:ph idx="1"/>
          </p:nvPr>
        </p:nvSpPr>
        <p:spPr>
          <a:xfrm>
            <a:off x="4875530" y="1600200"/>
            <a:ext cx="6094413" cy="4572000"/>
          </a:xfrm>
        </p:spPr>
        <p:txBody>
          <a:bodyPr>
            <a:normAutofit/>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218883" y="1600202"/>
            <a:ext cx="3453500" cy="4571999"/>
          </a:xfrm>
        </p:spPr>
        <p:txBody>
          <a:bodyPr>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20990708-46A4-4851-883E-8DFB8939107E}" type="datetime1">
              <a:rPr lang="en-US"/>
              <a:pPr/>
              <a:t>6/30/2024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34839606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normAutofit/>
          </a:bodyPr>
          <a:lstStyle>
            <a:lvl1pPr algn="l">
              <a:defRPr sz="3600" b="0"/>
            </a:lvl1pPr>
          </a:lstStyle>
          <a:p>
            <a:r>
              <a:rPr lang="en-US"/>
              <a:t>Click to edit Master title style</a:t>
            </a:r>
            <a:endParaRPr/>
          </a:p>
        </p:txBody>
      </p:sp>
      <p:sp>
        <p:nvSpPr>
          <p:cNvPr id="3" name="Picture Placeholder 2"/>
          <p:cNvSpPr>
            <a:spLocks noGrp="1"/>
          </p:cNvSpPr>
          <p:nvPr>
            <p:ph type="pic" idx="1"/>
          </p:nvPr>
        </p:nvSpPr>
        <p:spPr>
          <a:xfrm>
            <a:off x="1218887" y="1600200"/>
            <a:ext cx="6703850" cy="3657600"/>
          </a:xfrm>
          <a:prstGeom prst="roundRect">
            <a:avLst>
              <a:gd name="adj" fmla="val 3098"/>
            </a:avLst>
          </a:prstGeom>
        </p:spPr>
        <p:txBody>
          <a:bodyPr>
            <a:normAutofit/>
          </a:bodyPr>
          <a:lstStyle>
            <a:lvl1pPr marL="0" indent="0">
              <a:buNone/>
              <a:defRPr sz="2700"/>
            </a:lvl1pPr>
            <a:lvl2pPr marL="609493" indent="0">
              <a:buNone/>
              <a:defRPr sz="3700"/>
            </a:lvl2pPr>
            <a:lvl3pPr marL="1218987" indent="0">
              <a:buNone/>
              <a:defRPr sz="3200"/>
            </a:lvl3pPr>
            <a:lvl4pPr marL="1828480" indent="0">
              <a:buNone/>
              <a:defRPr sz="2700"/>
            </a:lvl4pPr>
            <a:lvl5pPr marL="2437973" indent="0">
              <a:buNone/>
              <a:defRPr sz="2700"/>
            </a:lvl5pPr>
            <a:lvl6pPr marL="3047467" indent="0">
              <a:buNone/>
              <a:defRPr sz="2700"/>
            </a:lvl6pPr>
            <a:lvl7pPr marL="3656960" indent="0">
              <a:buNone/>
              <a:defRPr sz="2700"/>
            </a:lvl7pPr>
            <a:lvl8pPr marL="4266453" indent="0">
              <a:buNone/>
              <a:defRPr sz="2700"/>
            </a:lvl8pPr>
            <a:lvl9pPr marL="4875947" indent="0">
              <a:buNone/>
              <a:defRPr sz="2700"/>
            </a:lvl9pPr>
          </a:lstStyle>
          <a:p>
            <a:r>
              <a:rPr lang="en-US"/>
              <a:t>Click icon to add picture</a:t>
            </a:r>
            <a:endParaRPr/>
          </a:p>
        </p:txBody>
      </p:sp>
      <p:sp>
        <p:nvSpPr>
          <p:cNvPr id="4" name="Text Placeholder 3"/>
          <p:cNvSpPr>
            <a:spLocks noGrp="1"/>
          </p:cNvSpPr>
          <p:nvPr>
            <p:ph type="body" sz="half" idx="2"/>
          </p:nvPr>
        </p:nvSpPr>
        <p:spPr>
          <a:xfrm>
            <a:off x="8125883" y="1600200"/>
            <a:ext cx="2844059" cy="3759200"/>
          </a:xfrm>
        </p:spPr>
        <p:txBody>
          <a:bodyPr anchor="b">
            <a:normAutofit/>
          </a:bodyPr>
          <a:lstStyle>
            <a:lvl1pPr marL="0" indent="0">
              <a:buNone/>
              <a:defRPr sz="2800">
                <a:solidFill>
                  <a:schemeClr val="accent1"/>
                </a:solidFill>
              </a:defRPr>
            </a:lvl1pPr>
            <a:lvl2pPr marL="609493" indent="0">
              <a:buNone/>
              <a:defRPr sz="1600"/>
            </a:lvl2pPr>
            <a:lvl3pPr marL="1218987" indent="0">
              <a:buNone/>
              <a:defRPr sz="1300"/>
            </a:lvl3pPr>
            <a:lvl4pPr marL="1828480" indent="0">
              <a:buNone/>
              <a:defRPr sz="1200"/>
            </a:lvl4pPr>
            <a:lvl5pPr marL="2437973" indent="0">
              <a:buNone/>
              <a:defRPr sz="1200"/>
            </a:lvl5pPr>
            <a:lvl6pPr marL="3047467" indent="0">
              <a:buNone/>
              <a:defRPr sz="1200"/>
            </a:lvl6pPr>
            <a:lvl7pPr marL="3656960" indent="0">
              <a:buNone/>
              <a:defRPr sz="1200"/>
            </a:lvl7pPr>
            <a:lvl8pPr marL="4266453" indent="0">
              <a:buNone/>
              <a:defRPr sz="1200"/>
            </a:lvl8pPr>
            <a:lvl9pPr marL="487594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AE88EFFC-86AE-4294-A319-CAFC2651994B}" type="datetime1">
              <a:rPr lang="en-US"/>
              <a:pPr/>
              <a:t>6/30/2024</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34C99D79-8A4B-4031-B1E0-AF26F8EDF2BC}" type="slidenum">
              <a:rPr/>
              <a:pPr/>
              <a:t>‹#›</a:t>
            </a:fld>
            <a:endParaRPr/>
          </a:p>
        </p:txBody>
      </p:sp>
    </p:spTree>
    <p:extLst>
      <p:ext uri="{BB962C8B-B14F-4D97-AF65-F5344CB8AC3E}">
        <p14:creationId xmlns:p14="http://schemas.microsoft.com/office/powerpoint/2010/main" val="1442985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1" name="bottom graphic"/>
          <p:cNvGrpSpPr/>
          <p:nvPr/>
        </p:nvGrpSpPr>
        <p:grpSpPr>
          <a:xfrm>
            <a:off x="0" y="5409216"/>
            <a:ext cx="12188825" cy="1462483"/>
            <a:chOff x="0" y="4056912"/>
            <a:chExt cx="9144000" cy="1096862"/>
          </a:xfrm>
        </p:grpSpPr>
        <p:sp>
          <p:nvSpPr>
            <p:cNvPr id="21" name="Freeform 20"/>
            <p:cNvSpPr/>
            <p:nvPr/>
          </p:nvSpPr>
          <p:spPr bwMode="ltGray">
            <a:xfrm rot="5400000">
              <a:off x="4119794" y="119293"/>
              <a:ext cx="904412" cy="9144000"/>
            </a:xfrm>
            <a:custGeom>
              <a:avLst/>
              <a:gdLst/>
              <a:ahLst/>
              <a:cxnLst/>
              <a:rect l="l" t="t" r="r" b="b"/>
              <a:pathLst>
                <a:path w="904412" h="9144000">
                  <a:moveTo>
                    <a:pt x="0" y="0"/>
                  </a:moveTo>
                  <a:lnTo>
                    <a:pt x="904412" y="0"/>
                  </a:lnTo>
                  <a:lnTo>
                    <a:pt x="904412" y="9144000"/>
                  </a:lnTo>
                  <a:lnTo>
                    <a:pt x="391235" y="9144000"/>
                  </a:lnTo>
                  <a:cubicBezTo>
                    <a:pt x="445385" y="6730684"/>
                    <a:pt x="250230" y="1995757"/>
                    <a:pt x="0" y="0"/>
                  </a:cubicBezTo>
                  <a:close/>
                </a:path>
              </a:pathLst>
            </a:custGeom>
            <a:solidFill>
              <a:schemeClr val="tx1">
                <a:alpha val="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Rectangle 72"/>
            <p:cNvSpPr/>
            <p:nvPr/>
          </p:nvSpPr>
          <p:spPr bwMode="ltGray">
            <a:xfrm rot="5400000">
              <a:off x="4023569" y="33343"/>
              <a:ext cx="1096862" cy="9144000"/>
            </a:xfrm>
            <a:custGeom>
              <a:avLst/>
              <a:gdLst/>
              <a:ahLst/>
              <a:cxnLst/>
              <a:rect l="l" t="t" r="r" b="b"/>
              <a:pathLst>
                <a:path w="1096862" h="9144000">
                  <a:moveTo>
                    <a:pt x="1096861" y="9136375"/>
                  </a:moveTo>
                  <a:lnTo>
                    <a:pt x="1096861" y="0"/>
                  </a:lnTo>
                  <a:lnTo>
                    <a:pt x="1096862" y="0"/>
                  </a:lnTo>
                  <a:lnTo>
                    <a:pt x="1096862" y="9136375"/>
                  </a:lnTo>
                  <a:close/>
                  <a:moveTo>
                    <a:pt x="0" y="0"/>
                  </a:moveTo>
                  <a:lnTo>
                    <a:pt x="142171" y="0"/>
                  </a:lnTo>
                  <a:cubicBezTo>
                    <a:pt x="214017" y="532804"/>
                    <a:pt x="281641" y="1260834"/>
                    <a:pt x="340913" y="2087809"/>
                  </a:cubicBezTo>
                  <a:cubicBezTo>
                    <a:pt x="492781" y="4358443"/>
                    <a:pt x="587048" y="7374964"/>
                    <a:pt x="547354" y="9144000"/>
                  </a:cubicBezTo>
                  <a:lnTo>
                    <a:pt x="452132" y="9144000"/>
                  </a:lnTo>
                  <a:cubicBezTo>
                    <a:pt x="484963" y="4670358"/>
                    <a:pt x="240277" y="2482661"/>
                    <a:pt x="0" y="0"/>
                  </a:cubicBezTo>
                  <a:close/>
                </a:path>
              </a:pathLst>
            </a:custGeom>
            <a:solidFill>
              <a:schemeClr val="tx1">
                <a:alpha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grpSp>
      <p:grpSp>
        <p:nvGrpSpPr>
          <p:cNvPr id="7" name="squares"/>
          <p:cNvGrpSpPr/>
          <p:nvPr/>
        </p:nvGrpSpPr>
        <p:grpSpPr>
          <a:xfrm>
            <a:off x="1" y="800551"/>
            <a:ext cx="1063023" cy="524183"/>
            <a:chOff x="0" y="452558"/>
            <a:chExt cx="914400" cy="524182"/>
          </a:xfrm>
        </p:grpSpPr>
        <p:sp>
          <p:nvSpPr>
            <p:cNvPr id="8" name="Rounded Rectangle 7"/>
            <p:cNvSpPr/>
            <p:nvPr/>
          </p:nvSpPr>
          <p:spPr>
            <a:xfrm>
              <a:off x="591671" y="452558"/>
              <a:ext cx="322729" cy="524180"/>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ounded Rectangle 8"/>
            <p:cNvSpPr/>
            <p:nvPr/>
          </p:nvSpPr>
          <p:spPr>
            <a:xfrm>
              <a:off x="215154" y="452558"/>
              <a:ext cx="322729" cy="52418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ound Same Side Corner Rectangle 9"/>
            <p:cNvSpPr/>
            <p:nvPr/>
          </p:nvSpPr>
          <p:spPr>
            <a:xfrm rot="5400000">
              <a:off x="-181408" y="633966"/>
              <a:ext cx="524182" cy="161366"/>
            </a:xfrm>
            <a:prstGeom prst="round2SameRect">
              <a:avLst>
                <a:gd name="adj1" fmla="val 29167"/>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5" name="Footer Placeholder 4"/>
          <p:cNvSpPr>
            <a:spLocks noGrp="1"/>
          </p:cNvSpPr>
          <p:nvPr>
            <p:ph type="ftr" sz="quarter" idx="3"/>
          </p:nvPr>
        </p:nvSpPr>
        <p:spPr>
          <a:xfrm>
            <a:off x="1218883" y="6448425"/>
            <a:ext cx="8288401" cy="180976"/>
          </a:xfrm>
          <a:prstGeom prst="rect">
            <a:avLst/>
          </a:prstGeom>
        </p:spPr>
        <p:txBody>
          <a:bodyPr vert="horz" lIns="121899" tIns="60949" rIns="121899" bIns="60949" rtlCol="0" anchor="ctr"/>
          <a:lstStyle>
            <a:lvl1pPr algn="l">
              <a:defRPr sz="1200">
                <a:solidFill>
                  <a:schemeClr val="tx1"/>
                </a:solidFill>
              </a:defRPr>
            </a:lvl1pPr>
          </a:lstStyle>
          <a:p>
            <a:endParaRPr/>
          </a:p>
        </p:txBody>
      </p:sp>
      <p:sp>
        <p:nvSpPr>
          <p:cNvPr id="2" name="Title Placeholder 1"/>
          <p:cNvSpPr>
            <a:spLocks noGrp="1"/>
          </p:cNvSpPr>
          <p:nvPr>
            <p:ph type="title"/>
          </p:nvPr>
        </p:nvSpPr>
        <p:spPr>
          <a:xfrm>
            <a:off x="1218883" y="152400"/>
            <a:ext cx="9751060" cy="1295400"/>
          </a:xfrm>
          <a:prstGeom prst="rect">
            <a:avLst/>
          </a:prstGeom>
        </p:spPr>
        <p:txBody>
          <a:bodyPr vert="horz" lIns="121899" tIns="60949" rIns="121899" bIns="60949" rtlCol="0" anchor="b">
            <a:normAutofit/>
          </a:bodyPr>
          <a:lstStyle/>
          <a:p>
            <a:r>
              <a:rPr lang="en-US" dirty="0"/>
              <a:t>Click to edit Master title style</a:t>
            </a:r>
            <a:endParaRPr dirty="0"/>
          </a:p>
        </p:txBody>
      </p:sp>
      <p:sp>
        <p:nvSpPr>
          <p:cNvPr id="3" name="Text Placeholder 2"/>
          <p:cNvSpPr>
            <a:spLocks noGrp="1"/>
          </p:cNvSpPr>
          <p:nvPr>
            <p:ph type="body" idx="1"/>
          </p:nvPr>
        </p:nvSpPr>
        <p:spPr>
          <a:xfrm>
            <a:off x="1218883" y="1600200"/>
            <a:ext cx="9751060" cy="4572000"/>
          </a:xfrm>
          <a:prstGeom prst="rect">
            <a:avLst/>
          </a:prstGeom>
        </p:spPr>
        <p:txBody>
          <a:bodyPr vert="horz" lIns="121899" tIns="60949" rIns="121899" bIns="6094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9547913" y="6448425"/>
            <a:ext cx="1422030" cy="180976"/>
          </a:xfrm>
          <a:prstGeom prst="rect">
            <a:avLst/>
          </a:prstGeom>
        </p:spPr>
        <p:txBody>
          <a:bodyPr vert="horz" lIns="121899" tIns="60949" rIns="121899" bIns="60949" rtlCol="0" anchor="ctr"/>
          <a:lstStyle>
            <a:lvl1pPr algn="r">
              <a:defRPr sz="1200">
                <a:solidFill>
                  <a:schemeClr val="tx1"/>
                </a:solidFill>
              </a:defRPr>
            </a:lvl1pPr>
          </a:lstStyle>
          <a:p>
            <a:fld id="{D29E8617-6EA8-4B97-A5E8-E18E98765EE2}" type="datetime1">
              <a:rPr lang="en-US"/>
              <a:pPr/>
              <a:t>6/30/2024</a:t>
            </a:fld>
            <a:endParaRPr/>
          </a:p>
        </p:txBody>
      </p:sp>
      <p:sp>
        <p:nvSpPr>
          <p:cNvPr id="6" name="Slide Number Placeholder 5"/>
          <p:cNvSpPr>
            <a:spLocks noGrp="1"/>
          </p:cNvSpPr>
          <p:nvPr>
            <p:ph type="sldNum" sz="quarter" idx="4"/>
          </p:nvPr>
        </p:nvSpPr>
        <p:spPr>
          <a:xfrm>
            <a:off x="11071516" y="6448425"/>
            <a:ext cx="812588" cy="180976"/>
          </a:xfrm>
          <a:prstGeom prst="rect">
            <a:avLst/>
          </a:prstGeom>
        </p:spPr>
        <p:txBody>
          <a:bodyPr vert="horz" lIns="121899" tIns="60949" rIns="121899" bIns="60949" rtlCol="0" anchor="ctr"/>
          <a:lstStyle>
            <a:lvl1pPr algn="r">
              <a:defRPr sz="1200">
                <a:solidFill>
                  <a:schemeClr val="tx1"/>
                </a:solidFill>
              </a:defRPr>
            </a:lvl1pPr>
          </a:lstStyle>
          <a:p>
            <a:fld id="{34C99D79-8A4B-4031-B1E0-AF26F8EDF2BC}" type="slidenum">
              <a:rPr/>
              <a:pPr/>
              <a:t>‹#›</a:t>
            </a:fld>
            <a:endParaRPr/>
          </a:p>
        </p:txBody>
      </p:sp>
    </p:spTree>
    <p:extLst>
      <p:ext uri="{BB962C8B-B14F-4D97-AF65-F5344CB8AC3E}">
        <p14:creationId xmlns:p14="http://schemas.microsoft.com/office/powerpoint/2010/main" val="1782682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1218987" rtl="0" eaLnBrk="1" latinLnBrk="0" hangingPunct="1">
        <a:spcBef>
          <a:spcPct val="0"/>
        </a:spcBef>
        <a:buNone/>
        <a:defRPr sz="3600" kern="1200">
          <a:solidFill>
            <a:schemeClr val="tx1"/>
          </a:solidFill>
          <a:latin typeface="Gill Sans MT" panose="020B0502020104020203" pitchFamily="34" charset="0"/>
          <a:ea typeface="+mj-ea"/>
          <a:cs typeface="+mj-cs"/>
        </a:defRPr>
      </a:lvl1pPr>
    </p:titleStyle>
    <p:bodyStyle>
      <a:lvl1pPr marL="304747" indent="-304747" algn="l" defTabSz="1218987" rtl="0" eaLnBrk="1" latinLnBrk="0" hangingPunct="1">
        <a:lnSpc>
          <a:spcPct val="90000"/>
        </a:lnSpc>
        <a:spcBef>
          <a:spcPts val="1800"/>
        </a:spcBef>
        <a:buClr>
          <a:schemeClr val="accent1"/>
        </a:buClr>
        <a:buFont typeface="Arial" pitchFamily="34" charset="0"/>
        <a:buChar char="•"/>
        <a:defRPr sz="2800" kern="1200">
          <a:solidFill>
            <a:schemeClr val="tx1"/>
          </a:solidFill>
          <a:latin typeface="Gill Sans MT" panose="020B0502020104020203" pitchFamily="34" charset="0"/>
          <a:ea typeface="+mn-ea"/>
          <a:cs typeface="+mn-cs"/>
        </a:defRPr>
      </a:lvl1pPr>
      <a:lvl2pPr marL="755772" indent="-304747" algn="l" defTabSz="1218987" rtl="0" eaLnBrk="1" latinLnBrk="0" hangingPunct="1">
        <a:lnSpc>
          <a:spcPct val="90000"/>
        </a:lnSpc>
        <a:spcBef>
          <a:spcPts val="1200"/>
        </a:spcBef>
        <a:buClr>
          <a:schemeClr val="accent1"/>
        </a:buClr>
        <a:buFont typeface="Arial" pitchFamily="34" charset="0"/>
        <a:buChar char="–"/>
        <a:defRPr sz="2400" kern="1200">
          <a:solidFill>
            <a:schemeClr val="tx1"/>
          </a:solidFill>
          <a:latin typeface="Gill Sans MT" panose="020B0502020104020203" pitchFamily="34" charset="0"/>
          <a:ea typeface="+mn-ea"/>
          <a:cs typeface="+mn-cs"/>
        </a:defRPr>
      </a:lvl2pPr>
      <a:lvl3pPr marL="1206797"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Gill Sans MT" panose="020B0502020104020203" pitchFamily="34" charset="0"/>
          <a:ea typeface="+mn-ea"/>
          <a:cs typeface="+mn-cs"/>
        </a:defRPr>
      </a:lvl3pPr>
      <a:lvl4pPr marL="1657822"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Gill Sans MT" panose="020B0502020104020203" pitchFamily="34" charset="0"/>
          <a:ea typeface="+mn-ea"/>
          <a:cs typeface="+mn-cs"/>
        </a:defRPr>
      </a:lvl4pPr>
      <a:lvl5pPr marL="2108847" indent="-304747" algn="l" defTabSz="1218987" rtl="0" eaLnBrk="1" latinLnBrk="0" hangingPunct="1">
        <a:lnSpc>
          <a:spcPct val="90000"/>
        </a:lnSpc>
        <a:spcBef>
          <a:spcPts val="800"/>
        </a:spcBef>
        <a:buClr>
          <a:schemeClr val="accent1"/>
        </a:buClr>
        <a:buFont typeface="Arial" pitchFamily="34" charset="0"/>
        <a:buChar char="•"/>
        <a:defRPr sz="2000" kern="1200">
          <a:solidFill>
            <a:schemeClr val="tx1"/>
          </a:solidFill>
          <a:latin typeface="Gill Sans MT" panose="020B0502020104020203" pitchFamily="34" charset="0"/>
          <a:ea typeface="+mn-ea"/>
          <a:cs typeface="+mn-cs"/>
        </a:defRPr>
      </a:lvl5pPr>
      <a:lvl6pPr marL="255987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6pPr>
      <a:lvl7pPr marL="301089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7pPr>
      <a:lvl8pPr marL="3461922"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8pPr>
      <a:lvl9pPr marL="3912947" indent="-304747" algn="l" defTabSz="1218987" rtl="0" eaLnBrk="1" latinLnBrk="0" hangingPunct="1">
        <a:lnSpc>
          <a:spcPct val="90000"/>
        </a:lnSpc>
        <a:spcBef>
          <a:spcPts val="800"/>
        </a:spcBef>
        <a:buClr>
          <a:schemeClr val="accent1"/>
        </a:buClr>
        <a:buFont typeface="Arial" pitchFamily="34" charset="0"/>
        <a:buChar char="•"/>
        <a:defRPr sz="2000" kern="1200" baseline="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2425"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2425"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1613"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3ACD51-04A4-444E-A6FB-802498CC2640}" type="datetimeFigureOut">
              <a:rPr lang="en-US" smtClean="0"/>
              <a:t>6/30/2024</a:t>
            </a:fld>
            <a:endParaRPr lang="en-US"/>
          </a:p>
        </p:txBody>
      </p:sp>
      <p:sp>
        <p:nvSpPr>
          <p:cNvPr id="5" name="Footer Placeholder 4"/>
          <p:cNvSpPr>
            <a:spLocks noGrp="1"/>
          </p:cNvSpPr>
          <p:nvPr>
            <p:ph type="ftr" sz="quarter" idx="3"/>
          </p:nvPr>
        </p:nvSpPr>
        <p:spPr>
          <a:xfrm>
            <a:off x="4037013"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09013" y="6356350"/>
            <a:ext cx="274161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252A58-DBC9-4DE0-ACD7-F3F4EDF5AB98}" type="slidenum">
              <a:rPr lang="en-US" smtClean="0"/>
              <a:t>‹#›</a:t>
            </a:fld>
            <a:endParaRPr lang="en-US"/>
          </a:p>
        </p:txBody>
      </p:sp>
    </p:spTree>
    <p:extLst>
      <p:ext uri="{BB962C8B-B14F-4D97-AF65-F5344CB8AC3E}">
        <p14:creationId xmlns:p14="http://schemas.microsoft.com/office/powerpoint/2010/main" val="363126561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53" descr="Picture3">
            <a:extLst>
              <a:ext uri="{FF2B5EF4-FFF2-40B4-BE49-F238E27FC236}">
                <a16:creationId xmlns:a16="http://schemas.microsoft.com/office/drawing/2014/main" id="{64548D03-4E8A-47CB-90F0-41D16566E0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603" y="838875"/>
            <a:ext cx="9141619" cy="350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 Box 6">
            <a:extLst>
              <a:ext uri="{FF2B5EF4-FFF2-40B4-BE49-F238E27FC236}">
                <a16:creationId xmlns:a16="http://schemas.microsoft.com/office/drawing/2014/main" id="{67807E4F-7725-4C08-8A46-C4B8077EA98A}"/>
              </a:ext>
            </a:extLst>
          </p:cNvPr>
          <p:cNvSpPr txBox="1">
            <a:spLocks noChangeArrowheads="1"/>
          </p:cNvSpPr>
          <p:nvPr/>
        </p:nvSpPr>
        <p:spPr bwMode="auto">
          <a:xfrm>
            <a:off x="4266088" y="1792716"/>
            <a:ext cx="5865872" cy="1938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3999" dirty="0">
                <a:solidFill>
                  <a:schemeClr val="bg1"/>
                </a:solidFill>
                <a:latin typeface="Gill Sans MT" panose="020B0502020104020203" pitchFamily="34" charset="0"/>
              </a:rPr>
              <a:t>Two Sample Hypothesis Testing, ANOVA and Regression Analysis</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Tw Cen MT" panose="020B0602020104020603" pitchFamily="34" charset="0"/>
              </a:rPr>
              <a:t>ANOVA</a:t>
            </a:r>
            <a:br>
              <a:rPr lang="en-US" dirty="0">
                <a:latin typeface="Tw Cen MT" panose="020B0602020104020603" pitchFamily="34" charset="0"/>
              </a:rPr>
            </a:br>
            <a:r>
              <a:rPr lang="en-US" dirty="0">
                <a:solidFill>
                  <a:srgbClr val="0070C0"/>
                </a:solidFill>
                <a:latin typeface="Tw Cen MT" panose="020B0602020104020603" pitchFamily="34" charset="0"/>
              </a:rPr>
              <a:t>Two-Factor Factorial Experiments</a:t>
            </a:r>
            <a:endParaRPr lang="en-US" dirty="0"/>
          </a:p>
        </p:txBody>
      </p:sp>
      <p:sp>
        <p:nvSpPr>
          <p:cNvPr id="6" name="Content Placeholder 5"/>
          <p:cNvSpPr>
            <a:spLocks noGrp="1"/>
          </p:cNvSpPr>
          <p:nvPr>
            <p:ph idx="1"/>
          </p:nvPr>
        </p:nvSpPr>
        <p:spPr>
          <a:xfrm>
            <a:off x="1218883" y="1600200"/>
            <a:ext cx="9751060" cy="5257800"/>
          </a:xfrm>
        </p:spPr>
        <p:txBody>
          <a:bodyPr>
            <a:normAutofit/>
          </a:bodyPr>
          <a:lstStyle/>
          <a:p>
            <a:r>
              <a:rPr lang="en-US" dirty="0">
                <a:solidFill>
                  <a:srgbClr val="0070C0"/>
                </a:solidFill>
                <a:latin typeface="Leelawadee" panose="020B0502040204020203" pitchFamily="34" charset="-34"/>
                <a:cs typeface="Leelawadee" panose="020B0502040204020203" pitchFamily="34" charset="-34"/>
              </a:rPr>
              <a:t>Each cutting tool was run at three different speeds—100, 140, and 200 meters per minute—and two observations on cutting feed force (</a:t>
            </a:r>
            <a:r>
              <a:rPr lang="en-US" dirty="0" err="1">
                <a:solidFill>
                  <a:srgbClr val="0070C0"/>
                </a:solidFill>
                <a:latin typeface="Leelawadee" panose="020B0502040204020203" pitchFamily="34" charset="-34"/>
                <a:cs typeface="Leelawadee" panose="020B0502040204020203" pitchFamily="34" charset="-34"/>
              </a:rPr>
              <a:t>Newtons</a:t>
            </a:r>
            <a:r>
              <a:rPr lang="en-US" dirty="0">
                <a:solidFill>
                  <a:srgbClr val="0070C0"/>
                </a:solidFill>
                <a:latin typeface="Leelawadee" panose="020B0502040204020203" pitchFamily="34" charset="-34"/>
                <a:cs typeface="Leelawadee" panose="020B0502040204020203" pitchFamily="34" charset="-34"/>
              </a:rPr>
              <a:t>) were obtained for each run. The data set is available on D2L. The objective of the experiment is to assess the impact of cutting tool type and cutting speed on feed force.</a:t>
            </a:r>
          </a:p>
        </p:txBody>
      </p:sp>
    </p:spTree>
    <p:extLst>
      <p:ext uri="{BB962C8B-B14F-4D97-AF65-F5344CB8AC3E}">
        <p14:creationId xmlns:p14="http://schemas.microsoft.com/office/powerpoint/2010/main" val="164543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Simple Linear Regression Model</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3212" y="1628775"/>
            <a:ext cx="9470435" cy="4514850"/>
          </a:xfrm>
        </p:spPr>
      </p:pic>
      <p:pic>
        <p:nvPicPr>
          <p:cNvPr id="6" name="Content Placeholder 2">
            <a:extLst>
              <a:ext uri="{FF2B5EF4-FFF2-40B4-BE49-F238E27FC236}">
                <a16:creationId xmlns:a16="http://schemas.microsoft.com/office/drawing/2014/main" id="{7E7BB4C6-8BA1-4485-AB3D-3735660B561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2418" y="1752600"/>
            <a:ext cx="3912897" cy="2667000"/>
          </a:xfrm>
          <a:prstGeom prst="rect">
            <a:avLst/>
          </a:prstGeom>
        </p:spPr>
      </p:pic>
    </p:spTree>
    <p:extLst>
      <p:ext uri="{BB962C8B-B14F-4D97-AF65-F5344CB8AC3E}">
        <p14:creationId xmlns:p14="http://schemas.microsoft.com/office/powerpoint/2010/main" val="1968184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Simple Linear Regression Model</a:t>
            </a:r>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p:txBody>
              <a:bodyPr/>
              <a:lstStyle/>
              <a:p>
                <a:pPr>
                  <a:buClr>
                    <a:srgbClr val="0070C0"/>
                  </a:buClr>
                </a:pPr>
                <a:r>
                  <a:rPr lang="en-US" dirty="0">
                    <a:solidFill>
                      <a:srgbClr val="0070C0"/>
                    </a:solidFill>
                    <a:latin typeface="+mj-lt"/>
                  </a:rPr>
                  <a:t>Residual Error</a:t>
                </a:r>
              </a:p>
              <a:p>
                <a:pPr>
                  <a:buClr>
                    <a:srgbClr val="0070C0"/>
                  </a:buClr>
                </a:pPr>
                <a14:m>
                  <m:oMath xmlns:m="http://schemas.openxmlformats.org/officeDocument/2006/math">
                    <m:sSub>
                      <m:sSubPr>
                        <m:ctrlPr>
                          <a:rPr lang="en-US" i="1" dirty="0" smtClean="0">
                            <a:solidFill>
                              <a:srgbClr val="0070C0"/>
                            </a:solidFill>
                            <a:latin typeface="Cambria Math" panose="02040503050406030204" pitchFamily="18" charset="0"/>
                          </a:rPr>
                        </m:ctrlPr>
                      </m:sSubPr>
                      <m:e>
                        <m:r>
                          <a:rPr lang="en-US" i="1" dirty="0" smtClean="0">
                            <a:solidFill>
                              <a:srgbClr val="0070C0"/>
                            </a:solidFill>
                            <a:latin typeface="Cambria Math" panose="02040503050406030204" pitchFamily="18" charset="0"/>
                            <a:ea typeface="Cambria Math" panose="02040503050406030204" pitchFamily="18" charset="0"/>
                          </a:rPr>
                          <m:t>∈</m:t>
                        </m:r>
                      </m:e>
                      <m:sub>
                        <m:r>
                          <a:rPr lang="en-US" b="0" i="1" dirty="0" smtClean="0">
                            <a:solidFill>
                              <a:srgbClr val="0070C0"/>
                            </a:solidFill>
                            <a:latin typeface="Cambria Math" panose="02040503050406030204" pitchFamily="18" charset="0"/>
                          </a:rPr>
                          <m:t>𝑖</m:t>
                        </m:r>
                      </m:sub>
                    </m:sSub>
                    <m:r>
                      <a:rPr lang="en-US" i="1" dirty="0">
                        <a:solidFill>
                          <a:srgbClr val="0070C0"/>
                        </a:solidFill>
                        <a:latin typeface="Cambria Math" panose="02040503050406030204" pitchFamily="18" charset="0"/>
                      </a:rPr>
                      <m:t> = </m:t>
                    </m:r>
                    <m:r>
                      <a:rPr lang="en-US" i="1" dirty="0" err="1">
                        <a:solidFill>
                          <a:srgbClr val="0070C0"/>
                        </a:solidFill>
                        <a:latin typeface="Cambria Math" panose="02040503050406030204" pitchFamily="18" charset="0"/>
                      </a:rPr>
                      <m:t>𝑦</m:t>
                    </m:r>
                    <m:r>
                      <a:rPr lang="en-US" i="1" baseline="-25000" dirty="0" err="1">
                        <a:solidFill>
                          <a:srgbClr val="0070C0"/>
                        </a:solidFill>
                        <a:latin typeface="Cambria Math" panose="02040503050406030204" pitchFamily="18" charset="0"/>
                      </a:rPr>
                      <m:t>𝑖</m:t>
                    </m:r>
                    <m:r>
                      <a:rPr lang="en-US" i="1" dirty="0">
                        <a:solidFill>
                          <a:srgbClr val="0070C0"/>
                        </a:solidFill>
                        <a:latin typeface="Cambria Math" panose="02040503050406030204" pitchFamily="18" charset="0"/>
                      </a:rPr>
                      <m:t> − </m:t>
                    </m:r>
                    <m:acc>
                      <m:accPr>
                        <m:chr m:val="̂"/>
                        <m:ctrlPr>
                          <a:rPr lang="en-US" i="1" dirty="0" smtClean="0">
                            <a:solidFill>
                              <a:srgbClr val="0070C0"/>
                            </a:solidFill>
                            <a:latin typeface="Cambria Math" panose="02040503050406030204" pitchFamily="18" charset="0"/>
                          </a:rPr>
                        </m:ctrlPr>
                      </m:accPr>
                      <m:e>
                        <m:r>
                          <a:rPr lang="en-US" b="0" i="1" dirty="0" smtClean="0">
                            <a:solidFill>
                              <a:srgbClr val="0070C0"/>
                            </a:solidFill>
                            <a:latin typeface="Cambria Math" panose="02040503050406030204" pitchFamily="18" charset="0"/>
                          </a:rPr>
                          <m:t>𝑦</m:t>
                        </m:r>
                      </m:e>
                    </m:acc>
                    <m:r>
                      <a:rPr lang="en-US" i="1" baseline="-25000" dirty="0" err="1">
                        <a:solidFill>
                          <a:srgbClr val="0070C0"/>
                        </a:solidFill>
                        <a:latin typeface="Cambria Math" panose="02040503050406030204" pitchFamily="18" charset="0"/>
                      </a:rPr>
                      <m:t>𝑖</m:t>
                    </m:r>
                    <m:r>
                      <a:rPr lang="en-US" i="1" dirty="0">
                        <a:solidFill>
                          <a:srgbClr val="0070C0"/>
                        </a:solidFill>
                        <a:latin typeface="Cambria Math" panose="02040503050406030204" pitchFamily="18" charset="0"/>
                      </a:rPr>
                      <m:t> </m:t>
                    </m:r>
                  </m:oMath>
                </a14:m>
                <a:r>
                  <a:rPr lang="en-US" dirty="0">
                    <a:solidFill>
                      <a:srgbClr val="0070C0"/>
                    </a:solidFill>
                    <a:latin typeface="+mj-lt"/>
                  </a:rPr>
                  <a:t>is called the residual. The residual describes the error in the fit of the model to the </a:t>
                </a:r>
                <a:r>
                  <a:rPr lang="en-US" dirty="0" err="1">
                    <a:solidFill>
                      <a:srgbClr val="0070C0"/>
                    </a:solidFill>
                    <a:latin typeface="+mj-lt"/>
                  </a:rPr>
                  <a:t>ith</a:t>
                </a:r>
                <a:r>
                  <a:rPr lang="en-US" dirty="0">
                    <a:solidFill>
                      <a:srgbClr val="0070C0"/>
                    </a:solidFill>
                    <a:latin typeface="+mj-lt"/>
                  </a:rPr>
                  <a:t> observation </a:t>
                </a:r>
                <a:r>
                  <a:rPr lang="en-US" dirty="0" err="1">
                    <a:solidFill>
                      <a:srgbClr val="0070C0"/>
                    </a:solidFill>
                    <a:latin typeface="+mj-lt"/>
                  </a:rPr>
                  <a:t>y</a:t>
                </a:r>
                <a:r>
                  <a:rPr lang="en-US" baseline="-25000" dirty="0" err="1">
                    <a:solidFill>
                      <a:srgbClr val="0070C0"/>
                    </a:solidFill>
                    <a:latin typeface="+mj-lt"/>
                  </a:rPr>
                  <a:t>i</a:t>
                </a:r>
                <a:r>
                  <a:rPr lang="en-US" dirty="0">
                    <a:solidFill>
                      <a:srgbClr val="0070C0"/>
                    </a:solidFill>
                    <a:latin typeface="+mj-lt"/>
                  </a:rPr>
                  <a:t> </a:t>
                </a:r>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blipFill rotWithShape="0">
                <a:blip r:embed="rId2"/>
                <a:stretch>
                  <a:fillRect l="-813" t="-2133"/>
                </a:stretch>
              </a:blipFill>
            </p:spPr>
            <p:txBody>
              <a:bodyPr/>
              <a:lstStyle/>
              <a:p>
                <a:r>
                  <a:rPr lang="en-US">
                    <a:noFill/>
                  </a:rPr>
                  <a:t> </a:t>
                </a:r>
              </a:p>
            </p:txBody>
          </p:sp>
        </mc:Fallback>
      </mc:AlternateContent>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51012" y="3200400"/>
            <a:ext cx="4038600" cy="3581633"/>
          </a:xfrm>
          <a:prstGeom prst="rect">
            <a:avLst/>
          </a:prstGeom>
        </p:spPr>
      </p:pic>
      <p:pic>
        <p:nvPicPr>
          <p:cNvPr id="1026" name="Picture 2" descr="http://i.investopedia.com/inv/articles/site/linearregression.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0612" y="3657600"/>
            <a:ext cx="5552258"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0323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Coefficient of Determination R</a:t>
            </a:r>
            <a:r>
              <a:rPr lang="en-US" sz="4000" baseline="30000" dirty="0"/>
              <a:t>2</a:t>
            </a:r>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p:txBody>
              <a:bodyPr>
                <a:normAutofit/>
              </a:bodyPr>
              <a:lstStyle/>
              <a:p>
                <a:pPr>
                  <a:buClr>
                    <a:srgbClr val="0070C0"/>
                  </a:buClr>
                </a:pPr>
                <a:r>
                  <a:rPr lang="en-US" sz="3200" dirty="0">
                    <a:solidFill>
                      <a:srgbClr val="0070C0"/>
                    </a:solidFill>
                    <a:latin typeface="+mj-lt"/>
                  </a:rPr>
                  <a:t>Coefficient of determination R</a:t>
                </a:r>
                <a:r>
                  <a:rPr lang="en-US" sz="3200" baseline="30000" dirty="0">
                    <a:solidFill>
                      <a:srgbClr val="0070C0"/>
                    </a:solidFill>
                    <a:latin typeface="+mj-lt"/>
                  </a:rPr>
                  <a:t>2</a:t>
                </a:r>
              </a:p>
              <a:p>
                <a:pPr lvl="1">
                  <a:buClr>
                    <a:srgbClr val="0070C0"/>
                  </a:buClr>
                </a:pPr>
                <a:r>
                  <a:rPr lang="en-US" sz="3200" dirty="0">
                    <a:solidFill>
                      <a:srgbClr val="0070C0"/>
                    </a:solidFill>
                    <a:latin typeface="+mj-lt"/>
                  </a:rPr>
                  <a:t>The coefficient of determination R</a:t>
                </a:r>
                <a:r>
                  <a:rPr lang="en-US" sz="3200" baseline="30000" dirty="0">
                    <a:solidFill>
                      <a:srgbClr val="0070C0"/>
                    </a:solidFill>
                    <a:latin typeface="+mj-lt"/>
                  </a:rPr>
                  <a:t>2</a:t>
                </a:r>
                <a:r>
                  <a:rPr lang="en-US" sz="3200" dirty="0">
                    <a:solidFill>
                      <a:srgbClr val="0070C0"/>
                    </a:solidFill>
                    <a:latin typeface="+mj-lt"/>
                  </a:rPr>
                  <a:t> is a measure of how well the linear model fits the data</a:t>
                </a:r>
              </a:p>
              <a:p>
                <a:pPr lvl="1">
                  <a:buClr>
                    <a:srgbClr val="0070C0"/>
                  </a:buClr>
                </a:pPr>
                <a14:m>
                  <m:oMath xmlns:m="http://schemas.openxmlformats.org/officeDocument/2006/math">
                    <m:r>
                      <a:rPr lang="en-US" sz="3200" i="1" dirty="0" smtClean="0">
                        <a:solidFill>
                          <a:srgbClr val="0070C0"/>
                        </a:solidFill>
                        <a:latin typeface="Cambria Math" panose="02040503050406030204" pitchFamily="18" charset="0"/>
                      </a:rPr>
                      <m:t>0 ≤</m:t>
                    </m:r>
                    <m:sSup>
                      <m:sSupPr>
                        <m:ctrlPr>
                          <a:rPr lang="en-US" sz="3200" i="1" dirty="0" smtClean="0">
                            <a:solidFill>
                              <a:srgbClr val="0070C0"/>
                            </a:solidFill>
                            <a:latin typeface="Cambria Math" panose="02040503050406030204" pitchFamily="18" charset="0"/>
                          </a:rPr>
                        </m:ctrlPr>
                      </m:sSupPr>
                      <m:e>
                        <m:r>
                          <a:rPr lang="en-US" sz="3200" b="0" i="1" dirty="0" smtClean="0">
                            <a:solidFill>
                              <a:srgbClr val="0070C0"/>
                            </a:solidFill>
                            <a:latin typeface="Cambria Math" panose="02040503050406030204" pitchFamily="18" charset="0"/>
                          </a:rPr>
                          <m:t>𝑅</m:t>
                        </m:r>
                      </m:e>
                      <m:sup>
                        <m:r>
                          <a:rPr lang="en-US" sz="3200" b="0" i="1" dirty="0" smtClean="0">
                            <a:solidFill>
                              <a:srgbClr val="0070C0"/>
                            </a:solidFill>
                            <a:latin typeface="Cambria Math" panose="02040503050406030204" pitchFamily="18" charset="0"/>
                          </a:rPr>
                          <m:t>2</m:t>
                        </m:r>
                      </m:sup>
                    </m:sSup>
                    <m:r>
                      <a:rPr lang="en-US" sz="3200" i="1" dirty="0" smtClean="0">
                        <a:solidFill>
                          <a:srgbClr val="0070C0"/>
                        </a:solidFill>
                        <a:latin typeface="Cambria Math" panose="02040503050406030204" pitchFamily="18" charset="0"/>
                        <a:ea typeface="Cambria Math" panose="02040503050406030204" pitchFamily="18" charset="0"/>
                      </a:rPr>
                      <m:t>≤</m:t>
                    </m:r>
                    <m:r>
                      <a:rPr lang="en-US" sz="3200" i="1" dirty="0">
                        <a:solidFill>
                          <a:srgbClr val="0070C0"/>
                        </a:solidFill>
                        <a:latin typeface="Cambria Math" panose="02040503050406030204" pitchFamily="18" charset="0"/>
                      </a:rPr>
                      <m:t>1.</m:t>
                    </m:r>
                  </m:oMath>
                </a14:m>
                <a:endParaRPr lang="en-US" sz="3200" dirty="0">
                  <a:solidFill>
                    <a:srgbClr val="0070C0"/>
                  </a:solidFill>
                  <a:latin typeface="+mj-lt"/>
                </a:endParaRPr>
              </a:p>
              <a:p>
                <a:pPr lvl="1">
                  <a:buClr>
                    <a:srgbClr val="0070C0"/>
                  </a:buClr>
                </a:pPr>
                <a:r>
                  <a:rPr lang="en-US" sz="3200" dirty="0">
                    <a:solidFill>
                      <a:srgbClr val="0070C0"/>
                    </a:solidFill>
                    <a:latin typeface="+mj-lt"/>
                  </a:rPr>
                  <a:t>The closer R</a:t>
                </a:r>
                <a:r>
                  <a:rPr lang="en-US" sz="3200" baseline="30000" dirty="0">
                    <a:solidFill>
                      <a:srgbClr val="0070C0"/>
                    </a:solidFill>
                    <a:latin typeface="+mj-lt"/>
                  </a:rPr>
                  <a:t>2</a:t>
                </a:r>
                <a:r>
                  <a:rPr lang="en-US" sz="3200" dirty="0">
                    <a:solidFill>
                      <a:srgbClr val="0070C0"/>
                    </a:solidFill>
                    <a:latin typeface="+mj-lt"/>
                  </a:rPr>
                  <a:t> is to one, the better the model fits the data.</a:t>
                </a:r>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blipFill rotWithShape="0">
                <a:blip r:embed="rId2"/>
                <a:stretch>
                  <a:fillRect l="-1125" t="-2533" r="-750"/>
                </a:stretch>
              </a:blipFill>
            </p:spPr>
            <p:txBody>
              <a:bodyPr/>
              <a:lstStyle/>
              <a:p>
                <a:r>
                  <a:rPr lang="en-US">
                    <a:noFill/>
                  </a:rPr>
                  <a:t> </a:t>
                </a:r>
              </a:p>
            </p:txBody>
          </p:sp>
        </mc:Fallback>
      </mc:AlternateContent>
    </p:spTree>
    <p:extLst>
      <p:ext uri="{BB962C8B-B14F-4D97-AF65-F5344CB8AC3E}">
        <p14:creationId xmlns:p14="http://schemas.microsoft.com/office/powerpoint/2010/main" val="130856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Coefficient of Determination R</a:t>
            </a:r>
            <a:r>
              <a:rPr lang="en-US" sz="4000" baseline="30000" dirty="0"/>
              <a:t>2</a:t>
            </a:r>
          </a:p>
        </p:txBody>
      </p:sp>
      <p:sp>
        <p:nvSpPr>
          <p:cNvPr id="6" name="Content Placeholder 5"/>
          <p:cNvSpPr>
            <a:spLocks noGrp="1"/>
          </p:cNvSpPr>
          <p:nvPr>
            <p:ph idx="1"/>
          </p:nvPr>
        </p:nvSpPr>
        <p:spPr/>
        <p:txBody>
          <a:bodyPr>
            <a:normAutofit/>
          </a:bodyPr>
          <a:lstStyle/>
          <a:p>
            <a:endParaRPr lang="en-US" sz="3200" baseline="30000" dirty="0">
              <a:solidFill>
                <a:srgbClr val="0070C0"/>
              </a:solidFill>
              <a:latin typeface="Tw Cen MT" panose="020B0602020104020603" pitchFamily="34"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2412" y="2362200"/>
            <a:ext cx="8070476" cy="2971800"/>
          </a:xfrm>
          <a:prstGeom prst="rect">
            <a:avLst/>
          </a:prstGeom>
        </p:spPr>
      </p:pic>
      <p:sp>
        <p:nvSpPr>
          <p:cNvPr id="3" name="TextBox 2"/>
          <p:cNvSpPr txBox="1"/>
          <p:nvPr/>
        </p:nvSpPr>
        <p:spPr>
          <a:xfrm>
            <a:off x="4951412" y="4191000"/>
            <a:ext cx="762000" cy="276999"/>
          </a:xfrm>
          <a:prstGeom prst="rect">
            <a:avLst/>
          </a:prstGeom>
          <a:noFill/>
        </p:spPr>
        <p:txBody>
          <a:bodyPr wrap="square" rtlCol="0">
            <a:spAutoFit/>
          </a:bodyPr>
          <a:lstStyle/>
          <a:p>
            <a:r>
              <a:rPr lang="en-US" sz="1200" dirty="0">
                <a:latin typeface="Tw Cen MT" panose="020B0602020104020603" pitchFamily="34" charset="0"/>
              </a:rPr>
              <a:t>R</a:t>
            </a:r>
            <a:r>
              <a:rPr lang="en-US" sz="1200" baseline="30000" dirty="0">
                <a:latin typeface="Tw Cen MT" panose="020B0602020104020603" pitchFamily="34" charset="0"/>
              </a:rPr>
              <a:t>2</a:t>
            </a:r>
            <a:r>
              <a:rPr lang="en-US" sz="1200" dirty="0">
                <a:latin typeface="Tw Cen MT" panose="020B0602020104020603" pitchFamily="34" charset="0"/>
              </a:rPr>
              <a:t> = .38</a:t>
            </a:r>
          </a:p>
        </p:txBody>
      </p:sp>
      <p:sp>
        <p:nvSpPr>
          <p:cNvPr id="7" name="TextBox 6"/>
          <p:cNvSpPr txBox="1"/>
          <p:nvPr/>
        </p:nvSpPr>
        <p:spPr>
          <a:xfrm>
            <a:off x="8304212" y="4165782"/>
            <a:ext cx="762000" cy="276999"/>
          </a:xfrm>
          <a:prstGeom prst="rect">
            <a:avLst/>
          </a:prstGeom>
          <a:noFill/>
        </p:spPr>
        <p:txBody>
          <a:bodyPr wrap="square" rtlCol="0">
            <a:spAutoFit/>
          </a:bodyPr>
          <a:lstStyle/>
          <a:p>
            <a:r>
              <a:rPr lang="en-US" sz="1200" dirty="0">
                <a:latin typeface="Tw Cen MT" panose="020B0602020104020603" pitchFamily="34" charset="0"/>
              </a:rPr>
              <a:t>R</a:t>
            </a:r>
            <a:r>
              <a:rPr lang="en-US" sz="1200" baseline="30000" dirty="0">
                <a:latin typeface="Tw Cen MT" panose="020B0602020104020603" pitchFamily="34" charset="0"/>
              </a:rPr>
              <a:t>2</a:t>
            </a:r>
            <a:r>
              <a:rPr lang="en-US" sz="1200" dirty="0">
                <a:latin typeface="Tw Cen MT" panose="020B0602020104020603" pitchFamily="34" charset="0"/>
              </a:rPr>
              <a:t> = .87</a:t>
            </a:r>
          </a:p>
        </p:txBody>
      </p:sp>
    </p:spTree>
    <p:extLst>
      <p:ext uri="{BB962C8B-B14F-4D97-AF65-F5344CB8AC3E}">
        <p14:creationId xmlns:p14="http://schemas.microsoft.com/office/powerpoint/2010/main" val="2436071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Simple Linear Regression Model</a:t>
            </a:r>
          </a:p>
        </p:txBody>
      </p:sp>
      <p:sp>
        <p:nvSpPr>
          <p:cNvPr id="2" name="Content Placeholder 1"/>
          <p:cNvSpPr>
            <a:spLocks noGrp="1"/>
          </p:cNvSpPr>
          <p:nvPr>
            <p:ph idx="1"/>
          </p:nvPr>
        </p:nvSpPr>
        <p:spPr>
          <a:xfrm>
            <a:off x="1218882" y="1600200"/>
            <a:ext cx="10361929" cy="4876800"/>
          </a:xfrm>
        </p:spPr>
        <p:txBody>
          <a:bodyPr>
            <a:normAutofit fontScale="92500" lnSpcReduction="20000"/>
          </a:bodyPr>
          <a:lstStyle/>
          <a:p>
            <a:pPr>
              <a:buClr>
                <a:srgbClr val="0070C0"/>
              </a:buClr>
            </a:pPr>
            <a:r>
              <a:rPr lang="en-US" sz="3600" dirty="0">
                <a:solidFill>
                  <a:srgbClr val="0070C0"/>
                </a:solidFill>
                <a:latin typeface="Tw Cen MT" panose="020B0602020104020603" pitchFamily="34" charset="0"/>
              </a:rPr>
              <a:t>Estimating repair and replacement costs of water pipes. Pipes used in a water distribution network are susceptible to breakage due to a variety of factors. When pipes break, engineers must decide whether to repair or replace the broken pipe. A team of civil engineers used regression analysis to estimate y = the ratio of repair to replacement cost of commercial pipe in the IHS Journal of Hydraulic Engineering (September 2012). The independent variable in the regression analysis was x = the diameter (in millimeters) of the pipe. Data for a sample of 13 different pipe sizes are provided in the file WATERPIPE. Fit a simple linear regression model.</a:t>
            </a:r>
          </a:p>
        </p:txBody>
      </p:sp>
    </p:spTree>
    <p:extLst>
      <p:ext uri="{BB962C8B-B14F-4D97-AF65-F5344CB8AC3E}">
        <p14:creationId xmlns:p14="http://schemas.microsoft.com/office/powerpoint/2010/main" val="139542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Simple Linear Regression Model</a:t>
            </a:r>
          </a:p>
        </p:txBody>
      </p:sp>
      <p:sp>
        <p:nvSpPr>
          <p:cNvPr id="6" name="Content Placeholder 5"/>
          <p:cNvSpPr>
            <a:spLocks noGrp="1"/>
          </p:cNvSpPr>
          <p:nvPr>
            <p:ph idx="1"/>
          </p:nvPr>
        </p:nvSpPr>
        <p:spPr/>
        <p:txBody>
          <a:bodyPr>
            <a:normAutofit/>
          </a:bodyPr>
          <a:lstStyle/>
          <a:p>
            <a:pPr>
              <a:buClr>
                <a:srgbClr val="0070C0"/>
              </a:buClr>
            </a:pPr>
            <a:r>
              <a:rPr lang="en-US" sz="3200" dirty="0">
                <a:solidFill>
                  <a:srgbClr val="0070C0"/>
                </a:solidFill>
                <a:latin typeface="+mj-lt"/>
              </a:rPr>
              <a:t>Residual Error</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0612" y="2209800"/>
            <a:ext cx="5471770" cy="3657600"/>
          </a:xfrm>
          <a:prstGeom prst="rect">
            <a:avLst/>
          </a:prstGeom>
        </p:spPr>
      </p:pic>
    </p:spTree>
    <p:extLst>
      <p:ext uri="{BB962C8B-B14F-4D97-AF65-F5344CB8AC3E}">
        <p14:creationId xmlns:p14="http://schemas.microsoft.com/office/powerpoint/2010/main" val="2546397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Simple Linear Regression Model</a:t>
            </a:r>
          </a:p>
        </p:txBody>
      </p:sp>
      <p:sp>
        <p:nvSpPr>
          <p:cNvPr id="6" name="Content Placeholder 5"/>
          <p:cNvSpPr>
            <a:spLocks noGrp="1"/>
          </p:cNvSpPr>
          <p:nvPr>
            <p:ph idx="1"/>
          </p:nvPr>
        </p:nvSpPr>
        <p:spPr/>
        <p:txBody>
          <a:bodyPr>
            <a:normAutofit/>
          </a:bodyPr>
          <a:lstStyle/>
          <a:p>
            <a:pPr>
              <a:buClr>
                <a:srgbClr val="0070C0"/>
              </a:buClr>
            </a:pPr>
            <a:r>
              <a:rPr lang="en-US" sz="3200" dirty="0">
                <a:solidFill>
                  <a:srgbClr val="0070C0"/>
                </a:solidFill>
                <a:latin typeface="+mj-lt"/>
              </a:rPr>
              <a:t>Residual Error</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6412" y="2209800"/>
            <a:ext cx="5486400" cy="3657600"/>
          </a:xfrm>
          <a:prstGeom prst="rect">
            <a:avLst/>
          </a:prstGeom>
        </p:spPr>
      </p:pic>
    </p:spTree>
    <p:extLst>
      <p:ext uri="{BB962C8B-B14F-4D97-AF65-F5344CB8AC3E}">
        <p14:creationId xmlns:p14="http://schemas.microsoft.com/office/powerpoint/2010/main" val="2537064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t>Simple Linear Regression Model</a:t>
            </a:r>
          </a:p>
        </p:txBody>
      </p:sp>
      <p:sp>
        <p:nvSpPr>
          <p:cNvPr id="6" name="Content Placeholder 5"/>
          <p:cNvSpPr>
            <a:spLocks noGrp="1"/>
          </p:cNvSpPr>
          <p:nvPr>
            <p:ph idx="1"/>
          </p:nvPr>
        </p:nvSpPr>
        <p:spPr/>
        <p:txBody>
          <a:bodyPr>
            <a:normAutofit/>
          </a:bodyPr>
          <a:lstStyle/>
          <a:p>
            <a:pPr>
              <a:buClr>
                <a:srgbClr val="0070C0"/>
              </a:buClr>
            </a:pPr>
            <a:r>
              <a:rPr lang="en-US" sz="3200" dirty="0">
                <a:solidFill>
                  <a:srgbClr val="0070C0"/>
                </a:solidFill>
                <a:latin typeface="+mj-lt"/>
              </a:rPr>
              <a:t>Residual Error</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22612" y="2286000"/>
            <a:ext cx="5486400" cy="3657600"/>
          </a:xfrm>
          <a:prstGeom prst="rect">
            <a:avLst/>
          </a:prstGeom>
        </p:spPr>
      </p:pic>
    </p:spTree>
    <p:extLst>
      <p:ext uri="{BB962C8B-B14F-4D97-AF65-F5344CB8AC3E}">
        <p14:creationId xmlns:p14="http://schemas.microsoft.com/office/powerpoint/2010/main" val="3706967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18882" y="152400"/>
            <a:ext cx="10514329" cy="1295400"/>
          </a:xfrm>
        </p:spPr>
        <p:txBody>
          <a:bodyPr>
            <a:normAutofit/>
          </a:bodyPr>
          <a:lstStyle/>
          <a:p>
            <a:r>
              <a:rPr lang="en-US" sz="4000" dirty="0"/>
              <a:t>Adequacy of the Regression Model</a:t>
            </a:r>
          </a:p>
        </p:txBody>
      </p:sp>
      <p:pic>
        <p:nvPicPr>
          <p:cNvPr id="2" name="Content Placeholder 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1028" y="1600200"/>
            <a:ext cx="6504783" cy="5086550"/>
          </a:xfrm>
        </p:spPr>
      </p:pic>
    </p:spTree>
    <p:extLst>
      <p:ext uri="{BB962C8B-B14F-4D97-AF65-F5344CB8AC3E}">
        <p14:creationId xmlns:p14="http://schemas.microsoft.com/office/powerpoint/2010/main" val="2168006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2" y="152400"/>
            <a:ext cx="10819129" cy="1295400"/>
          </a:xfrm>
        </p:spPr>
        <p:txBody>
          <a:bodyPr/>
          <a:lstStyle/>
          <a:p>
            <a:r>
              <a:rPr lang="en-US" sz="3400" b="1" dirty="0"/>
              <a:t>2-Sample Hypothesis Testing</a:t>
            </a:r>
            <a:endParaRPr lang="en-US" dirty="0"/>
          </a:p>
        </p:txBody>
      </p:sp>
      <p:sp>
        <p:nvSpPr>
          <p:cNvPr id="3" name="Content Placeholder 2"/>
          <p:cNvSpPr>
            <a:spLocks noGrp="1"/>
          </p:cNvSpPr>
          <p:nvPr>
            <p:ph idx="1"/>
          </p:nvPr>
        </p:nvSpPr>
        <p:spPr>
          <a:xfrm>
            <a:off x="837982" y="1826042"/>
            <a:ext cx="10285630" cy="4350205"/>
          </a:xfrm>
        </p:spPr>
        <p:txBody>
          <a:bodyPr>
            <a:normAutofit/>
          </a:bodyPr>
          <a:lstStyle/>
          <a:p>
            <a:r>
              <a:rPr lang="en-US" sz="1999" dirty="0">
                <a:solidFill>
                  <a:srgbClr val="0070C0"/>
                </a:solidFill>
                <a:latin typeface="+mj-lt"/>
              </a:rPr>
              <a:t>Two catalysts are being analyzed to determine how they affect the mean yield of a chemical process. </a:t>
            </a:r>
          </a:p>
          <a:p>
            <a:r>
              <a:rPr lang="en-US" sz="1999" dirty="0">
                <a:solidFill>
                  <a:srgbClr val="0070C0"/>
                </a:solidFill>
                <a:latin typeface="+mj-lt"/>
              </a:rPr>
              <a:t>Specifically, catalyst 1 is currently in use, but catalyst 2 is acceptable. Since catalyst 2 is cheaper, it should be adopted, providing it does not change the process yield. </a:t>
            </a:r>
          </a:p>
          <a:p>
            <a:r>
              <a:rPr lang="en-US" sz="1999" dirty="0">
                <a:solidFill>
                  <a:srgbClr val="0070C0"/>
                </a:solidFill>
                <a:latin typeface="+mj-lt"/>
              </a:rPr>
              <a:t>A test is run in the pilot plant and results in the data shown in Table 10,1. Is there any difference between the mean yields? Use </a:t>
            </a:r>
            <a:r>
              <a:rPr lang="en-US" sz="1999" dirty="0">
                <a:solidFill>
                  <a:srgbClr val="0070C0"/>
                </a:solidFill>
                <a:latin typeface="+mj-lt"/>
                <a:sym typeface="Symbol" pitchFamily="18" charset="2"/>
              </a:rPr>
              <a:t></a:t>
            </a:r>
            <a:r>
              <a:rPr lang="en-US" sz="1999" dirty="0">
                <a:solidFill>
                  <a:srgbClr val="0070C0"/>
                </a:solidFill>
                <a:latin typeface="+mj-lt"/>
              </a:rPr>
              <a:t> </a:t>
            </a:r>
            <a:r>
              <a:rPr lang="en-US" sz="1999" dirty="0">
                <a:solidFill>
                  <a:srgbClr val="0070C0"/>
                </a:solidFill>
                <a:latin typeface="+mj-lt"/>
                <a:sym typeface="Symbol" pitchFamily="18" charset="2"/>
              </a:rPr>
              <a:t></a:t>
            </a:r>
            <a:r>
              <a:rPr lang="en-US" sz="1999" dirty="0">
                <a:solidFill>
                  <a:srgbClr val="0070C0"/>
                </a:solidFill>
                <a:latin typeface="+mj-lt"/>
              </a:rPr>
              <a:t> 0.05, and assume equal variances.</a:t>
            </a:r>
          </a:p>
          <a:p>
            <a:endParaRPr lang="en-US" sz="2399" dirty="0">
              <a:latin typeface="Helvetica"/>
            </a:endParaRPr>
          </a:p>
          <a:p>
            <a:endParaRPr lang="en-US" sz="2399" dirty="0">
              <a:latin typeface="Helvetica"/>
            </a:endParaRPr>
          </a:p>
          <a:p>
            <a:endParaRPr lang="en-US" sz="2399" dirty="0">
              <a:latin typeface="Helvetica"/>
            </a:endParaRPr>
          </a:p>
          <a:p>
            <a:pPr marL="0" indent="0">
              <a:buNone/>
            </a:pPr>
            <a:endParaRPr lang="en-US" sz="1999" dirty="0"/>
          </a:p>
        </p:txBody>
      </p:sp>
    </p:spTree>
    <p:extLst>
      <p:ext uri="{BB962C8B-B14F-4D97-AF65-F5344CB8AC3E}">
        <p14:creationId xmlns:p14="http://schemas.microsoft.com/office/powerpoint/2010/main" val="593727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18882" y="152400"/>
            <a:ext cx="10514329" cy="1295400"/>
          </a:xfrm>
        </p:spPr>
        <p:txBody>
          <a:bodyPr>
            <a:normAutofit/>
          </a:bodyPr>
          <a:lstStyle/>
          <a:p>
            <a:r>
              <a:rPr lang="en-US" sz="4000" dirty="0"/>
              <a:t>Adequacy of the Regression Model</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79992" y="1600200"/>
            <a:ext cx="5428841" cy="4572000"/>
          </a:xfrm>
        </p:spPr>
      </p:pic>
      <p:sp>
        <p:nvSpPr>
          <p:cNvPr id="6" name="Rectangle 5"/>
          <p:cNvSpPr/>
          <p:nvPr/>
        </p:nvSpPr>
        <p:spPr>
          <a:xfrm>
            <a:off x="5408612" y="4038600"/>
            <a:ext cx="838200" cy="228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914506" y="4038600"/>
            <a:ext cx="932506" cy="228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5475759" y="5937564"/>
            <a:ext cx="990600" cy="2286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2293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Multiple Linear Regression Model</a:t>
            </a:r>
          </a:p>
        </p:txBody>
      </p:sp>
      <mc:AlternateContent xmlns:mc="http://schemas.openxmlformats.org/markup-compatibility/2006" xmlns:a14="http://schemas.microsoft.com/office/drawing/2010/main">
        <mc:Choice Requires="a14">
          <p:sp>
            <p:nvSpPr>
              <p:cNvPr id="6" name="Content Placeholder 5"/>
              <p:cNvSpPr>
                <a:spLocks noGrp="1"/>
              </p:cNvSpPr>
              <p:nvPr>
                <p:ph idx="1"/>
              </p:nvPr>
            </p:nvSpPr>
            <p:spPr/>
            <p:txBody>
              <a:bodyPr>
                <a:normAutofit/>
              </a:bodyPr>
              <a:lstStyle/>
              <a:p>
                <a:pPr>
                  <a:buClr>
                    <a:srgbClr val="0070C0"/>
                  </a:buClr>
                </a:pPr>
                <a:r>
                  <a:rPr lang="en-US" sz="3200" dirty="0">
                    <a:solidFill>
                      <a:srgbClr val="0070C0"/>
                    </a:solidFill>
                  </a:rPr>
                  <a:t>A multiple regression model</a:t>
                </a:r>
              </a:p>
              <a:p>
                <a:pPr lvl="1">
                  <a:buClr>
                    <a:srgbClr val="0070C0"/>
                  </a:buClr>
                </a:pPr>
                <a14:m>
                  <m:oMath xmlns:m="http://schemas.openxmlformats.org/officeDocument/2006/math">
                    <m:r>
                      <a:rPr lang="es-ES" i="1" dirty="0" smtClean="0">
                        <a:solidFill>
                          <a:srgbClr val="0070C0"/>
                        </a:solidFill>
                        <a:latin typeface="Cambria Math" panose="02040503050406030204" pitchFamily="18" charset="0"/>
                      </a:rPr>
                      <m:t>𝑌</m:t>
                    </m:r>
                    <m:r>
                      <a:rPr lang="es-ES" i="1" dirty="0" smtClean="0">
                        <a:solidFill>
                          <a:srgbClr val="0070C0"/>
                        </a:solidFill>
                        <a:latin typeface="Cambria Math" panose="02040503050406030204" pitchFamily="18" charset="0"/>
                      </a:rPr>
                      <m:t> =</m:t>
                    </m:r>
                    <m:r>
                      <a:rPr lang="es-ES" i="1" dirty="0" smtClean="0">
                        <a:solidFill>
                          <a:srgbClr val="0070C0"/>
                        </a:solidFill>
                        <a:latin typeface="Cambria Math" panose="02040503050406030204" pitchFamily="18" charset="0"/>
                      </a:rPr>
                      <m:t>𝛽</m:t>
                    </m:r>
                    <m:r>
                      <a:rPr lang="es-ES" i="1" baseline="-25000" dirty="0" smtClean="0">
                        <a:solidFill>
                          <a:srgbClr val="0070C0"/>
                        </a:solidFill>
                        <a:latin typeface="Cambria Math" panose="02040503050406030204" pitchFamily="18" charset="0"/>
                      </a:rPr>
                      <m:t>0</m:t>
                    </m:r>
                    <m:r>
                      <a:rPr lang="es-ES" i="1" dirty="0" smtClean="0">
                        <a:solidFill>
                          <a:srgbClr val="0070C0"/>
                        </a:solidFill>
                        <a:latin typeface="Cambria Math" panose="02040503050406030204" pitchFamily="18" charset="0"/>
                      </a:rPr>
                      <m:t> +</m:t>
                    </m:r>
                    <m:r>
                      <a:rPr lang="es-ES" i="1" dirty="0" smtClean="0">
                        <a:solidFill>
                          <a:srgbClr val="0070C0"/>
                        </a:solidFill>
                        <a:latin typeface="Cambria Math" panose="02040503050406030204" pitchFamily="18" charset="0"/>
                      </a:rPr>
                      <m:t>𝛽</m:t>
                    </m:r>
                    <m:r>
                      <a:rPr lang="es-ES" i="1" baseline="-25000" dirty="0" smtClean="0">
                        <a:solidFill>
                          <a:srgbClr val="0070C0"/>
                        </a:solidFill>
                        <a:latin typeface="Cambria Math" panose="02040503050406030204" pitchFamily="18" charset="0"/>
                      </a:rPr>
                      <m:t>1</m:t>
                    </m:r>
                    <m:r>
                      <a:rPr lang="es-ES" i="1" dirty="0" smtClean="0">
                        <a:solidFill>
                          <a:srgbClr val="0070C0"/>
                        </a:solidFill>
                        <a:latin typeface="Cambria Math" panose="02040503050406030204" pitchFamily="18" charset="0"/>
                      </a:rPr>
                      <m:t>𝑥</m:t>
                    </m:r>
                    <m:r>
                      <a:rPr lang="es-ES" i="1" baseline="-25000" dirty="0" smtClean="0">
                        <a:solidFill>
                          <a:srgbClr val="0070C0"/>
                        </a:solidFill>
                        <a:latin typeface="Cambria Math" panose="02040503050406030204" pitchFamily="18" charset="0"/>
                      </a:rPr>
                      <m:t>1</m:t>
                    </m:r>
                    <m:r>
                      <a:rPr lang="es-ES" i="1" dirty="0" smtClean="0">
                        <a:solidFill>
                          <a:srgbClr val="0070C0"/>
                        </a:solidFill>
                        <a:latin typeface="Cambria Math" panose="02040503050406030204" pitchFamily="18" charset="0"/>
                      </a:rPr>
                      <m:t> +</m:t>
                    </m:r>
                    <m:r>
                      <a:rPr lang="es-ES" i="1" dirty="0" smtClean="0">
                        <a:solidFill>
                          <a:srgbClr val="0070C0"/>
                        </a:solidFill>
                        <a:latin typeface="Cambria Math" panose="02040503050406030204" pitchFamily="18" charset="0"/>
                      </a:rPr>
                      <m:t>𝛽</m:t>
                    </m:r>
                    <m:r>
                      <a:rPr lang="es-ES" i="1" baseline="-25000" dirty="0" smtClean="0">
                        <a:solidFill>
                          <a:srgbClr val="0070C0"/>
                        </a:solidFill>
                        <a:latin typeface="Cambria Math" panose="02040503050406030204" pitchFamily="18" charset="0"/>
                      </a:rPr>
                      <m:t>2</m:t>
                    </m:r>
                    <m:r>
                      <a:rPr lang="es-ES" i="1" dirty="0" smtClean="0">
                        <a:solidFill>
                          <a:srgbClr val="0070C0"/>
                        </a:solidFill>
                        <a:latin typeface="Cambria Math" panose="02040503050406030204" pitchFamily="18" charset="0"/>
                      </a:rPr>
                      <m:t>𝑥</m:t>
                    </m:r>
                    <m:r>
                      <a:rPr lang="es-ES" i="1" baseline="-25000" dirty="0" smtClean="0">
                        <a:solidFill>
                          <a:srgbClr val="0070C0"/>
                        </a:solidFill>
                        <a:latin typeface="Cambria Math" panose="02040503050406030204" pitchFamily="18" charset="0"/>
                      </a:rPr>
                      <m:t>2</m:t>
                    </m:r>
                    <m:r>
                      <a:rPr lang="es-ES" i="1" dirty="0" smtClean="0">
                        <a:solidFill>
                          <a:srgbClr val="0070C0"/>
                        </a:solidFill>
                        <a:latin typeface="Cambria Math" panose="02040503050406030204" pitchFamily="18" charset="0"/>
                      </a:rPr>
                      <m:t> +</m:t>
                    </m:r>
                    <m:r>
                      <a:rPr lang="es-ES" i="1" dirty="0" smtClean="0">
                        <a:solidFill>
                          <a:srgbClr val="0070C0"/>
                        </a:solidFill>
                        <a:latin typeface="Cambria Math" panose="02040503050406030204" pitchFamily="18" charset="0"/>
                        <a:ea typeface="Cambria Math" panose="02040503050406030204" pitchFamily="18" charset="0"/>
                      </a:rPr>
                      <m:t>∈</m:t>
                    </m:r>
                  </m:oMath>
                </a14:m>
                <a:endParaRPr lang="en-US" i="1" dirty="0">
                  <a:solidFill>
                    <a:srgbClr val="0070C0"/>
                  </a:solidFill>
                </a:endParaRPr>
              </a:p>
              <a:p>
                <a:pPr>
                  <a:buClr>
                    <a:srgbClr val="0070C0"/>
                  </a:buClr>
                </a:pPr>
                <a:r>
                  <a:rPr lang="en-US" sz="3200" dirty="0">
                    <a:solidFill>
                      <a:srgbClr val="0070C0"/>
                    </a:solidFill>
                  </a:rPr>
                  <a:t>The dependent variable or response Y may be related to k independent or </a:t>
                </a:r>
                <a:r>
                  <a:rPr lang="en-US" sz="3200" dirty="0" err="1">
                    <a:solidFill>
                      <a:srgbClr val="0070C0"/>
                    </a:solidFill>
                  </a:rPr>
                  <a:t>regressor</a:t>
                </a:r>
                <a:r>
                  <a:rPr lang="en-US" sz="3200" dirty="0">
                    <a:solidFill>
                      <a:srgbClr val="0070C0"/>
                    </a:solidFill>
                  </a:rPr>
                  <a:t> variables. The model </a:t>
                </a:r>
              </a:p>
              <a:p>
                <a:pPr lvl="1">
                  <a:buClr>
                    <a:srgbClr val="0070C0"/>
                  </a:buClr>
                </a:pPr>
                <a14:m>
                  <m:oMath xmlns:m="http://schemas.openxmlformats.org/officeDocument/2006/math">
                    <m:r>
                      <a:rPr lang="en-US" i="1" dirty="0" smtClean="0">
                        <a:solidFill>
                          <a:srgbClr val="0070C0"/>
                        </a:solidFill>
                        <a:latin typeface="Cambria Math" panose="02040503050406030204" pitchFamily="18" charset="0"/>
                      </a:rPr>
                      <m:t>𝑌</m:t>
                    </m:r>
                    <m:r>
                      <a:rPr lang="en-US" i="1" dirty="0" smtClean="0">
                        <a:solidFill>
                          <a:srgbClr val="0070C0"/>
                        </a:solidFill>
                        <a:latin typeface="Cambria Math" panose="02040503050406030204" pitchFamily="18" charset="0"/>
                      </a:rPr>
                      <m:t> =</m:t>
                    </m:r>
                    <m:r>
                      <a:rPr lang="en-US" i="1" dirty="0">
                        <a:solidFill>
                          <a:srgbClr val="0070C0"/>
                        </a:solidFill>
                        <a:latin typeface="Cambria Math" panose="02040503050406030204" pitchFamily="18" charset="0"/>
                      </a:rPr>
                      <m:t>𝛽</m:t>
                    </m:r>
                    <m:r>
                      <a:rPr lang="en-US" i="1" baseline="-25000" dirty="0">
                        <a:solidFill>
                          <a:srgbClr val="0070C0"/>
                        </a:solidFill>
                        <a:latin typeface="Cambria Math" panose="02040503050406030204" pitchFamily="18" charset="0"/>
                      </a:rPr>
                      <m:t>0</m:t>
                    </m:r>
                    <m:r>
                      <a:rPr lang="en-US" i="1" dirty="0">
                        <a:solidFill>
                          <a:srgbClr val="0070C0"/>
                        </a:solidFill>
                        <a:latin typeface="Cambria Math" panose="02040503050406030204" pitchFamily="18" charset="0"/>
                      </a:rPr>
                      <m:t> +</m:t>
                    </m:r>
                    <m:r>
                      <a:rPr lang="en-US" i="1" dirty="0">
                        <a:solidFill>
                          <a:srgbClr val="0070C0"/>
                        </a:solidFill>
                        <a:latin typeface="Cambria Math" panose="02040503050406030204" pitchFamily="18" charset="0"/>
                      </a:rPr>
                      <m:t>𝛽</m:t>
                    </m:r>
                    <m:r>
                      <a:rPr lang="en-US" i="1" baseline="-25000" dirty="0">
                        <a:solidFill>
                          <a:srgbClr val="0070C0"/>
                        </a:solidFill>
                        <a:latin typeface="Cambria Math" panose="02040503050406030204" pitchFamily="18" charset="0"/>
                      </a:rPr>
                      <m:t>1</m:t>
                    </m:r>
                    <m:r>
                      <a:rPr lang="en-US" i="1" dirty="0">
                        <a:solidFill>
                          <a:srgbClr val="0070C0"/>
                        </a:solidFill>
                        <a:latin typeface="Cambria Math" panose="02040503050406030204" pitchFamily="18" charset="0"/>
                      </a:rPr>
                      <m:t>𝑥</m:t>
                    </m:r>
                    <m:r>
                      <a:rPr lang="en-US" i="1" baseline="-25000" dirty="0">
                        <a:solidFill>
                          <a:srgbClr val="0070C0"/>
                        </a:solidFill>
                        <a:latin typeface="Cambria Math" panose="02040503050406030204" pitchFamily="18" charset="0"/>
                      </a:rPr>
                      <m:t>1</m:t>
                    </m:r>
                    <m:r>
                      <a:rPr lang="en-US" i="1" dirty="0">
                        <a:solidFill>
                          <a:srgbClr val="0070C0"/>
                        </a:solidFill>
                        <a:latin typeface="Cambria Math" panose="02040503050406030204" pitchFamily="18" charset="0"/>
                      </a:rPr>
                      <m:t> +</m:t>
                    </m:r>
                    <m:r>
                      <a:rPr lang="en-US" i="1" dirty="0">
                        <a:solidFill>
                          <a:srgbClr val="0070C0"/>
                        </a:solidFill>
                        <a:latin typeface="Cambria Math" panose="02040503050406030204" pitchFamily="18" charset="0"/>
                      </a:rPr>
                      <m:t>𝛽</m:t>
                    </m:r>
                    <m:r>
                      <a:rPr lang="en-US" i="1" baseline="-25000" dirty="0">
                        <a:solidFill>
                          <a:srgbClr val="0070C0"/>
                        </a:solidFill>
                        <a:latin typeface="Cambria Math" panose="02040503050406030204" pitchFamily="18" charset="0"/>
                      </a:rPr>
                      <m:t>2</m:t>
                    </m:r>
                    <m:r>
                      <a:rPr lang="en-US" i="1" dirty="0">
                        <a:solidFill>
                          <a:srgbClr val="0070C0"/>
                        </a:solidFill>
                        <a:latin typeface="Cambria Math" panose="02040503050406030204" pitchFamily="18" charset="0"/>
                      </a:rPr>
                      <m:t>𝑥</m:t>
                    </m:r>
                    <m:r>
                      <a:rPr lang="en-US" i="1" baseline="-25000" dirty="0">
                        <a:solidFill>
                          <a:srgbClr val="0070C0"/>
                        </a:solidFill>
                        <a:latin typeface="Cambria Math" panose="02040503050406030204" pitchFamily="18" charset="0"/>
                      </a:rPr>
                      <m:t>2</m:t>
                    </m:r>
                    <m:r>
                      <a:rPr lang="en-US" i="1" dirty="0">
                        <a:solidFill>
                          <a:srgbClr val="0070C0"/>
                        </a:solidFill>
                        <a:latin typeface="Cambria Math" panose="02040503050406030204" pitchFamily="18" charset="0"/>
                      </a:rPr>
                      <m:t> </m:t>
                    </m:r>
                    <m:r>
                      <a:rPr lang="en-US" i="1" dirty="0" smtClean="0">
                        <a:solidFill>
                          <a:srgbClr val="0070C0"/>
                        </a:solidFill>
                        <a:latin typeface="Cambria Math" panose="02040503050406030204" pitchFamily="18" charset="0"/>
                      </a:rPr>
                      <m:t>+</m:t>
                    </m:r>
                    <m:r>
                      <a:rPr lang="en-US" b="0" i="1" dirty="0" smtClean="0">
                        <a:solidFill>
                          <a:srgbClr val="0070C0"/>
                        </a:solidFill>
                        <a:latin typeface="Cambria Math" panose="02040503050406030204" pitchFamily="18" charset="0"/>
                      </a:rPr>
                      <m:t>……………</m:t>
                    </m:r>
                    <m:r>
                      <a:rPr lang="en-US" i="1" dirty="0">
                        <a:solidFill>
                          <a:srgbClr val="0070C0"/>
                        </a:solidFill>
                        <a:latin typeface="Cambria Math" panose="02040503050406030204" pitchFamily="18" charset="0"/>
                      </a:rPr>
                      <m:t>	+</m:t>
                    </m:r>
                    <m:r>
                      <a:rPr lang="en-US" i="1" dirty="0">
                        <a:solidFill>
                          <a:srgbClr val="0070C0"/>
                        </a:solidFill>
                        <a:latin typeface="Cambria Math" panose="02040503050406030204" pitchFamily="18" charset="0"/>
                      </a:rPr>
                      <m:t>𝛽</m:t>
                    </m:r>
                    <m:r>
                      <a:rPr lang="en-US" i="1" baseline="-25000" dirty="0" err="1">
                        <a:solidFill>
                          <a:srgbClr val="0070C0"/>
                        </a:solidFill>
                        <a:latin typeface="Cambria Math" panose="02040503050406030204" pitchFamily="18" charset="0"/>
                      </a:rPr>
                      <m:t>𝑘</m:t>
                    </m:r>
                    <m:r>
                      <a:rPr lang="en-US" i="1" dirty="0" err="1">
                        <a:solidFill>
                          <a:srgbClr val="0070C0"/>
                        </a:solidFill>
                        <a:latin typeface="Cambria Math" panose="02040503050406030204" pitchFamily="18" charset="0"/>
                      </a:rPr>
                      <m:t>𝑥</m:t>
                    </m:r>
                    <m:r>
                      <a:rPr lang="en-US" i="1" baseline="-25000" dirty="0" err="1">
                        <a:solidFill>
                          <a:srgbClr val="0070C0"/>
                        </a:solidFill>
                        <a:latin typeface="Cambria Math" panose="02040503050406030204" pitchFamily="18" charset="0"/>
                      </a:rPr>
                      <m:t>𝑘</m:t>
                    </m:r>
                    <m:r>
                      <a:rPr lang="en-US" i="1" dirty="0">
                        <a:solidFill>
                          <a:srgbClr val="0070C0"/>
                        </a:solidFill>
                        <a:latin typeface="Cambria Math" panose="02040503050406030204" pitchFamily="18" charset="0"/>
                      </a:rPr>
                      <m:t> +</m:t>
                    </m:r>
                    <m:r>
                      <a:rPr lang="en-US" i="1" dirty="0" smtClean="0">
                        <a:solidFill>
                          <a:srgbClr val="0070C0"/>
                        </a:solidFill>
                        <a:latin typeface="Cambria Math" panose="02040503050406030204" pitchFamily="18" charset="0"/>
                        <a:ea typeface="Cambria Math" panose="02040503050406030204" pitchFamily="18" charset="0"/>
                      </a:rPr>
                      <m:t>∈</m:t>
                    </m:r>
                  </m:oMath>
                </a14:m>
                <a:endParaRPr lang="en-US" dirty="0">
                  <a:solidFill>
                    <a:srgbClr val="0070C0"/>
                  </a:solidFill>
                </a:endParaRPr>
              </a:p>
            </p:txBody>
          </p:sp>
        </mc:Choice>
        <mc:Fallback xmlns="">
          <p:sp>
            <p:nvSpPr>
              <p:cNvPr id="6" name="Content Placeholder 5"/>
              <p:cNvSpPr>
                <a:spLocks noGrp="1" noRot="1" noChangeAspect="1" noMove="1" noResize="1" noEditPoints="1" noAdjustHandles="1" noChangeArrowheads="1" noChangeShapeType="1" noTextEdit="1"/>
              </p:cNvSpPr>
              <p:nvPr>
                <p:ph idx="1"/>
              </p:nvPr>
            </p:nvSpPr>
            <p:spPr>
              <a:blipFill rotWithShape="0">
                <a:blip r:embed="rId2"/>
                <a:stretch>
                  <a:fillRect l="-1125" t="-2533"/>
                </a:stretch>
              </a:blipFill>
            </p:spPr>
            <p:txBody>
              <a:bodyPr/>
              <a:lstStyle/>
              <a:p>
                <a:r>
                  <a:rPr lang="en-US">
                    <a:noFill/>
                  </a:rPr>
                  <a:t> </a:t>
                </a:r>
              </a:p>
            </p:txBody>
          </p:sp>
        </mc:Fallback>
      </mc:AlternateContent>
    </p:spTree>
    <p:extLst>
      <p:ext uri="{BB962C8B-B14F-4D97-AF65-F5344CB8AC3E}">
        <p14:creationId xmlns:p14="http://schemas.microsoft.com/office/powerpoint/2010/main" val="1180634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Multiple Linear Regression Model</a:t>
            </a:r>
          </a:p>
        </p:txBody>
      </p:sp>
      <p:pic>
        <p:nvPicPr>
          <p:cNvPr id="3" name="Content Placeholder 2"/>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98611" y="1676400"/>
            <a:ext cx="9158111" cy="4495800"/>
          </a:xfrm>
        </p:spPr>
      </p:pic>
    </p:spTree>
    <p:extLst>
      <p:ext uri="{BB962C8B-B14F-4D97-AF65-F5344CB8AC3E}">
        <p14:creationId xmlns:p14="http://schemas.microsoft.com/office/powerpoint/2010/main" val="390502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Multiple Linear Regression Model</a:t>
            </a:r>
          </a:p>
        </p:txBody>
      </p:sp>
      <p:sp>
        <p:nvSpPr>
          <p:cNvPr id="2" name="Content Placeholder 1"/>
          <p:cNvSpPr>
            <a:spLocks noGrp="1"/>
          </p:cNvSpPr>
          <p:nvPr>
            <p:ph idx="1"/>
          </p:nvPr>
        </p:nvSpPr>
        <p:spPr/>
        <p:txBody>
          <a:bodyPr>
            <a:normAutofit/>
          </a:bodyPr>
          <a:lstStyle/>
          <a:p>
            <a:pPr>
              <a:buClr>
                <a:srgbClr val="0070C0"/>
              </a:buClr>
            </a:pPr>
            <a:r>
              <a:rPr lang="en-US" sz="3600" dirty="0">
                <a:solidFill>
                  <a:srgbClr val="0070C0"/>
                </a:solidFill>
                <a:latin typeface="Tw Cen MT" panose="020B0602020104020603" pitchFamily="34" charset="0"/>
              </a:rPr>
              <a:t>Let’s fit a multiple linear model</a:t>
            </a:r>
          </a:p>
        </p:txBody>
      </p:sp>
    </p:spTree>
    <p:extLst>
      <p:ext uri="{BB962C8B-B14F-4D97-AF65-F5344CB8AC3E}">
        <p14:creationId xmlns:p14="http://schemas.microsoft.com/office/powerpoint/2010/main" val="1822672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Multiple Linear Regression Model</a:t>
            </a:r>
          </a:p>
        </p:txBody>
      </p:sp>
      <p:sp>
        <p:nvSpPr>
          <p:cNvPr id="6" name="Content Placeholder 5"/>
          <p:cNvSpPr>
            <a:spLocks noGrp="1"/>
          </p:cNvSpPr>
          <p:nvPr>
            <p:ph idx="1"/>
          </p:nvPr>
        </p:nvSpPr>
        <p:spPr>
          <a:xfrm>
            <a:off x="1218882" y="1600200"/>
            <a:ext cx="10209529" cy="5105400"/>
          </a:xfrm>
        </p:spPr>
        <p:txBody>
          <a:bodyPr>
            <a:normAutofit fontScale="92500"/>
          </a:bodyPr>
          <a:lstStyle/>
          <a:p>
            <a:r>
              <a:rPr lang="en-US" sz="3200" dirty="0">
                <a:solidFill>
                  <a:srgbClr val="0070C0"/>
                </a:solidFill>
                <a:latin typeface="Tw Cen MT" panose="020B0602020104020603" pitchFamily="34" charset="0"/>
              </a:rPr>
              <a:t>In industry cooling applications (e.g., cooling of nuclear reactors), a process called subcooled flow boiling is often employed. Subcooled flow boiling is susceptible to small bubbles which occur near the heated surface. The characteristics of these bubbles were investigated in Heat Transfer Engineering (Vol. 34, 2013). A series of experiments was conducted to measure two important bubble behaviors—bubble diameter (millimeters) and bubble density (liters per meters squared). The mass flux (kilograms per meters squared per second) and heat flux (megawatts per meters squared) were varied for each experiment. The data obtained at a set pressure are listed in the file BUBBLE2. </a:t>
            </a:r>
          </a:p>
        </p:txBody>
      </p:sp>
    </p:spTree>
    <p:extLst>
      <p:ext uri="{BB962C8B-B14F-4D97-AF65-F5344CB8AC3E}">
        <p14:creationId xmlns:p14="http://schemas.microsoft.com/office/powerpoint/2010/main" val="1840850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Linear Regression Model</a:t>
            </a:r>
          </a:p>
        </p:txBody>
      </p:sp>
      <p:sp>
        <p:nvSpPr>
          <p:cNvPr id="6" name="Content Placeholder 5"/>
          <p:cNvSpPr>
            <a:spLocks noGrp="1"/>
          </p:cNvSpPr>
          <p:nvPr>
            <p:ph idx="1"/>
          </p:nvPr>
        </p:nvSpPr>
        <p:spPr/>
        <p:txBody>
          <a:bodyPr>
            <a:normAutofit/>
          </a:bodyPr>
          <a:lstStyle/>
          <a:p>
            <a:pPr>
              <a:buClr>
                <a:srgbClr val="0070C0"/>
              </a:buClr>
            </a:pPr>
            <a:r>
              <a:rPr lang="en-US" sz="3200" dirty="0">
                <a:solidFill>
                  <a:srgbClr val="0070C0"/>
                </a:solidFill>
                <a:latin typeface="+mj-lt"/>
              </a:rPr>
              <a:t>Some Pitfalls: </a:t>
            </a:r>
            <a:r>
              <a:rPr lang="en-US" sz="3200" dirty="0" err="1">
                <a:solidFill>
                  <a:srgbClr val="0070C0"/>
                </a:solidFill>
                <a:latin typeface="+mj-lt"/>
              </a:rPr>
              <a:t>Estimability</a:t>
            </a:r>
            <a:r>
              <a:rPr lang="en-US" sz="3200" dirty="0">
                <a:solidFill>
                  <a:srgbClr val="0070C0"/>
                </a:solidFill>
                <a:latin typeface="+mj-lt"/>
              </a:rPr>
              <a:t>, Multicollinearity, and Extrapolation</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0012" y="2667000"/>
            <a:ext cx="5253226" cy="4175966"/>
          </a:xfrm>
          <a:prstGeom prst="rect">
            <a:avLst/>
          </a:prstGeom>
        </p:spPr>
      </p:pic>
      <p:pic>
        <p:nvPicPr>
          <p:cNvPr id="4" name="Picture 3">
            <a:extLst>
              <a:ext uri="{FF2B5EF4-FFF2-40B4-BE49-F238E27FC236}">
                <a16:creationId xmlns:a16="http://schemas.microsoft.com/office/drawing/2014/main" id="{BDD36F46-F355-45E4-AD72-0C71EB17A692}"/>
              </a:ext>
            </a:extLst>
          </p:cNvPr>
          <p:cNvPicPr>
            <a:picLocks noChangeAspect="1"/>
          </p:cNvPicPr>
          <p:nvPr/>
        </p:nvPicPr>
        <p:blipFill>
          <a:blip r:embed="rId3"/>
          <a:stretch>
            <a:fillRect/>
          </a:stretch>
        </p:blipFill>
        <p:spPr>
          <a:xfrm>
            <a:off x="6856412" y="3628367"/>
            <a:ext cx="4391383" cy="3077233"/>
          </a:xfrm>
          <a:prstGeom prst="rect">
            <a:avLst/>
          </a:prstGeom>
        </p:spPr>
      </p:pic>
    </p:spTree>
    <p:extLst>
      <p:ext uri="{BB962C8B-B14F-4D97-AF65-F5344CB8AC3E}">
        <p14:creationId xmlns:p14="http://schemas.microsoft.com/office/powerpoint/2010/main" val="3082497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Linear Regression Model</a:t>
            </a:r>
          </a:p>
        </p:txBody>
      </p:sp>
      <p:sp>
        <p:nvSpPr>
          <p:cNvPr id="6" name="Content Placeholder 5"/>
          <p:cNvSpPr>
            <a:spLocks noGrp="1"/>
          </p:cNvSpPr>
          <p:nvPr>
            <p:ph idx="1"/>
          </p:nvPr>
        </p:nvSpPr>
        <p:spPr/>
        <p:txBody>
          <a:bodyPr>
            <a:normAutofit/>
          </a:bodyPr>
          <a:lstStyle/>
          <a:p>
            <a:pPr>
              <a:buClr>
                <a:srgbClr val="0070C0"/>
              </a:buClr>
            </a:pPr>
            <a:r>
              <a:rPr lang="en-US" sz="3200" dirty="0">
                <a:solidFill>
                  <a:srgbClr val="0070C0"/>
                </a:solidFill>
                <a:latin typeface="+mj-lt"/>
              </a:rPr>
              <a:t>Problem 2: Parameter Interpretation</a:t>
            </a:r>
          </a:p>
          <a:p>
            <a:pPr lvl="1">
              <a:buClr>
                <a:srgbClr val="0070C0"/>
              </a:buClr>
            </a:pPr>
            <a:r>
              <a:rPr lang="en-US" dirty="0">
                <a:solidFill>
                  <a:srgbClr val="0070C0"/>
                </a:solidFill>
                <a:latin typeface="+mj-lt"/>
              </a:rPr>
              <a:t>Beware of a cause-and-effect relationship between E(y) and xi.</a:t>
            </a:r>
          </a:p>
        </p:txBody>
      </p:sp>
    </p:spTree>
    <p:extLst>
      <p:ext uri="{BB962C8B-B14F-4D97-AF65-F5344CB8AC3E}">
        <p14:creationId xmlns:p14="http://schemas.microsoft.com/office/powerpoint/2010/main" val="1175467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Linear Regression Model</a:t>
            </a:r>
          </a:p>
        </p:txBody>
      </p:sp>
      <p:sp>
        <p:nvSpPr>
          <p:cNvPr id="6" name="Content Placeholder 5"/>
          <p:cNvSpPr>
            <a:spLocks noGrp="1"/>
          </p:cNvSpPr>
          <p:nvPr>
            <p:ph idx="1"/>
          </p:nvPr>
        </p:nvSpPr>
        <p:spPr>
          <a:xfrm>
            <a:off x="1218883" y="1600200"/>
            <a:ext cx="9751060" cy="5105400"/>
          </a:xfrm>
        </p:spPr>
        <p:txBody>
          <a:bodyPr>
            <a:normAutofit fontScale="92500" lnSpcReduction="20000"/>
          </a:bodyPr>
          <a:lstStyle/>
          <a:p>
            <a:pPr>
              <a:buClr>
                <a:srgbClr val="0070C0"/>
              </a:buClr>
            </a:pPr>
            <a:r>
              <a:rPr lang="en-US" sz="3200" dirty="0">
                <a:solidFill>
                  <a:srgbClr val="0070C0"/>
                </a:solidFill>
                <a:latin typeface="+mj-lt"/>
              </a:rPr>
              <a:t>Problem 3: Multicollinearity</a:t>
            </a:r>
          </a:p>
          <a:p>
            <a:pPr>
              <a:buClr>
                <a:srgbClr val="0070C0"/>
              </a:buClr>
            </a:pPr>
            <a:r>
              <a:rPr lang="en-US" sz="3200" dirty="0">
                <a:solidFill>
                  <a:srgbClr val="0070C0"/>
                </a:solidFill>
                <a:latin typeface="+mj-lt"/>
              </a:rPr>
              <a:t>In regression, multicollinearity refers to predictors that are correlated with other predictors. </a:t>
            </a:r>
          </a:p>
          <a:p>
            <a:pPr lvl="1">
              <a:buClr>
                <a:srgbClr val="0070C0"/>
              </a:buClr>
            </a:pPr>
            <a:r>
              <a:rPr lang="en-US" dirty="0">
                <a:solidFill>
                  <a:srgbClr val="0070C0"/>
                </a:solidFill>
                <a:latin typeface="+mj-lt"/>
              </a:rPr>
              <a:t>Severe multicollinearity is problematic because it can increase the variance of the regression coefficients, making them unstable and difficult to interpret. </a:t>
            </a:r>
          </a:p>
          <a:p>
            <a:pPr>
              <a:buClr>
                <a:srgbClr val="0070C0"/>
              </a:buClr>
            </a:pPr>
            <a:r>
              <a:rPr lang="en-US" sz="3200" dirty="0">
                <a:solidFill>
                  <a:srgbClr val="0070C0"/>
                </a:solidFill>
                <a:latin typeface="+mj-lt"/>
              </a:rPr>
              <a:t>To measure multicollinearity:</a:t>
            </a:r>
          </a:p>
          <a:p>
            <a:pPr lvl="1">
              <a:buClr>
                <a:srgbClr val="0070C0"/>
              </a:buClr>
            </a:pPr>
            <a:r>
              <a:rPr lang="en-US" dirty="0">
                <a:solidFill>
                  <a:srgbClr val="0070C0"/>
                </a:solidFill>
                <a:latin typeface="+mj-lt"/>
              </a:rPr>
              <a:t>Use variance inflation factor (VIF), which measures how much the variance of an estimated regression coefficient increases if your predictors are correlated. If the VIF = 1, there is no multicollinearity but if the VIF is &gt; 1, predictors may be moderately correlated.  When the VIF is 5 - 10, the regression coefficients are poorly estimated.</a:t>
            </a:r>
          </a:p>
          <a:p>
            <a:pPr>
              <a:buClr>
                <a:srgbClr val="0070C0"/>
              </a:buClr>
            </a:pPr>
            <a:r>
              <a:rPr lang="en-US" sz="3200" dirty="0">
                <a:solidFill>
                  <a:srgbClr val="0070C0"/>
                </a:solidFill>
                <a:latin typeface="+mj-lt"/>
              </a:rPr>
              <a:t>Possible solutions to severe multicollinearity:</a:t>
            </a:r>
          </a:p>
          <a:p>
            <a:pPr lvl="1">
              <a:buClr>
                <a:srgbClr val="0070C0"/>
              </a:buClr>
            </a:pPr>
            <a:r>
              <a:rPr lang="en-US" dirty="0">
                <a:solidFill>
                  <a:srgbClr val="0070C0"/>
                </a:solidFill>
                <a:latin typeface="+mj-lt"/>
              </a:rPr>
              <a:t>Remove highly correlated predictors from the model. </a:t>
            </a:r>
          </a:p>
        </p:txBody>
      </p:sp>
    </p:spTree>
    <p:extLst>
      <p:ext uri="{BB962C8B-B14F-4D97-AF65-F5344CB8AC3E}">
        <p14:creationId xmlns:p14="http://schemas.microsoft.com/office/powerpoint/2010/main" val="3819320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Linear Regression Model</a:t>
            </a:r>
          </a:p>
        </p:txBody>
      </p:sp>
      <p:sp>
        <p:nvSpPr>
          <p:cNvPr id="6" name="Content Placeholder 5"/>
          <p:cNvSpPr>
            <a:spLocks noGrp="1"/>
          </p:cNvSpPr>
          <p:nvPr>
            <p:ph idx="1"/>
          </p:nvPr>
        </p:nvSpPr>
        <p:spPr>
          <a:xfrm>
            <a:off x="1218883" y="1600200"/>
            <a:ext cx="9751060" cy="5105400"/>
          </a:xfrm>
        </p:spPr>
        <p:txBody>
          <a:bodyPr>
            <a:normAutofit/>
          </a:bodyPr>
          <a:lstStyle/>
          <a:p>
            <a:pPr>
              <a:buClr>
                <a:srgbClr val="0070C0"/>
              </a:buClr>
            </a:pPr>
            <a:r>
              <a:rPr lang="en-US" sz="3200" dirty="0">
                <a:solidFill>
                  <a:srgbClr val="0070C0"/>
                </a:solidFill>
                <a:latin typeface="+mj-lt"/>
              </a:rPr>
              <a:t>Problem 4: Prediction Outside the Experimental Region</a:t>
            </a:r>
            <a:endParaRPr lang="en-US" dirty="0">
              <a:solidFill>
                <a:srgbClr val="0070C0"/>
              </a:solidFill>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6950" y="2286000"/>
            <a:ext cx="5114925" cy="3959942"/>
          </a:xfrm>
          <a:prstGeom prst="rect">
            <a:avLst/>
          </a:prstGeom>
        </p:spPr>
      </p:pic>
    </p:spTree>
    <p:extLst>
      <p:ext uri="{BB962C8B-B14F-4D97-AF65-F5344CB8AC3E}">
        <p14:creationId xmlns:p14="http://schemas.microsoft.com/office/powerpoint/2010/main" val="166897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4000" dirty="0">
                <a:latin typeface="Tw Cen MT" panose="020B0602020104020603" pitchFamily="34" charset="0"/>
              </a:rPr>
              <a:t>Linear Regression Model</a:t>
            </a:r>
          </a:p>
        </p:txBody>
      </p:sp>
      <p:sp>
        <p:nvSpPr>
          <p:cNvPr id="6" name="Content Placeholder 5"/>
          <p:cNvSpPr>
            <a:spLocks noGrp="1"/>
          </p:cNvSpPr>
          <p:nvPr>
            <p:ph idx="1"/>
          </p:nvPr>
        </p:nvSpPr>
        <p:spPr/>
        <p:txBody>
          <a:bodyPr>
            <a:normAutofit/>
          </a:bodyPr>
          <a:lstStyle/>
          <a:p>
            <a:pPr>
              <a:buClr>
                <a:srgbClr val="0070C0"/>
              </a:buClr>
            </a:pPr>
            <a:r>
              <a:rPr lang="en-US" sz="3200" dirty="0">
                <a:solidFill>
                  <a:srgbClr val="0070C0"/>
                </a:solidFill>
                <a:latin typeface="+mj-lt"/>
              </a:rPr>
              <a:t>Use Prior Studies to Determine which Variables to Include in the Regression Model</a:t>
            </a:r>
          </a:p>
          <a:p>
            <a:pPr>
              <a:buClr>
                <a:srgbClr val="0070C0"/>
              </a:buClr>
            </a:pPr>
            <a:r>
              <a:rPr lang="en-US" sz="3200" dirty="0">
                <a:solidFill>
                  <a:srgbClr val="0070C0"/>
                </a:solidFill>
                <a:latin typeface="+mj-lt"/>
              </a:rPr>
              <a:t>Keep the Model Simple</a:t>
            </a:r>
          </a:p>
          <a:p>
            <a:pPr>
              <a:buClr>
                <a:srgbClr val="0070C0"/>
              </a:buClr>
            </a:pPr>
            <a:r>
              <a:rPr lang="en-US" sz="3200" dirty="0">
                <a:solidFill>
                  <a:srgbClr val="0070C0"/>
                </a:solidFill>
                <a:latin typeface="+mj-lt"/>
              </a:rPr>
              <a:t>Correlation is Not Causation . . . in Regression Analysis</a:t>
            </a:r>
          </a:p>
          <a:p>
            <a:pPr>
              <a:buClr>
                <a:srgbClr val="0070C0"/>
              </a:buClr>
            </a:pPr>
            <a:r>
              <a:rPr lang="en-US" sz="3200" dirty="0">
                <a:solidFill>
                  <a:srgbClr val="0070C0"/>
                </a:solidFill>
                <a:latin typeface="+mj-lt"/>
              </a:rPr>
              <a:t>Present Confidence and Prediction Intervals in Addition to Statistical Significance</a:t>
            </a:r>
          </a:p>
        </p:txBody>
      </p:sp>
    </p:spTree>
    <p:extLst>
      <p:ext uri="{BB962C8B-B14F-4D97-AF65-F5344CB8AC3E}">
        <p14:creationId xmlns:p14="http://schemas.microsoft.com/office/powerpoint/2010/main" val="3078981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8882" y="152400"/>
            <a:ext cx="10819129" cy="1295400"/>
          </a:xfrm>
        </p:spPr>
        <p:txBody>
          <a:bodyPr/>
          <a:lstStyle/>
          <a:p>
            <a:r>
              <a:rPr lang="en-US" sz="3400" b="1" dirty="0"/>
              <a:t>2-Sample Hypothesis Testing </a:t>
            </a:r>
            <a:r>
              <a:rPr lang="en-US" dirty="0"/>
              <a:t>|</a:t>
            </a:r>
            <a:r>
              <a:rPr lang="en-US" b="1" dirty="0"/>
              <a:t> </a:t>
            </a:r>
            <a:r>
              <a:rPr lang="en-US" dirty="0"/>
              <a:t>Yield from a Catalyst</a:t>
            </a:r>
          </a:p>
        </p:txBody>
      </p:sp>
      <p:sp>
        <p:nvSpPr>
          <p:cNvPr id="3" name="Content Placeholder 2"/>
          <p:cNvSpPr>
            <a:spLocks noGrp="1"/>
          </p:cNvSpPr>
          <p:nvPr>
            <p:ph idx="1"/>
          </p:nvPr>
        </p:nvSpPr>
        <p:spPr>
          <a:xfrm>
            <a:off x="837982" y="1826042"/>
            <a:ext cx="6551830" cy="4350205"/>
          </a:xfrm>
        </p:spPr>
        <p:txBody>
          <a:bodyPr>
            <a:normAutofit/>
          </a:bodyPr>
          <a:lstStyle/>
          <a:p>
            <a:r>
              <a:rPr lang="en-US" sz="1999" dirty="0">
                <a:solidFill>
                  <a:srgbClr val="0070C0"/>
                </a:solidFill>
                <a:latin typeface="+mj-lt"/>
              </a:rPr>
              <a:t>Two catalysts are being analyzed to determine how they affect the mean yield of a chemical process. </a:t>
            </a:r>
          </a:p>
          <a:p>
            <a:r>
              <a:rPr lang="en-US" sz="1999" dirty="0">
                <a:solidFill>
                  <a:srgbClr val="0070C0"/>
                </a:solidFill>
                <a:latin typeface="+mj-lt"/>
              </a:rPr>
              <a:t>Specifically, catalyst 1 is currently in use, but catalyst 2 is acceptable. Since catalyst 2 is cheaper, it should be adopted, providing it does not change the process yield. </a:t>
            </a:r>
          </a:p>
          <a:p>
            <a:r>
              <a:rPr lang="en-US" sz="1999" dirty="0">
                <a:solidFill>
                  <a:srgbClr val="0070C0"/>
                </a:solidFill>
                <a:latin typeface="+mj-lt"/>
              </a:rPr>
              <a:t>A test is run in the pilot plant and results in the data shown in Table 10,1. Is there any difference between the mean yields? Use </a:t>
            </a:r>
            <a:r>
              <a:rPr lang="en-US" sz="1999" dirty="0">
                <a:solidFill>
                  <a:srgbClr val="0070C0"/>
                </a:solidFill>
                <a:latin typeface="+mj-lt"/>
                <a:sym typeface="Symbol" pitchFamily="18" charset="2"/>
              </a:rPr>
              <a:t></a:t>
            </a:r>
            <a:r>
              <a:rPr lang="en-US" sz="1999" dirty="0">
                <a:solidFill>
                  <a:srgbClr val="0070C0"/>
                </a:solidFill>
                <a:latin typeface="+mj-lt"/>
              </a:rPr>
              <a:t> </a:t>
            </a:r>
            <a:r>
              <a:rPr lang="en-US" sz="1999" dirty="0">
                <a:solidFill>
                  <a:srgbClr val="0070C0"/>
                </a:solidFill>
                <a:latin typeface="+mj-lt"/>
                <a:sym typeface="Symbol" pitchFamily="18" charset="2"/>
              </a:rPr>
              <a:t></a:t>
            </a:r>
            <a:r>
              <a:rPr lang="en-US" sz="1999" dirty="0">
                <a:solidFill>
                  <a:srgbClr val="0070C0"/>
                </a:solidFill>
                <a:latin typeface="+mj-lt"/>
              </a:rPr>
              <a:t> 0.05, and assume equal variances.</a:t>
            </a:r>
          </a:p>
          <a:p>
            <a:endParaRPr lang="en-US" sz="2399" dirty="0">
              <a:latin typeface="Helvetica"/>
            </a:endParaRPr>
          </a:p>
          <a:p>
            <a:endParaRPr lang="en-US" sz="2399" dirty="0">
              <a:latin typeface="Helvetica"/>
            </a:endParaRPr>
          </a:p>
          <a:p>
            <a:endParaRPr lang="en-US" sz="2399" dirty="0">
              <a:latin typeface="Helvetica"/>
            </a:endParaRPr>
          </a:p>
          <a:p>
            <a:pPr marL="0" indent="0">
              <a:buNone/>
            </a:pPr>
            <a:endParaRPr lang="en-US" sz="1999" dirty="0"/>
          </a:p>
        </p:txBody>
      </p:sp>
      <p:pic>
        <p:nvPicPr>
          <p:cNvPr id="6" name="Picture 5" descr="Screen Shot 2018-07-26 at 7.40.1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66012" y="1752600"/>
            <a:ext cx="4068954" cy="4088194"/>
          </a:xfrm>
          <a:prstGeom prst="rect">
            <a:avLst/>
          </a:prstGeom>
        </p:spPr>
      </p:pic>
    </p:spTree>
    <p:extLst>
      <p:ext uri="{BB962C8B-B14F-4D97-AF65-F5344CB8AC3E}">
        <p14:creationId xmlns:p14="http://schemas.microsoft.com/office/powerpoint/2010/main" val="20990721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Tw Cen MT" panose="020B0602020104020603" pitchFamily="34" charset="0"/>
              </a:rPr>
              <a:t>ANOVA</a:t>
            </a:r>
            <a:br>
              <a:rPr lang="en-US" dirty="0">
                <a:latin typeface="Tw Cen MT" panose="020B0602020104020603" pitchFamily="34" charset="0"/>
              </a:rPr>
            </a:br>
            <a:r>
              <a:rPr lang="en-US" dirty="0">
                <a:solidFill>
                  <a:srgbClr val="0070C0"/>
                </a:solidFill>
                <a:latin typeface="Tw Cen MT" panose="020B0602020104020603" pitchFamily="34" charset="0"/>
              </a:rPr>
              <a:t>One-Way Analysis of Variance </a:t>
            </a:r>
          </a:p>
        </p:txBody>
      </p:sp>
      <p:sp>
        <p:nvSpPr>
          <p:cNvPr id="6" name="Content Placeholder 5"/>
          <p:cNvSpPr>
            <a:spLocks noGrp="1"/>
          </p:cNvSpPr>
          <p:nvPr>
            <p:ph idx="1"/>
          </p:nvPr>
        </p:nvSpPr>
        <p:spPr>
          <a:xfrm>
            <a:off x="1218883" y="1600200"/>
            <a:ext cx="9751060" cy="5257800"/>
          </a:xfrm>
        </p:spPr>
        <p:txBody>
          <a:bodyPr>
            <a:normAutofit/>
          </a:bodyPr>
          <a:lstStyle/>
          <a:p>
            <a:r>
              <a:rPr lang="en-US" dirty="0">
                <a:solidFill>
                  <a:srgbClr val="0070C0"/>
                </a:solidFill>
                <a:latin typeface="Leelawadee" panose="020B0502040204020203" pitchFamily="34" charset="-34"/>
                <a:cs typeface="Leelawadee" panose="020B0502040204020203" pitchFamily="34" charset="-34"/>
              </a:rPr>
              <a:t>A One-Way Analysis of Variance is a way to test the equality of three or more means at one time by using variances.</a:t>
            </a:r>
          </a:p>
          <a:p>
            <a:r>
              <a:rPr lang="en-US" dirty="0">
                <a:solidFill>
                  <a:srgbClr val="0070C0"/>
                </a:solidFill>
                <a:latin typeface="Leelawadee" panose="020B0502040204020203" pitchFamily="34" charset="-34"/>
                <a:cs typeface="Leelawadee" panose="020B0502040204020203" pitchFamily="34" charset="-34"/>
              </a:rPr>
              <a:t>Assumptions</a:t>
            </a:r>
          </a:p>
          <a:p>
            <a:pPr lvl="1"/>
            <a:r>
              <a:rPr lang="en-US" dirty="0">
                <a:solidFill>
                  <a:srgbClr val="0070C0"/>
                </a:solidFill>
                <a:latin typeface="Leelawadee" panose="020B0502040204020203" pitchFamily="34" charset="-34"/>
                <a:cs typeface="Leelawadee" panose="020B0502040204020203" pitchFamily="34" charset="-34"/>
              </a:rPr>
              <a:t>The populations from which the samples were obtained must be normally or approximately normally distributed.</a:t>
            </a:r>
          </a:p>
          <a:p>
            <a:pPr lvl="1"/>
            <a:r>
              <a:rPr lang="en-US" dirty="0">
                <a:solidFill>
                  <a:srgbClr val="0070C0"/>
                </a:solidFill>
                <a:latin typeface="Leelawadee" panose="020B0502040204020203" pitchFamily="34" charset="-34"/>
                <a:cs typeface="Leelawadee" panose="020B0502040204020203" pitchFamily="34" charset="-34"/>
              </a:rPr>
              <a:t>The samples must be independent.</a:t>
            </a:r>
          </a:p>
          <a:p>
            <a:pPr lvl="1"/>
            <a:r>
              <a:rPr lang="en-US" dirty="0">
                <a:solidFill>
                  <a:srgbClr val="0070C0"/>
                </a:solidFill>
                <a:latin typeface="Leelawadee" panose="020B0502040204020203" pitchFamily="34" charset="-34"/>
                <a:cs typeface="Leelawadee" panose="020B0502040204020203" pitchFamily="34" charset="-34"/>
              </a:rPr>
              <a:t>The variances of the sample populations must be equal.</a:t>
            </a:r>
          </a:p>
          <a:p>
            <a:r>
              <a:rPr lang="en-US" dirty="0">
                <a:solidFill>
                  <a:srgbClr val="0070C0"/>
                </a:solidFill>
                <a:latin typeface="Leelawadee" panose="020B0502040204020203" pitchFamily="34" charset="-34"/>
                <a:cs typeface="Leelawadee" panose="020B0502040204020203" pitchFamily="34" charset="-34"/>
              </a:rPr>
              <a:t>Hypotheses</a:t>
            </a:r>
          </a:p>
          <a:p>
            <a:pPr lvl="1"/>
            <a:r>
              <a:rPr lang="en-US" dirty="0">
                <a:solidFill>
                  <a:srgbClr val="0070C0"/>
                </a:solidFill>
                <a:latin typeface="Leelawadee" panose="020B0502040204020203" pitchFamily="34" charset="-34"/>
                <a:cs typeface="Leelawadee" panose="020B0502040204020203" pitchFamily="34" charset="-34"/>
              </a:rPr>
              <a:t>The null hypothesis will be that all population means are equal, the alternative hypothesis is that </a:t>
            </a:r>
            <a:r>
              <a:rPr lang="en-US" b="1" dirty="0">
                <a:solidFill>
                  <a:srgbClr val="FF0000"/>
                </a:solidFill>
                <a:latin typeface="Leelawadee" panose="020B0502040204020203" pitchFamily="34" charset="-34"/>
                <a:cs typeface="Leelawadee" panose="020B0502040204020203" pitchFamily="34" charset="-34"/>
              </a:rPr>
              <a:t>at least one mean </a:t>
            </a:r>
            <a:r>
              <a:rPr lang="en-US" dirty="0">
                <a:solidFill>
                  <a:srgbClr val="0070C0"/>
                </a:solidFill>
                <a:latin typeface="Leelawadee" panose="020B0502040204020203" pitchFamily="34" charset="-34"/>
                <a:cs typeface="Leelawadee" panose="020B0502040204020203" pitchFamily="34" charset="-34"/>
              </a:rPr>
              <a:t>is different.</a:t>
            </a:r>
          </a:p>
        </p:txBody>
      </p:sp>
    </p:spTree>
    <p:extLst>
      <p:ext uri="{BB962C8B-B14F-4D97-AF65-F5344CB8AC3E}">
        <p14:creationId xmlns:p14="http://schemas.microsoft.com/office/powerpoint/2010/main" val="373291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Tw Cen MT" panose="020B0602020104020603" pitchFamily="34" charset="0"/>
              </a:rPr>
              <a:t>ANOVA</a:t>
            </a:r>
          </a:p>
        </p:txBody>
      </p:sp>
      <p:pic>
        <p:nvPicPr>
          <p:cNvPr id="2" name="Content Placeholder 1"/>
          <p:cNvPicPr>
            <a:picLocks noGrp="1" noChangeAspect="1"/>
          </p:cNvPicPr>
          <p:nvPr>
            <p:ph idx="1"/>
          </p:nvPr>
        </p:nvPicPr>
        <p:blipFill rotWithShape="1">
          <a:blip r:embed="rId2">
            <a:extLst>
              <a:ext uri="{28A0092B-C50C-407E-A947-70E740481C1C}">
                <a14:useLocalDpi xmlns:a14="http://schemas.microsoft.com/office/drawing/2010/main" val="0"/>
              </a:ext>
            </a:extLst>
          </a:blip>
          <a:srcRect r="50755"/>
          <a:stretch/>
        </p:blipFill>
        <p:spPr>
          <a:xfrm>
            <a:off x="1522412" y="1905000"/>
            <a:ext cx="4038600" cy="3590925"/>
          </a:xfrm>
        </p:spPr>
      </p:pic>
      <p:pic>
        <p:nvPicPr>
          <p:cNvPr id="4" name="Content Placeholder 1"/>
          <p:cNvPicPr>
            <a:picLocks noChangeAspect="1"/>
          </p:cNvPicPr>
          <p:nvPr/>
        </p:nvPicPr>
        <p:blipFill rotWithShape="1">
          <a:blip r:embed="rId2">
            <a:extLst>
              <a:ext uri="{28A0092B-C50C-407E-A947-70E740481C1C}">
                <a14:useLocalDpi xmlns:a14="http://schemas.microsoft.com/office/drawing/2010/main" val="0"/>
              </a:ext>
            </a:extLst>
          </a:blip>
          <a:srcRect l="51104"/>
          <a:stretch/>
        </p:blipFill>
        <p:spPr>
          <a:xfrm>
            <a:off x="6110177" y="1904999"/>
            <a:ext cx="4010025" cy="3590925"/>
          </a:xfrm>
          <a:prstGeom prst="rect">
            <a:avLst/>
          </a:prstGeom>
        </p:spPr>
      </p:pic>
      <p:cxnSp>
        <p:nvCxnSpPr>
          <p:cNvPr id="6" name="Straight Arrow Connector 5"/>
          <p:cNvCxnSpPr/>
          <p:nvPr/>
        </p:nvCxnSpPr>
        <p:spPr>
          <a:xfrm>
            <a:off x="3122612" y="2939901"/>
            <a:ext cx="0" cy="365760"/>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665412" y="3122781"/>
            <a:ext cx="0" cy="182880"/>
          </a:xfrm>
          <a:prstGeom prst="straightConnector1">
            <a:avLst/>
          </a:prstGeom>
          <a:ln w="190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4418012" y="2718388"/>
            <a:ext cx="0" cy="182880"/>
          </a:xfrm>
          <a:prstGeom prst="straightConnector1">
            <a:avLst/>
          </a:prstGeom>
          <a:ln w="190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7618412" y="2929268"/>
            <a:ext cx="0" cy="365760"/>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466012" y="3505200"/>
            <a:ext cx="0" cy="411480"/>
          </a:xfrm>
          <a:prstGeom prst="straightConnector1">
            <a:avLst/>
          </a:prstGeom>
          <a:ln w="19050">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8990012" y="3218121"/>
            <a:ext cx="0" cy="411480"/>
          </a:xfrm>
          <a:prstGeom prst="straightConnector1">
            <a:avLst/>
          </a:prstGeom>
          <a:ln w="19050">
            <a:solidFill>
              <a:srgbClr val="7030A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5151700" y="704670"/>
            <a:ext cx="6092825" cy="1200329"/>
          </a:xfrm>
          <a:prstGeom prst="rect">
            <a:avLst/>
          </a:prstGeom>
        </p:spPr>
        <p:txBody>
          <a:bodyPr>
            <a:spAutoFit/>
          </a:bodyPr>
          <a:lstStyle/>
          <a:p>
            <a:r>
              <a:rPr lang="en-US" dirty="0"/>
              <a:t>Which of these plots provide sufficient evidence to indicate a difference between the corresponding population means?</a:t>
            </a:r>
          </a:p>
        </p:txBody>
      </p:sp>
    </p:spTree>
    <p:extLst>
      <p:ext uri="{BB962C8B-B14F-4D97-AF65-F5344CB8AC3E}">
        <p14:creationId xmlns:p14="http://schemas.microsoft.com/office/powerpoint/2010/main" val="2041341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Tw Cen MT" panose="020B0602020104020603" pitchFamily="34" charset="0"/>
              </a:rPr>
              <a:t>ANOVA</a:t>
            </a:r>
            <a:br>
              <a:rPr lang="en-US" dirty="0">
                <a:latin typeface="Tw Cen MT" panose="020B0602020104020603" pitchFamily="34" charset="0"/>
              </a:rPr>
            </a:br>
            <a:r>
              <a:rPr lang="en-US" dirty="0">
                <a:solidFill>
                  <a:srgbClr val="0070C0"/>
                </a:solidFill>
                <a:latin typeface="Leelawadee" panose="020B0502040204020203" pitchFamily="34" charset="-34"/>
                <a:cs typeface="Leelawadee" panose="020B0502040204020203" pitchFamily="34" charset="-34"/>
              </a:rPr>
              <a:t>A completely randomized design - Example</a:t>
            </a:r>
            <a:endParaRPr lang="en-US" dirty="0">
              <a:latin typeface="Leelawadee" panose="020B0502040204020203" pitchFamily="34" charset="-34"/>
              <a:cs typeface="Leelawadee" panose="020B0502040204020203" pitchFamily="34" charset="-34"/>
            </a:endParaRPr>
          </a:p>
        </p:txBody>
      </p:sp>
      <p:sp>
        <p:nvSpPr>
          <p:cNvPr id="6" name="Content Placeholder 5"/>
          <p:cNvSpPr>
            <a:spLocks noGrp="1"/>
          </p:cNvSpPr>
          <p:nvPr>
            <p:ph idx="1"/>
          </p:nvPr>
        </p:nvSpPr>
        <p:spPr/>
        <p:txBody>
          <a:bodyPr>
            <a:normAutofit/>
          </a:bodyPr>
          <a:lstStyle/>
          <a:p>
            <a:r>
              <a:rPr lang="en-US" sz="3200" dirty="0">
                <a:solidFill>
                  <a:srgbClr val="0070C0"/>
                </a:solidFill>
                <a:latin typeface="Leelawadee" panose="020B0502040204020203" pitchFamily="34" charset="-34"/>
                <a:cs typeface="Leelawadee" panose="020B0502040204020203" pitchFamily="34" charset="-34"/>
              </a:rPr>
              <a:t>The compressive strength of concrete is being studied, and four different mixing techniques are being investigated. Find Data Compressive Strength on D2L. </a:t>
            </a:r>
          </a:p>
          <a:p>
            <a:r>
              <a:rPr lang="en-US" sz="3200" dirty="0">
                <a:solidFill>
                  <a:srgbClr val="0070C0"/>
                </a:solidFill>
                <a:latin typeface="Leelawadee" panose="020B0502040204020203" pitchFamily="34" charset="-34"/>
                <a:cs typeface="Leelawadee" panose="020B0502040204020203" pitchFamily="34" charset="-34"/>
              </a:rPr>
              <a:t>(a) Test the hypothesis that mixing techniques affect the strength of the concrete. Use α = 0.05.</a:t>
            </a:r>
          </a:p>
        </p:txBody>
      </p:sp>
    </p:spTree>
    <p:extLst>
      <p:ext uri="{BB962C8B-B14F-4D97-AF65-F5344CB8AC3E}">
        <p14:creationId xmlns:p14="http://schemas.microsoft.com/office/powerpoint/2010/main" val="3565354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Tw Cen MT" panose="020B0602020104020603" pitchFamily="34" charset="0"/>
              </a:rPr>
              <a:t>ANOVA</a:t>
            </a:r>
            <a:br>
              <a:rPr lang="en-US" dirty="0">
                <a:latin typeface="Tw Cen MT" panose="020B0602020104020603" pitchFamily="34" charset="0"/>
              </a:rPr>
            </a:br>
            <a:r>
              <a:rPr lang="en-US" dirty="0">
                <a:solidFill>
                  <a:srgbClr val="0070C0"/>
                </a:solidFill>
                <a:latin typeface="Tw Cen MT" panose="020B0602020104020603" pitchFamily="34" charset="0"/>
              </a:rPr>
              <a:t>Two-Factor Factorial Experiments</a:t>
            </a:r>
            <a:endParaRPr lang="en-US" dirty="0"/>
          </a:p>
        </p:txBody>
      </p:sp>
      <p:sp>
        <p:nvSpPr>
          <p:cNvPr id="6" name="Content Placeholder 5"/>
          <p:cNvSpPr>
            <a:spLocks noGrp="1"/>
          </p:cNvSpPr>
          <p:nvPr>
            <p:ph idx="1"/>
          </p:nvPr>
        </p:nvSpPr>
        <p:spPr/>
        <p:txBody>
          <a:bodyPr>
            <a:normAutofit/>
          </a:bodyPr>
          <a:lstStyle/>
          <a:p>
            <a:r>
              <a:rPr lang="en-US" dirty="0">
                <a:solidFill>
                  <a:srgbClr val="0070C0"/>
                </a:solidFill>
                <a:latin typeface="Leelawadee" panose="020B0502040204020203" pitchFamily="34" charset="-34"/>
                <a:cs typeface="Leelawadee" panose="020B0502040204020203" pitchFamily="34" charset="-34"/>
              </a:rPr>
              <a:t>Factorial experiments are volume-increasing designs conducted to investigate the effect of two or more independent variables (factors) on the mean value of the response y.</a:t>
            </a: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6220" r="51515"/>
          <a:stretch/>
        </p:blipFill>
        <p:spPr>
          <a:xfrm>
            <a:off x="1218883" y="3292942"/>
            <a:ext cx="3580129" cy="3526958"/>
          </a:xfrm>
          <a:prstGeom prst="rect">
            <a:avLst/>
          </a:prstGeom>
        </p:spPr>
      </p:pic>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50000" t="4233"/>
          <a:stretch/>
        </p:blipFill>
        <p:spPr>
          <a:xfrm>
            <a:off x="6780212" y="3260814"/>
            <a:ext cx="3705225" cy="3614537"/>
          </a:xfrm>
          <a:prstGeom prst="rect">
            <a:avLst/>
          </a:prstGeom>
        </p:spPr>
      </p:pic>
    </p:spTree>
    <p:extLst>
      <p:ext uri="{BB962C8B-B14F-4D97-AF65-F5344CB8AC3E}">
        <p14:creationId xmlns:p14="http://schemas.microsoft.com/office/powerpoint/2010/main" val="39111596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Tw Cen MT" panose="020B0602020104020603" pitchFamily="34" charset="0"/>
              </a:rPr>
              <a:t>ANOVA</a:t>
            </a:r>
            <a:br>
              <a:rPr lang="en-US" dirty="0">
                <a:latin typeface="Tw Cen MT" panose="020B0602020104020603" pitchFamily="34" charset="0"/>
              </a:rPr>
            </a:br>
            <a:r>
              <a:rPr lang="en-US" dirty="0">
                <a:solidFill>
                  <a:srgbClr val="0070C0"/>
                </a:solidFill>
                <a:latin typeface="Tw Cen MT" panose="020B0602020104020603" pitchFamily="34" charset="0"/>
              </a:rPr>
              <a:t>Two-Factor Factorial Experiments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98812" y="1477977"/>
            <a:ext cx="5181600" cy="5219515"/>
          </a:xfrm>
        </p:spPr>
      </p:pic>
      <p:sp>
        <p:nvSpPr>
          <p:cNvPr id="7" name="TextBox 6"/>
          <p:cNvSpPr txBox="1"/>
          <p:nvPr/>
        </p:nvSpPr>
        <p:spPr>
          <a:xfrm>
            <a:off x="3503612" y="4038600"/>
            <a:ext cx="990600" cy="457200"/>
          </a:xfrm>
          <a:prstGeom prst="rect">
            <a:avLst/>
          </a:prstGeom>
          <a:solidFill>
            <a:schemeClr val="bg1"/>
          </a:solidFill>
        </p:spPr>
        <p:txBody>
          <a:bodyPr wrap="square" rtlCol="0">
            <a:spAutoFit/>
          </a:bodyPr>
          <a:lstStyle/>
          <a:p>
            <a:endParaRPr lang="en-US" dirty="0"/>
          </a:p>
        </p:txBody>
      </p:sp>
      <p:sp>
        <p:nvSpPr>
          <p:cNvPr id="8" name="TextBox 7"/>
          <p:cNvSpPr txBox="1"/>
          <p:nvPr/>
        </p:nvSpPr>
        <p:spPr>
          <a:xfrm>
            <a:off x="3503612" y="1365244"/>
            <a:ext cx="990600" cy="365760"/>
          </a:xfrm>
          <a:prstGeom prst="rect">
            <a:avLst/>
          </a:prstGeom>
          <a:solidFill>
            <a:schemeClr val="bg1"/>
          </a:solidFill>
        </p:spPr>
        <p:txBody>
          <a:bodyPr wrap="square" rtlCol="0">
            <a:spAutoFit/>
          </a:bodyPr>
          <a:lstStyle/>
          <a:p>
            <a:endParaRPr lang="en-US" dirty="0"/>
          </a:p>
        </p:txBody>
      </p:sp>
      <p:sp>
        <p:nvSpPr>
          <p:cNvPr id="9" name="TextBox 8"/>
          <p:cNvSpPr txBox="1"/>
          <p:nvPr/>
        </p:nvSpPr>
        <p:spPr>
          <a:xfrm>
            <a:off x="5484812" y="6096000"/>
            <a:ext cx="914400" cy="461665"/>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84287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latin typeface="Tw Cen MT" panose="020B0602020104020603" pitchFamily="34" charset="0"/>
              </a:rPr>
              <a:t>ANOVA</a:t>
            </a:r>
            <a:br>
              <a:rPr lang="en-US" dirty="0">
                <a:latin typeface="Tw Cen MT" panose="020B0602020104020603" pitchFamily="34" charset="0"/>
              </a:rPr>
            </a:br>
            <a:r>
              <a:rPr lang="en-US" dirty="0">
                <a:solidFill>
                  <a:srgbClr val="0070C0"/>
                </a:solidFill>
                <a:latin typeface="Tw Cen MT" panose="020B0602020104020603" pitchFamily="34" charset="0"/>
              </a:rPr>
              <a:t>Two-Factor Factorial Experiments</a:t>
            </a:r>
            <a:endParaRPr lang="en-US" dirty="0"/>
          </a:p>
        </p:txBody>
      </p:sp>
      <p:sp>
        <p:nvSpPr>
          <p:cNvPr id="6" name="Content Placeholder 5"/>
          <p:cNvSpPr>
            <a:spLocks noGrp="1"/>
          </p:cNvSpPr>
          <p:nvPr>
            <p:ph idx="1"/>
          </p:nvPr>
        </p:nvSpPr>
        <p:spPr>
          <a:xfrm>
            <a:off x="1218883" y="1600200"/>
            <a:ext cx="9751060" cy="5257800"/>
          </a:xfrm>
        </p:spPr>
        <p:txBody>
          <a:bodyPr>
            <a:normAutofit/>
          </a:bodyPr>
          <a:lstStyle/>
          <a:p>
            <a:r>
              <a:rPr lang="en-US" dirty="0">
                <a:solidFill>
                  <a:srgbClr val="0070C0"/>
                </a:solidFill>
                <a:latin typeface="Leelawadee" panose="020B0502040204020203" pitchFamily="34" charset="-34"/>
                <a:cs typeface="Leelawadee" panose="020B0502040204020203" pitchFamily="34" charset="-34"/>
              </a:rPr>
              <a:t>Impact of cutting tool material on cutting force. The use of coated cutting tools to machine various materials is considered state-of-the art technology. The impact of cutting tool coating and material on cutting force was investigated in an article published in the International Journal of Engineering and Applied Sciences (Vol. 7, 2011). Five different steel cutting tool materials were compared: (1) uncoated CBN-High, (2) CBN-High coated with </a:t>
            </a:r>
            <a:r>
              <a:rPr lang="en-US" dirty="0" err="1">
                <a:solidFill>
                  <a:srgbClr val="0070C0"/>
                </a:solidFill>
                <a:latin typeface="Leelawadee" panose="020B0502040204020203" pitchFamily="34" charset="-34"/>
                <a:cs typeface="Leelawadee" panose="020B0502040204020203" pitchFamily="34" charset="-34"/>
              </a:rPr>
              <a:t>TiN</a:t>
            </a:r>
            <a:r>
              <a:rPr lang="en-US" dirty="0">
                <a:solidFill>
                  <a:srgbClr val="0070C0"/>
                </a:solidFill>
                <a:latin typeface="Leelawadee" panose="020B0502040204020203" pitchFamily="34" charset="-34"/>
                <a:cs typeface="Leelawadee" panose="020B0502040204020203" pitchFamily="34" charset="-34"/>
              </a:rPr>
              <a:t> alloy, (3) CBN-Low coated with </a:t>
            </a:r>
            <a:r>
              <a:rPr lang="en-US" dirty="0" err="1">
                <a:solidFill>
                  <a:srgbClr val="0070C0"/>
                </a:solidFill>
                <a:latin typeface="Leelawadee" panose="020B0502040204020203" pitchFamily="34" charset="-34"/>
                <a:cs typeface="Leelawadee" panose="020B0502040204020203" pitchFamily="34" charset="-34"/>
              </a:rPr>
              <a:t>TiN</a:t>
            </a:r>
            <a:r>
              <a:rPr lang="en-US" dirty="0">
                <a:solidFill>
                  <a:srgbClr val="0070C0"/>
                </a:solidFill>
                <a:latin typeface="Leelawadee" panose="020B0502040204020203" pitchFamily="34" charset="-34"/>
                <a:cs typeface="Leelawadee" panose="020B0502040204020203" pitchFamily="34" charset="-34"/>
              </a:rPr>
              <a:t> alloy, (4) CBN-Low coated with </a:t>
            </a:r>
            <a:r>
              <a:rPr lang="en-US" dirty="0" err="1">
                <a:solidFill>
                  <a:srgbClr val="0070C0"/>
                </a:solidFill>
                <a:latin typeface="Leelawadee" panose="020B0502040204020203" pitchFamily="34" charset="-34"/>
                <a:cs typeface="Leelawadee" panose="020B0502040204020203" pitchFamily="34" charset="-34"/>
              </a:rPr>
              <a:t>TiAIN</a:t>
            </a:r>
            <a:r>
              <a:rPr lang="en-US" dirty="0">
                <a:solidFill>
                  <a:srgbClr val="0070C0"/>
                </a:solidFill>
                <a:latin typeface="Leelawadee" panose="020B0502040204020203" pitchFamily="34" charset="-34"/>
                <a:cs typeface="Leelawadee" panose="020B0502040204020203" pitchFamily="34" charset="-34"/>
              </a:rPr>
              <a:t> alloy, and (5) mixed ceramic. </a:t>
            </a:r>
          </a:p>
        </p:txBody>
      </p:sp>
    </p:spTree>
    <p:extLst>
      <p:ext uri="{BB962C8B-B14F-4D97-AF65-F5344CB8AC3E}">
        <p14:creationId xmlns:p14="http://schemas.microsoft.com/office/powerpoint/2010/main" val="3319732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5"/>
  <p:tag name="TPOS" val="2"/>
</p:tagLst>
</file>

<file path=ppt/theme/theme1.xml><?xml version="1.0" encoding="utf-8"?>
<a:theme xmlns:a="http://schemas.openxmlformats.org/drawingml/2006/main" name="Cooking 16x9">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ustom 1">
      <a:majorFont>
        <a:latin typeface="Leelawadee"/>
        <a:ea typeface=""/>
        <a:cs typeface=""/>
      </a:majorFont>
      <a:minorFont>
        <a:latin typeface="Leelawadee"/>
        <a:ea typeface=""/>
        <a:cs typeface=""/>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Leelawadee"/>
        <a:ea typeface=""/>
        <a:cs typeface=""/>
      </a:majorFont>
      <a:minorFont>
        <a:latin typeface="Leelawade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ppt/theme/theme4.xml><?xml version="1.0" encoding="utf-8"?>
<a:theme xmlns:a="http://schemas.openxmlformats.org/drawingml/2006/main" name="Office Theme">
  <a:themeElements>
    <a:clrScheme name="Cooking_16x9">
      <a:dk1>
        <a:srgbClr val="000000"/>
      </a:dk1>
      <a:lt1>
        <a:sysClr val="window" lastClr="FFFFFF"/>
      </a:lt1>
      <a:dk2>
        <a:srgbClr val="7F7F7F"/>
      </a:dk2>
      <a:lt2>
        <a:srgbClr val="E6E6E6"/>
      </a:lt2>
      <a:accent1>
        <a:srgbClr val="89C01C"/>
      </a:accent1>
      <a:accent2>
        <a:srgbClr val="FCB22C"/>
      </a:accent2>
      <a:accent3>
        <a:srgbClr val="FE750E"/>
      </a:accent3>
      <a:accent4>
        <a:srgbClr val="F23610"/>
      </a:accent4>
      <a:accent5>
        <a:srgbClr val="7C283A"/>
      </a:accent5>
      <a:accent6>
        <a:srgbClr val="3E7520"/>
      </a:accent6>
      <a:hlink>
        <a:srgbClr val="89C01C"/>
      </a:hlink>
      <a:folHlink>
        <a:srgbClr val="A6A6A6"/>
      </a:folHlink>
    </a:clrScheme>
    <a:fontScheme name="Constantia">
      <a:maj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Subtle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gradFill rotWithShape="1">
          <a:gsLst>
            <a:gs pos="0">
              <a:schemeClr val="phClr">
                <a:tint val="50000"/>
                <a:satMod val="180000"/>
              </a:schemeClr>
            </a:gs>
            <a:gs pos="100000">
              <a:schemeClr val="phClr">
                <a:shade val="45000"/>
                <a:satMod val="120000"/>
              </a:schemeClr>
            </a:gs>
          </a:gsLst>
          <a:path path="circle">
            <a:fillToRect l="180000" t="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863CEF8-E427-41A3-B701-02CD4579E28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Lecture 02</Template>
  <TotalTime>0</TotalTime>
  <Words>1240</Words>
  <Application>Microsoft Office PowerPoint</Application>
  <PresentationFormat>Custom</PresentationFormat>
  <Paragraphs>85</Paragraphs>
  <Slides>29</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29</vt:i4>
      </vt:variant>
    </vt:vector>
  </HeadingPairs>
  <TitlesOfParts>
    <vt:vector size="38" baseType="lpstr">
      <vt:lpstr>Arial</vt:lpstr>
      <vt:lpstr>Cambria Math</vt:lpstr>
      <vt:lpstr>Constantia</vt:lpstr>
      <vt:lpstr>Gill Sans MT</vt:lpstr>
      <vt:lpstr>Helvetica</vt:lpstr>
      <vt:lpstr>Leelawadee</vt:lpstr>
      <vt:lpstr>Tw Cen MT</vt:lpstr>
      <vt:lpstr>Cooking 16x9</vt:lpstr>
      <vt:lpstr>Custom Design</vt:lpstr>
      <vt:lpstr>PowerPoint Presentation</vt:lpstr>
      <vt:lpstr>2-Sample Hypothesis Testing</vt:lpstr>
      <vt:lpstr>2-Sample Hypothesis Testing | Yield from a Catalyst</vt:lpstr>
      <vt:lpstr>ANOVA One-Way Analysis of Variance </vt:lpstr>
      <vt:lpstr>ANOVA</vt:lpstr>
      <vt:lpstr>ANOVA A completely randomized design - Example</vt:lpstr>
      <vt:lpstr>ANOVA Two-Factor Factorial Experiments</vt:lpstr>
      <vt:lpstr>ANOVA Two-Factor Factorial Experiments</vt:lpstr>
      <vt:lpstr>ANOVA Two-Factor Factorial Experiments</vt:lpstr>
      <vt:lpstr>ANOVA Two-Factor Factorial Experiments</vt:lpstr>
      <vt:lpstr>Simple Linear Regression Model</vt:lpstr>
      <vt:lpstr>Simple Linear Regression Model</vt:lpstr>
      <vt:lpstr>Coefficient of Determination R2</vt:lpstr>
      <vt:lpstr>Coefficient of Determination R2</vt:lpstr>
      <vt:lpstr>Simple Linear Regression Model</vt:lpstr>
      <vt:lpstr>Simple Linear Regression Model</vt:lpstr>
      <vt:lpstr>Simple Linear Regression Model</vt:lpstr>
      <vt:lpstr>Simple Linear Regression Model</vt:lpstr>
      <vt:lpstr>Adequacy of the Regression Model</vt:lpstr>
      <vt:lpstr>Adequacy of the Regression Model</vt:lpstr>
      <vt:lpstr>Multiple Linear Regression Model</vt:lpstr>
      <vt:lpstr>Multiple Linear Regression Model</vt:lpstr>
      <vt:lpstr>Multiple Linear Regression Model</vt:lpstr>
      <vt:lpstr>Multiple Linear Regression Model</vt:lpstr>
      <vt:lpstr>Linear Regression Model</vt:lpstr>
      <vt:lpstr>Linear Regression Model</vt:lpstr>
      <vt:lpstr>Linear Regression Model</vt:lpstr>
      <vt:lpstr>Linear Regression Model</vt:lpstr>
      <vt:lpstr>Linear Regression Model</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2015-01-09T19:52:46Z</dcterms:created>
  <dcterms:modified xsi:type="dcterms:W3CDTF">2024-07-01T13:46:38Z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TC027879429991</vt:lpwstr>
  </property>
</Properties>
</file>