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3" r:id="rId2"/>
    <p:sldId id="265" r:id="rId3"/>
    <p:sldId id="266" r:id="rId4"/>
    <p:sldId id="267" r:id="rId5"/>
    <p:sldId id="268" r:id="rId6"/>
    <p:sldId id="269" r:id="rId7"/>
    <p:sldId id="27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3"/>
    <p:restoredTop sz="96405"/>
  </p:normalViewPr>
  <p:slideViewPr>
    <p:cSldViewPr snapToGrid="0" snapToObjects="1">
      <p:cViewPr varScale="1">
        <p:scale>
          <a:sx n="86" d="100"/>
          <a:sy n="86" d="100"/>
        </p:scale>
        <p:origin x="365" y="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5858B-8C2A-0C42-B31D-A8AE13335C93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99D78-2EBE-3440-81EE-C5EEB18BF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14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7E01-6CF9-4EC6-B62E-B3766366D942}" type="datetime1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ENGR 4950/4960 -- Sheppard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DEBD-C922-1641-8A0A-569D4D3CC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6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6B02-3444-41D8-9863-496AB9E2ED70}" type="datetime1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ENGR 4950/4960 -- Sheppard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DEBD-C922-1641-8A0A-569D4D3CC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864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8DA9F-DE19-44B6-84B3-630C0F9A4E83}" type="datetime1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ENGR 4950/4960 -- Sheppard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DEBD-C922-1641-8A0A-569D4D3CC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2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E0D6-A581-43FE-9938-A1C852E563A0}" type="datetime1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ENGR 4950/4960 -- Sheppard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DEBD-C922-1641-8A0A-569D4D3CC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56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6ACD-CF7C-47F6-946C-838BB9931E2B}" type="datetime1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ENGR 4950/4960 -- Sheppard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DEBD-C922-1641-8A0A-569D4D3CC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27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744B-05AF-4CF9-99C3-946CDC3CC1DD}" type="datetime1">
              <a:rPr lang="en-US" smtClean="0"/>
              <a:t>9/30/2024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ENGR 4950/4960 -- Sheppard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DEBD-C922-1641-8A0A-569D4D3CC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8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95CC-BF3A-421F-8A2A-E51E86408941}" type="datetime1">
              <a:rPr lang="en-US" smtClean="0"/>
              <a:t>9/30/2024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ENGR 4950/4960 -- Sheppard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DEBD-C922-1641-8A0A-569D4D3CC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90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2F7E-566B-4FA2-882B-86AC7156EC5E}" type="datetime1">
              <a:rPr lang="en-US" smtClean="0"/>
              <a:t>9/30/2024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ENGR 4950/4960 -- Sheppard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DEBD-C922-1641-8A0A-569D4D3CC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2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047C-0F46-4231-B37D-0F91F7D35A60}" type="datetime1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ENGR 4950/4960 -- Sheppard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DEBD-C922-1641-8A0A-569D4D3CC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1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7052-4FF3-4BD3-81CA-986794285DF3}" type="datetime1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ENGR 4950/4960 -- Sheppard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DEBD-C922-1641-8A0A-569D4D3CC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694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AE088-E6CA-4530-B671-70C35E04FEC2}" type="datetime1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ENGR 4950/4960 -- Sheppard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BDEBD-C922-1641-8A0A-569D4D3CC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67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8081E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8081E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heppardms@etsu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09800" y="3217183"/>
            <a:ext cx="7772400" cy="912769"/>
          </a:xfrm>
        </p:spPr>
        <p:txBody>
          <a:bodyPr>
            <a:normAutofit fontScale="90000"/>
          </a:bodyPr>
          <a:lstStyle/>
          <a:p>
            <a:r>
              <a:rPr lang="en-US" sz="5300" dirty="0">
                <a:solidFill>
                  <a:schemeClr val="bg1"/>
                </a:solidFill>
              </a:rPr>
              <a:t>Overview of ENGR 4950/4960</a:t>
            </a:r>
            <a:br>
              <a:rPr lang="en-US" sz="5300" dirty="0">
                <a:solidFill>
                  <a:schemeClr val="bg1"/>
                </a:solidFill>
              </a:rPr>
            </a:br>
            <a:r>
              <a:rPr lang="en-US" sz="5300" dirty="0">
                <a:solidFill>
                  <a:schemeClr val="bg1"/>
                </a:solidFill>
              </a:rPr>
              <a:t>Capstone Design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895600" y="5026517"/>
            <a:ext cx="6400800" cy="1088227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Matthew Sheppard</a:t>
            </a:r>
          </a:p>
          <a:p>
            <a:r>
              <a:rPr lang="en-US" dirty="0">
                <a:solidFill>
                  <a:schemeClr val="bg1"/>
                </a:solidFill>
                <a:hlinkClick r:id="rId3"/>
              </a:rPr>
              <a:t>sheppardms@etsu.edu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This resource was created from resources shared by Dr. Scott Mason of Clemson University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8744F22-9991-4248-A16A-9195FC87B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ENGR 4950/4960 -- Sheppard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72626F-0C58-4BCB-BCA3-7A849FCF6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DEBD-C922-1641-8A0A-569D4D3CC91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51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Objectives: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81" y="1461007"/>
            <a:ext cx="9527219" cy="5122355"/>
          </a:xfrm>
        </p:spPr>
        <p:txBody>
          <a:bodyPr>
            <a:normAutofit/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</a:rPr>
              <a:t>Identify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</a:rPr>
              <a:t> industry opportunities to apply engineering tools and techniques learned in the Bachelor of Science in Engineering (BSE) curriculum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-65" charset="-128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</a:rPr>
              <a:t>Apply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</a:rPr>
              <a:t> a broad range of engineering skills to solve these problems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</a:rPr>
              <a:t>Communicate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</a:rPr>
              <a:t> the scope of and solution to these problems through both written documents and oral presentations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</a:rPr>
              <a:t>Document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</a:rPr>
              <a:t> actual or potential savings in terms of ROI, payback period, and/or break-even analyses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6E65A3-0211-47FF-9CAF-DC0B65283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ENGR 4950/4960 -- Sheppard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54D8DA-D85D-4EA2-B834-7F014F29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DEBD-C922-1641-8A0A-569D4D3CC9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133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Structure: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81" y="1461007"/>
            <a:ext cx="9527219" cy="5122355"/>
          </a:xfrm>
        </p:spPr>
        <p:txBody>
          <a:bodyPr>
            <a:normAutofit/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</a:rPr>
              <a:t>Companies pay $2,500 to sponsor a year-long project (August - April)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</a:rPr>
              <a:t>Course instructor and company sponsoring a project work together to develop one paragraph description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altLang="zh-CN" sz="2000" dirty="0">
                <a:solidFill>
                  <a:prstClr val="black"/>
                </a:solidFill>
                <a:latin typeface="Calibri"/>
                <a:ea typeface="ＭＳ Ｐゴシック" pitchFamily="-65" charset="-128"/>
              </a:rPr>
              <a:t>P</a:t>
            </a:r>
            <a:r>
              <a:rPr kumimoji="0" lang="en-US" altLang="zh-CN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  <a:cs typeface="+mn-cs"/>
              </a:rPr>
              <a:t>rojects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  <a:cs typeface="+mn-cs"/>
              </a:rPr>
              <a:t> will be solicited in Jun-Jul timeframe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</a:rPr>
              <a:t>Teams of three to four students each complete the project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  <a:cs typeface="+mn-cs"/>
              </a:rPr>
              <a:t>Teams assigned by the instructor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  <a:cs typeface="+mn-cs"/>
              </a:rPr>
              <a:t>Each team must propose their project to the project sponsor early in the semester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  <a:cs typeface="+mn-cs"/>
              </a:rPr>
              <a:t>Sponsor must approve the proposal prior to work commencing on the project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6E65A3-0211-47FF-9CAF-DC0B65283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ENGR 4950/4960 -- Sheppard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54D8DA-D85D-4EA2-B834-7F014F29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DEBD-C922-1641-8A0A-569D4D3CC9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49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Project Roadmap: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81" y="1247942"/>
            <a:ext cx="9527219" cy="5122355"/>
          </a:xfrm>
        </p:spPr>
        <p:txBody>
          <a:bodyPr>
            <a:normAutofit/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</a:rPr>
              <a:t>Define a general project objective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</a:rPr>
              <a:t>Value Stream Mapping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  <a:cs typeface="+mn-cs"/>
              </a:rPr>
              <a:t>Define/document the current “as is” situation and value to customer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</a:rPr>
              <a:t>Identify design and improvement opportunities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  <a:cs typeface="+mn-cs"/>
              </a:rPr>
              <a:t>Focus down to specific objective(s)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  <a:cs typeface="+mn-cs"/>
              </a:rPr>
              <a:t>Estimate savings potential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</a:rPr>
              <a:t>Apply engineering methods and techniques to achieve stated objectives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  <a:cs typeface="+mn-cs"/>
              </a:rPr>
              <a:t>Use BSE coursework and experience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</a:rPr>
              <a:t>Document (potential) improvements and resulting (estimated) savings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  <a:cs typeface="+mn-cs"/>
              </a:rPr>
              <a:t>ROI and/or payback period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</a:rPr>
              <a:t>Communicate/present results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6E65A3-0211-47FF-9CAF-DC0B65283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ENGR 4950/4960 -- Sheppard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54D8DA-D85D-4EA2-B834-7F014F29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DEBD-C922-1641-8A0A-569D4D3CC91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08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Projects: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81" y="1247942"/>
            <a:ext cx="9527219" cy="5122355"/>
          </a:xfrm>
        </p:spPr>
        <p:txBody>
          <a:bodyPr>
            <a:normAutofit/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</a:rPr>
              <a:t>Design of tooling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 pitchFamily="-65" charset="-128"/>
              </a:rPr>
              <a:t>, fixturing, and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</a:rPr>
              <a:t>equipment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 pitchFamily="-65" charset="-128"/>
              </a:rPr>
              <a:t>Safety improvement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-65" charset="-128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</a:rPr>
              <a:t>Capacity analysis and/or throughput improvement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</a:rPr>
              <a:t>Process improvement/re-design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 pitchFamily="-65" charset="-128"/>
              </a:rPr>
              <a:t>Use of programmable logic in manufacturing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-65" charset="-128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6E65A3-0211-47FF-9CAF-DC0B65283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ENGR 4950/4960 -- Sheppard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54D8DA-D85D-4EA2-B834-7F014F29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DEBD-C922-1641-8A0A-569D4D3CC9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420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a “Good” Project?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81" y="1247942"/>
            <a:ext cx="9527219" cy="5122355"/>
          </a:xfrm>
        </p:spPr>
        <p:txBody>
          <a:bodyPr>
            <a:normAutofit/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</a:rPr>
              <a:t>SMART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  <a:cs typeface="+mn-cs"/>
              </a:rPr>
              <a:t>Specific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  <a:cs typeface="+mn-cs"/>
              </a:rPr>
              <a:t>Measureable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-65" charset="-128"/>
              <a:cs typeface="+mn-cs"/>
            </a:endParaRP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  <a:cs typeface="+mn-cs"/>
              </a:rPr>
              <a:t>Achievable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  <a:cs typeface="+mn-cs"/>
              </a:rPr>
              <a:t>Realistic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  <a:cs typeface="+mn-cs"/>
              </a:rPr>
              <a:t>Timely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</a:rPr>
              <a:t>Important to its owner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</a:rPr>
              <a:t>Designated project “champion” within the sponsoring organization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</a:rPr>
              <a:t>Ripe for engineering skills application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</a:rPr>
              <a:t>Of interest to the student(s) pursuing it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6E65A3-0211-47FF-9CAF-DC0B65283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ENGR 4950/4960 -- Sheppard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54D8DA-D85D-4EA2-B834-7F014F29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DEBD-C922-1641-8A0A-569D4D3CC91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87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570"/>
            <a:ext cx="10972800" cy="1143000"/>
          </a:xfrm>
        </p:spPr>
        <p:txBody>
          <a:bodyPr/>
          <a:lstStyle/>
          <a:p>
            <a:r>
              <a:rPr lang="en-US" dirty="0"/>
              <a:t>Course Project Deliverables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81" y="937224"/>
            <a:ext cx="9527219" cy="5122355"/>
          </a:xfrm>
        </p:spPr>
        <p:txBody>
          <a:bodyPr>
            <a:normAutofit/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</a:rPr>
              <a:t>Compile work into slide show presentations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  <a:cs typeface="+mn-cs"/>
              </a:rPr>
              <a:t>Project Proposal Presentation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  <a:cs typeface="+mn-cs"/>
              </a:rPr>
              <a:t>Mid-</a:t>
            </a:r>
            <a:r>
              <a:rPr lang="en-US" altLang="zh-CN" sz="2200" dirty="0">
                <a:solidFill>
                  <a:prstClr val="black"/>
                </a:solidFill>
                <a:latin typeface="Calibri"/>
                <a:ea typeface="ＭＳ Ｐゴシック" pitchFamily="-65" charset="-128"/>
              </a:rPr>
              <a:t>Project Update </a:t>
            </a: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  <a:cs typeface="+mn-cs"/>
              </a:rPr>
              <a:t>Presentation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</a:rPr>
              <a:t>Assemble informative text documents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  <a:cs typeface="+mn-cs"/>
              </a:rPr>
              <a:t>Meeting agendas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  <a:cs typeface="+mn-cs"/>
              </a:rPr>
              <a:t>Project updates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  <a:cs typeface="+mn-cs"/>
              </a:rPr>
              <a:t>Executive summary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</a:rPr>
              <a:t>Slide show-based oral presentation of results to instructor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  <a:cs typeface="+mn-cs"/>
              </a:rPr>
              <a:t>Interactive presentation with faculty feedback/input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65" charset="-128"/>
                <a:cs typeface="+mn-cs"/>
              </a:rPr>
              <a:t>Project client invited to attend final presentation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6E65A3-0211-47FF-9CAF-DC0B65283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ENGR 4950/4960 -- Sheppard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54D8DA-D85D-4EA2-B834-7F014F29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DEBD-C922-1641-8A0A-569D4D3CC91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00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 1">
      <a:dk1>
        <a:srgbClr val="08081E"/>
      </a:dk1>
      <a:lt1>
        <a:sysClr val="window" lastClr="FFFFFF"/>
      </a:lt1>
      <a:dk2>
        <a:srgbClr val="FFFFFE"/>
      </a:dk2>
      <a:lt2>
        <a:srgbClr val="FFFFFE"/>
      </a:lt2>
      <a:accent1>
        <a:srgbClr val="FFFFFE"/>
      </a:accent1>
      <a:accent2>
        <a:srgbClr val="FFFFFE"/>
      </a:accent2>
      <a:accent3>
        <a:srgbClr val="FFFFFE"/>
      </a:accent3>
      <a:accent4>
        <a:srgbClr val="FFFFFE"/>
      </a:accent4>
      <a:accent5>
        <a:srgbClr val="FFFFFE"/>
      </a:accent5>
      <a:accent6>
        <a:srgbClr val="FAFAFA"/>
      </a:accent6>
      <a:hlink>
        <a:srgbClr val="FFFFFE"/>
      </a:hlink>
      <a:folHlink>
        <a:srgbClr val="FFFFF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942</TotalTime>
  <Words>408</Words>
  <Application>Microsoft Office PowerPoint</Application>
  <PresentationFormat>Widescreen</PresentationFormat>
  <Paragraphs>71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Overview of ENGR 4950/4960 Capstone Design</vt:lpstr>
      <vt:lpstr>Course Objectives:</vt:lpstr>
      <vt:lpstr>Course Structure:</vt:lpstr>
      <vt:lpstr>Possible Project Roadmap:</vt:lpstr>
      <vt:lpstr>Example Projects:</vt:lpstr>
      <vt:lpstr>What Makes a “Good” Project?</vt:lpstr>
      <vt:lpstr>Course Project Deliverables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Jewell, Jeanette M.</dc:creator>
  <cp:lastModifiedBy>Matthew S Sheppard</cp:lastModifiedBy>
  <cp:revision>20</cp:revision>
  <dcterms:created xsi:type="dcterms:W3CDTF">2020-03-03T17:02:25Z</dcterms:created>
  <dcterms:modified xsi:type="dcterms:W3CDTF">2024-09-30T14:22:17Z</dcterms:modified>
</cp:coreProperties>
</file>