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20"/>
  </p:notesMasterIdLst>
  <p:handoutMasterIdLst>
    <p:handoutMasterId r:id="rId21"/>
  </p:handoutMasterIdLst>
  <p:sldIdLst>
    <p:sldId id="275" r:id="rId3"/>
    <p:sldId id="382" r:id="rId4"/>
    <p:sldId id="383" r:id="rId5"/>
    <p:sldId id="340" r:id="rId6"/>
    <p:sldId id="385" r:id="rId7"/>
    <p:sldId id="367" r:id="rId8"/>
    <p:sldId id="368" r:id="rId9"/>
    <p:sldId id="369" r:id="rId10"/>
    <p:sldId id="377" r:id="rId11"/>
    <p:sldId id="378" r:id="rId12"/>
    <p:sldId id="379" r:id="rId13"/>
    <p:sldId id="380" r:id="rId14"/>
    <p:sldId id="381" r:id="rId15"/>
    <p:sldId id="370" r:id="rId16"/>
    <p:sldId id="371" r:id="rId17"/>
    <p:sldId id="372" r:id="rId18"/>
    <p:sldId id="386" r:id="rId19"/>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521" autoAdjust="0"/>
  </p:normalViewPr>
  <p:slideViewPr>
    <p:cSldViewPr snapToGrid="0">
      <p:cViewPr varScale="1">
        <p:scale>
          <a:sx n="98" d="100"/>
          <a:sy n="98" d="100"/>
        </p:scale>
        <p:origin x="78" y="234"/>
      </p:cViewPr>
      <p:guideLst>
        <p:guide orient="horz" pos="2160"/>
        <p:guide pos="3840"/>
      </p:guideLst>
    </p:cSldViewPr>
  </p:slideViewPr>
  <p:notesTextViewPr>
    <p:cViewPr>
      <p:scale>
        <a:sx n="3" d="2"/>
        <a:sy n="3" d="2"/>
      </p:scale>
      <p:origin x="0" y="0"/>
    </p:cViewPr>
  </p:notesTextViewPr>
  <p:notesViewPr>
    <p:cSldViewPr snapToGrid="0" showGuides="1">
      <p:cViewPr varScale="1">
        <p:scale>
          <a:sx n="76" d="100"/>
          <a:sy n="76" d="100"/>
        </p:scale>
        <p:origin x="253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5ED-41A1-AD86-6DA6F3AA9738}"/>
            </c:ext>
          </c:extLst>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5ED-41A1-AD86-6DA6F3AA9738}"/>
            </c:ext>
          </c:extLst>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5ED-41A1-AD86-6DA6F3AA9738}"/>
            </c:ext>
          </c:extLst>
        </c:ser>
        <c:dLbls>
          <c:showLegendKey val="0"/>
          <c:showVal val="0"/>
          <c:showCatName val="0"/>
          <c:showSerName val="0"/>
          <c:showPercent val="0"/>
          <c:showBubbleSize val="0"/>
        </c:dLbls>
        <c:gapWidth val="150"/>
        <c:shape val="box"/>
        <c:axId val="280043344"/>
        <c:axId val="280043736"/>
        <c:axId val="139995552"/>
      </c:bar3DChart>
      <c:catAx>
        <c:axId val="280043344"/>
        <c:scaling>
          <c:orientation val="minMax"/>
        </c:scaling>
        <c:delete val="0"/>
        <c:axPos val="b"/>
        <c:numFmt formatCode="General" sourceLinked="1"/>
        <c:majorTickMark val="out"/>
        <c:minorTickMark val="none"/>
        <c:tickLblPos val="nextTo"/>
        <c:crossAx val="280043736"/>
        <c:crosses val="autoZero"/>
        <c:auto val="1"/>
        <c:lblAlgn val="ctr"/>
        <c:lblOffset val="100"/>
        <c:noMultiLvlLbl val="0"/>
      </c:catAx>
      <c:valAx>
        <c:axId val="280043736"/>
        <c:scaling>
          <c:orientation val="minMax"/>
        </c:scaling>
        <c:delete val="0"/>
        <c:axPos val="l"/>
        <c:majorGridlines/>
        <c:numFmt formatCode="General" sourceLinked="1"/>
        <c:majorTickMark val="out"/>
        <c:minorTickMark val="none"/>
        <c:tickLblPos val="nextTo"/>
        <c:crossAx val="280043344"/>
        <c:crosses val="autoZero"/>
        <c:crossBetween val="between"/>
      </c:valAx>
      <c:serAx>
        <c:axId val="139995552"/>
        <c:scaling>
          <c:orientation val="minMax"/>
        </c:scaling>
        <c:delete val="0"/>
        <c:axPos val="b"/>
        <c:majorTickMark val="out"/>
        <c:minorTickMark val="none"/>
        <c:tickLblPos val="nextTo"/>
        <c:crossAx val="280043736"/>
        <c:crosses val="autoZero"/>
      </c:serAx>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E81167C-9800-428B-96F2-291A4D13C450}" type="datetimeFigureOut">
              <a:rPr lang="en-US" smtClean="0"/>
              <a:pPr/>
              <a:t>6/18/2024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1C9C35-FC66-403E-8583-13A8617F4FFF}" type="slidenum">
              <a:rPr lang="en-US" smtClean="0"/>
              <a:pPr/>
              <a:t>‹#›</a:t>
            </a:fld>
            <a:endParaRPr lang="en-US"/>
          </a:p>
        </p:txBody>
      </p:sp>
    </p:spTree>
    <p:extLst>
      <p:ext uri="{BB962C8B-B14F-4D97-AF65-F5344CB8AC3E}">
        <p14:creationId xmlns:p14="http://schemas.microsoft.com/office/powerpoint/2010/main" val="35086240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A7DE1C-E7A8-41F0-B7D0-3F271DF1F61E}" type="datetimeFigureOut">
              <a:rPr lang="en-US" smtClean="0"/>
              <a:pPr/>
              <a:t>6/18/2024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F10D7F-92EB-48B1-A95A-450ABC7501BE}" type="slidenum">
              <a:rPr lang="en-US" smtClean="0"/>
              <a:pPr/>
              <a:t>‹#›</a:t>
            </a:fld>
            <a:endParaRPr lang="en-US"/>
          </a:p>
        </p:txBody>
      </p:sp>
    </p:spTree>
    <p:extLst>
      <p:ext uri="{BB962C8B-B14F-4D97-AF65-F5344CB8AC3E}">
        <p14:creationId xmlns:p14="http://schemas.microsoft.com/office/powerpoint/2010/main" val="20839322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auto">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28" name="Date Placeholder 27"/>
          <p:cNvSpPr>
            <a:spLocks noGrp="1"/>
          </p:cNvSpPr>
          <p:nvPr>
            <p:ph type="dt" sz="half" idx="10"/>
          </p:nvPr>
        </p:nvSpPr>
        <p:spPr/>
        <p:txBody>
          <a:bodyPr/>
          <a:lstStyle/>
          <a:p>
            <a:fld id="{6C16B901-DB6D-4EE1-97F1-3B1956B4746D}" type="datetime1">
              <a:rPr lang="en-US" smtClean="0"/>
              <a:pPr/>
              <a:t>6/18/2024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a:solidFill>
            <a:schemeClr val="bg2">
              <a:lumMod val="50000"/>
            </a:schemeClr>
          </a:solidFill>
          <a:ln>
            <a:solidFill>
              <a:schemeClr val="bg2">
                <a:lumMod val="50000"/>
              </a:schemeClr>
            </a:solidFill>
          </a:ln>
        </p:spPr>
        <p:txBody>
          <a:bodyPr lIns="0" tIns="0" rIns="0" bIns="0">
            <a:noAutofit/>
          </a:bodyPr>
          <a:lstStyle>
            <a:lvl1pPr>
              <a:defRPr sz="1400">
                <a:solidFill>
                  <a:srgbClr val="FFFFFF"/>
                </a:solidFill>
              </a:defRPr>
            </a:lvl1pPr>
          </a:lstStyle>
          <a:p>
            <a:fld id="{401CF334-2D5C-4859-84A6-CA7E6E43FAEB}" type="slidenum">
              <a:rPr lang="en-US" smtClean="0"/>
              <a:pPr/>
              <a:t>‹#›</a:t>
            </a:fld>
            <a:endParaRPr lang="en-US"/>
          </a:p>
        </p:txBody>
      </p:sp>
      <p:sp>
        <p:nvSpPr>
          <p:cNvPr id="7" name="Rectangle 6"/>
          <p:cNvSpPr/>
          <p:nvPr/>
        </p:nvSpPr>
        <p:spPr bwMode="ltGray">
          <a:xfrm>
            <a:off x="83909" y="1449304"/>
            <a:ext cx="12028716" cy="1527349"/>
          </a:xfrm>
          <a:prstGeom prst="rect">
            <a:avLst/>
          </a:prstGeom>
          <a:solidFill>
            <a:schemeClr val="bg2">
              <a:lumMod val="5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0" name="Rectangle 9"/>
          <p:cNvSpPr/>
          <p:nvPr/>
        </p:nvSpPr>
        <p:spPr>
          <a:xfrm>
            <a:off x="83909" y="1396720"/>
            <a:ext cx="12028716" cy="120580"/>
          </a:xfrm>
          <a:prstGeom prst="rect">
            <a:avLst/>
          </a:prstGeom>
          <a:solidFill>
            <a:schemeClr val="bg2">
              <a:lumMod val="75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Rectangle 10"/>
          <p:cNvSpPr/>
          <p:nvPr/>
        </p:nvSpPr>
        <p:spPr>
          <a:xfrm>
            <a:off x="83909" y="2976649"/>
            <a:ext cx="12028716" cy="110532"/>
          </a:xfrm>
          <a:prstGeom prst="rect">
            <a:avLst/>
          </a:prstGeom>
          <a:solidFill>
            <a:schemeClr val="bg2"/>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chemeClr val="bg1"/>
                </a:solidFill>
              </a:defRPr>
            </a:lvl1pPr>
          </a:lstStyle>
          <a:p>
            <a:r>
              <a:rPr kumimoji="0" lang="en-US"/>
              <a:t>Click to edit Master title style</a:t>
            </a:r>
            <a:endParaRPr kumimoji="0" lang="en-US" dirty="0"/>
          </a:p>
        </p:txBody>
      </p:sp>
    </p:spTree>
    <p:extLst>
      <p:ext uri="{BB962C8B-B14F-4D97-AF65-F5344CB8AC3E}">
        <p14:creationId xmlns:p14="http://schemas.microsoft.com/office/powerpoint/2010/main" val="387580701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1F85FE7-7CD2-4F14-BCB3-386230FC2737}" type="datetime1">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4087596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6F1E3393-0713-4AD8-A62B-8E7727BF334A}" type="datetime1">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Tree>
    <p:extLst>
      <p:ext uri="{BB962C8B-B14F-4D97-AF65-F5344CB8AC3E}">
        <p14:creationId xmlns:p14="http://schemas.microsoft.com/office/powerpoint/2010/main" val="200356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POnTheFly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AB5695C-6A62-44D2-9D99-2F1A60BCD86F}" type="datetime1">
              <a:rPr lang="en-US" smtClean="0"/>
              <a:pPr/>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graphicFrame>
        <p:nvGraphicFramePr>
          <p:cNvPr id="6" name="TPChart" hidden="1"/>
          <p:cNvGraphicFramePr/>
          <p:nvPr userDrawn="1">
            <p:extLst>
              <p:ext uri="{D42A27DB-BD31-4B8C-83A1-F6EECF244321}">
                <p14:modId xmlns:p14="http://schemas.microsoft.com/office/powerpoint/2010/main" val="2227548697"/>
              </p:ext>
            </p:extLst>
          </p:nvPr>
        </p:nvGraphicFramePr>
        <p:xfrm>
          <a:off x="6350000" y="1600200"/>
          <a:ext cx="2540000" cy="254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5472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44FC4C4-5ADE-48EF-B7F5-B6D5260DFB4F}" type="datetime1">
              <a:rPr lang="en-US" smtClean="0"/>
              <a:pPr/>
              <a:t>6/18/2024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3772856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4" name="Date Placeholder 3"/>
          <p:cNvSpPr>
            <a:spLocks noGrp="1"/>
          </p:cNvSpPr>
          <p:nvPr>
            <p:ph type="dt" sz="half" idx="10"/>
          </p:nvPr>
        </p:nvSpPr>
        <p:spPr/>
        <p:txBody>
          <a:bodyPr/>
          <a:lstStyle/>
          <a:p>
            <a:fld id="{AFA79BAC-BDAE-4D18-AE7E-6682C32EEF5A}" type="datetime1">
              <a:rPr lang="en-US" smtClean="0"/>
              <a:pPr/>
              <a:t>6/18/2024</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195072" y="6208776"/>
            <a:ext cx="609600" cy="457200"/>
          </a:xfrm>
        </p:spPr>
        <p:txBody>
          <a:bodyPr/>
          <a:lstStyle/>
          <a:p>
            <a:fld id="{401CF334-2D5C-4859-84A6-CA7E6E43FAEB}" type="slidenum">
              <a:rPr lang="en-US" smtClean="0"/>
              <a:pPr/>
              <a:t>‹#›</a:t>
            </a:fld>
            <a:endParaRPr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Tree>
    <p:extLst>
      <p:ext uri="{BB962C8B-B14F-4D97-AF65-F5344CB8AC3E}">
        <p14:creationId xmlns:p14="http://schemas.microsoft.com/office/powerpoint/2010/main" val="3503830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47D3DE8-E9B3-4B30-B5DA-6AC65BED8EEA}" type="datetime1">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530229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43B0E3B-EBAE-4396-9982-F7BDC303C753}" type="datetime1">
              <a:rPr lang="en-US" smtClean="0"/>
              <a:pPr/>
              <a:t>6/18/2024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Tree>
    <p:extLst>
      <p:ext uri="{BB962C8B-B14F-4D97-AF65-F5344CB8AC3E}">
        <p14:creationId xmlns:p14="http://schemas.microsoft.com/office/powerpoint/2010/main" val="3989641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2522AA4-6B25-4DF1-8ABC-AB7886288769}" type="datetime1">
              <a:rPr lang="en-US" smtClean="0"/>
              <a:pPr/>
              <a:t>6/18/2024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1CF334-2D5C-4859-84A6-CA7E6E43FAEB}" type="slidenum">
              <a:rPr lang="en-US" smtClean="0"/>
              <a:pPr/>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4092206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F4B25-DEDE-4700-8A02-FA49D54CAA46}" type="datetime1">
              <a:rPr lang="en-US" smtClean="0"/>
              <a:pPr/>
              <a:t>6/18/2024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2473266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5" name="Date Placeholder 4"/>
          <p:cNvSpPr>
            <a:spLocks noGrp="1"/>
          </p:cNvSpPr>
          <p:nvPr>
            <p:ph type="dt" sz="half" idx="10"/>
          </p:nvPr>
        </p:nvSpPr>
        <p:spPr/>
        <p:txBody>
          <a:bodyPr/>
          <a:lstStyle/>
          <a:p>
            <a:fld id="{247E6D74-6E40-454C-902D-84303DA62355}" type="datetime1">
              <a:rPr lang="en-US" smtClean="0"/>
              <a:pPr/>
              <a:t>6/18/2024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1CF334-2D5C-4859-84A6-CA7E6E43FAEB}"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Tree>
    <p:extLst>
      <p:ext uri="{BB962C8B-B14F-4D97-AF65-F5344CB8AC3E}">
        <p14:creationId xmlns:p14="http://schemas.microsoft.com/office/powerpoint/2010/main" val="272418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2179C40-BDA5-477F-95C3-F285C8EFB782}" type="datetime1">
              <a:rPr lang="en-US" smtClean="0"/>
              <a:pPr/>
              <a:t>6/18/2024</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401CF334-2D5C-4859-84A6-CA7E6E43FAEB}"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Tree>
    <p:extLst>
      <p:ext uri="{BB962C8B-B14F-4D97-AF65-F5344CB8AC3E}">
        <p14:creationId xmlns:p14="http://schemas.microsoft.com/office/powerpoint/2010/main" val="624598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useBgFill="1">
        <p:nvSpPr>
          <p:cNvPr id="11" name="Rounded Rectangle 10"/>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AAB5695C-6A62-44D2-9D99-2F1A60BCD86F}" type="datetime1">
              <a:rPr lang="en-US" smtClean="0"/>
              <a:pPr/>
              <a:t>6/18/2024</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bg2">
              <a:lumMod val="50000"/>
            </a:schemeClr>
          </a:solidFill>
          <a:ln>
            <a:solidFill>
              <a:schemeClr val="bg2">
                <a:lumMod val="50000"/>
              </a:schemeClr>
            </a:solidFill>
          </a:ln>
        </p:spPr>
        <p:txBody>
          <a:bodyPr wrap="none" lIns="0" tIns="0" rIns="0" bIns="0" anchor="ctr" anchorCtr="1">
            <a:noAutofit/>
          </a:bodyPr>
          <a:lstStyle>
            <a:lvl1pPr algn="ctr" eaLnBrk="1" latinLnBrk="0" hangingPunct="1">
              <a:defRPr kumimoji="0" sz="1400">
                <a:solidFill>
                  <a:schemeClr val="bg1"/>
                </a:solidFill>
                <a:latin typeface="+mj-lt"/>
                <a:ea typeface="+mj-ea"/>
                <a:cs typeface="+mj-cs"/>
              </a:defRPr>
            </a:lvl1pPr>
          </a:lstStyle>
          <a:p>
            <a:fld id="{401CF334-2D5C-4859-84A6-CA7E6E43FAEB}" type="slidenum">
              <a:rPr lang="en-US" smtClean="0"/>
              <a:pPr/>
              <a:t>‹#›</a:t>
            </a:fld>
            <a:endParaRPr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dirty="0"/>
              <a:t>Click to edit Master title style</a:t>
            </a:r>
          </a:p>
        </p:txBody>
      </p:sp>
      <p:sp>
        <p:nvSpPr>
          <p:cNvPr id="2" name="Rectangle: Rounded Corners 1">
            <a:extLst>
              <a:ext uri="{FF2B5EF4-FFF2-40B4-BE49-F238E27FC236}">
                <a16:creationId xmlns:a16="http://schemas.microsoft.com/office/drawing/2014/main" id="{7EA631FF-2265-4F54-8830-E0CBE1EC5E70}"/>
              </a:ext>
            </a:extLst>
          </p:cNvPr>
          <p:cNvSpPr/>
          <p:nvPr userDrawn="1"/>
        </p:nvSpPr>
        <p:spPr>
          <a:xfrm>
            <a:off x="1219200" y="1316038"/>
            <a:ext cx="8686800" cy="137160"/>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5634240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rtl="0" eaLnBrk="1" latinLnBrk="0" hangingPunct="1">
        <a:spcBef>
          <a:spcPct val="0"/>
        </a:spcBef>
        <a:buNone/>
        <a:defRPr kumimoji="0" sz="4000" kern="1200">
          <a:solidFill>
            <a:schemeClr val="tx2"/>
          </a:solidFill>
          <a:latin typeface="Gill Sans MT" panose="020B0502020104020203" pitchFamily="34" charset="0"/>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800" kern="1200">
          <a:solidFill>
            <a:schemeClr val="tx1"/>
          </a:solidFill>
          <a:latin typeface="Gill Sans MT" panose="020B0502020104020203" pitchFamily="34" charset="0"/>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Gill Sans MT" panose="020B0502020104020203" pitchFamily="34" charset="0"/>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Gill Sans MT" panose="020B0502020104020203" pitchFamily="34" charset="0"/>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Gill Sans MT" panose="020B0502020104020203" pitchFamily="34" charset="0"/>
          <a:ea typeface="+mn-ea"/>
          <a:cs typeface="+mn-cs"/>
        </a:defRPr>
      </a:lvl4pPr>
      <a:lvl5pPr marL="1371600" indent="-228600" algn="l" rtl="0" eaLnBrk="1" latinLnBrk="0" hangingPunct="1">
        <a:spcBef>
          <a:spcPts val="370"/>
        </a:spcBef>
        <a:buClr>
          <a:schemeClr val="accent3"/>
        </a:buClr>
        <a:buFont typeface="Arial" panose="020B0604020202020204" pitchFamily="34" charset="0"/>
        <a:buChar char="•"/>
        <a:defRPr kumimoji="0" sz="2000" kern="1200">
          <a:solidFill>
            <a:schemeClr val="tx1"/>
          </a:solidFill>
          <a:latin typeface="Gill Sans MT" panose="020B0502020104020203"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6MOw3qDG4iI"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1271300"/>
            <a:ext cx="10972800" cy="1828800"/>
          </a:xfrm>
        </p:spPr>
        <p:txBody>
          <a:bodyPr/>
          <a:lstStyle/>
          <a:p>
            <a:pPr>
              <a:lnSpc>
                <a:spcPct val="90000"/>
              </a:lnSpc>
            </a:pPr>
            <a:r>
              <a:rPr lang="en-US" sz="4000" dirty="0"/>
              <a:t>Gantt Chart Schedule</a:t>
            </a:r>
            <a:endParaRPr lang="en-US" sz="3200" dirty="0"/>
          </a:p>
        </p:txBody>
      </p:sp>
      <p:sp>
        <p:nvSpPr>
          <p:cNvPr id="2051" name="Rectangle 3"/>
          <p:cNvSpPr>
            <a:spLocks noGrp="1" noChangeArrowheads="1"/>
          </p:cNvSpPr>
          <p:nvPr>
            <p:ph type="subTitle" idx="1"/>
          </p:nvPr>
        </p:nvSpPr>
        <p:spPr>
          <a:xfrm>
            <a:off x="1320800" y="3505200"/>
            <a:ext cx="9652000" cy="2133600"/>
          </a:xfrm>
        </p:spPr>
        <p:txBody>
          <a:bodyPr/>
          <a:lstStyle/>
          <a:p>
            <a:pPr>
              <a:lnSpc>
                <a:spcPct val="90000"/>
              </a:lnSpc>
            </a:pPr>
            <a:endParaRPr lang="en-US" dirty="0"/>
          </a:p>
          <a:p>
            <a:pPr>
              <a:lnSpc>
                <a:spcPct val="90000"/>
              </a:lnSpc>
            </a:pPr>
            <a:endParaRPr lang="en-US" sz="2800" dirty="0"/>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87078" y="1447800"/>
            <a:ext cx="10795322" cy="4925704"/>
          </a:xfrm>
        </p:spPr>
        <p:txBody>
          <a:bodyPr>
            <a:normAutofit/>
          </a:bodyPr>
          <a:lstStyle/>
          <a:p>
            <a:r>
              <a:rPr lang="en-US" sz="2800" dirty="0"/>
              <a:t>Creating Bar Charts</a:t>
            </a:r>
          </a:p>
          <a:p>
            <a:pPr lvl="2"/>
            <a:r>
              <a:rPr lang="en-US" dirty="0"/>
              <a:t>Class Exercise</a:t>
            </a:r>
          </a:p>
          <a:p>
            <a:pPr lvl="2"/>
            <a:r>
              <a:rPr lang="en-US" dirty="0"/>
              <a:t>You are the head of engineering of a company. Recently a quality control engineer is retired and you need to hire a new quality control engineer to replace the position. Develop a Gantt chart for this hiring project with at least 8 tasks/activities. Project start second Monday of June.  </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p:txBody>
      </p:sp>
      <p:sp>
        <p:nvSpPr>
          <p:cNvPr id="2" name="Title 1"/>
          <p:cNvSpPr>
            <a:spLocks noGrp="1"/>
          </p:cNvSpPr>
          <p:nvPr>
            <p:ph type="title"/>
          </p:nvPr>
        </p:nvSpPr>
        <p:spPr/>
        <p:txBody>
          <a:bodyPr/>
          <a:lstStyle/>
          <a:p>
            <a:r>
              <a:rPr lang="en-US" dirty="0"/>
              <a:t>Gantt (Bar) Chart Schedule</a:t>
            </a:r>
          </a:p>
        </p:txBody>
      </p:sp>
    </p:spTree>
    <p:extLst>
      <p:ext uri="{BB962C8B-B14F-4D97-AF65-F5344CB8AC3E}">
        <p14:creationId xmlns:p14="http://schemas.microsoft.com/office/powerpoint/2010/main" val="1465866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87078" y="1447800"/>
            <a:ext cx="10795322" cy="5410200"/>
          </a:xfrm>
        </p:spPr>
        <p:txBody>
          <a:bodyPr>
            <a:normAutofit/>
          </a:bodyPr>
          <a:lstStyle/>
          <a:p>
            <a:r>
              <a:rPr lang="en-US" sz="2800" dirty="0"/>
              <a:t>Creating Bar Charts</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p:txBody>
      </p:sp>
      <p:sp>
        <p:nvSpPr>
          <p:cNvPr id="2" name="Title 1"/>
          <p:cNvSpPr>
            <a:spLocks noGrp="1"/>
          </p:cNvSpPr>
          <p:nvPr>
            <p:ph type="title"/>
          </p:nvPr>
        </p:nvSpPr>
        <p:spPr/>
        <p:txBody>
          <a:bodyPr/>
          <a:lstStyle/>
          <a:p>
            <a:r>
              <a:rPr lang="en-US" dirty="0"/>
              <a:t>Gantt (Bar) Chart Schedule</a:t>
            </a:r>
          </a:p>
        </p:txBody>
      </p:sp>
      <p:pic>
        <p:nvPicPr>
          <p:cNvPr id="8" name="Picture 7">
            <a:extLst>
              <a:ext uri="{FF2B5EF4-FFF2-40B4-BE49-F238E27FC236}">
                <a16:creationId xmlns:a16="http://schemas.microsoft.com/office/drawing/2014/main" id="{50E75F0B-C53E-41C7-A9D9-A1ECDC80267C}"/>
              </a:ext>
            </a:extLst>
          </p:cNvPr>
          <p:cNvPicPr>
            <a:picLocks noChangeAspect="1"/>
          </p:cNvPicPr>
          <p:nvPr/>
        </p:nvPicPr>
        <p:blipFill>
          <a:blip r:embed="rId2"/>
          <a:stretch>
            <a:fillRect/>
          </a:stretch>
        </p:blipFill>
        <p:spPr>
          <a:xfrm>
            <a:off x="270793" y="2417862"/>
            <a:ext cx="11641991" cy="3128828"/>
          </a:xfrm>
          <a:prstGeom prst="rect">
            <a:avLst/>
          </a:prstGeom>
        </p:spPr>
      </p:pic>
      <p:sp>
        <p:nvSpPr>
          <p:cNvPr id="4" name="TextBox 3">
            <a:extLst>
              <a:ext uri="{FF2B5EF4-FFF2-40B4-BE49-F238E27FC236}">
                <a16:creationId xmlns:a16="http://schemas.microsoft.com/office/drawing/2014/main" id="{7AF31038-60AC-43B9-BB93-B4FBCE6A27EC}"/>
              </a:ext>
            </a:extLst>
          </p:cNvPr>
          <p:cNvSpPr txBox="1"/>
          <p:nvPr/>
        </p:nvSpPr>
        <p:spPr>
          <a:xfrm>
            <a:off x="3453129" y="3886590"/>
            <a:ext cx="274320" cy="182880"/>
          </a:xfrm>
          <a:prstGeom prst="rect">
            <a:avLst/>
          </a:prstGeom>
          <a:solidFill>
            <a:schemeClr val="bg1"/>
          </a:solidFill>
          <a:ln>
            <a:noFill/>
          </a:ln>
        </p:spPr>
        <p:txBody>
          <a:bodyPr wrap="square" rtlCol="0" anchor="ctr" anchorCtr="1">
            <a:spAutoFit/>
          </a:bodyPr>
          <a:lstStyle/>
          <a:p>
            <a:r>
              <a:rPr lang="en-US" sz="1400" dirty="0">
                <a:solidFill>
                  <a:schemeClr val="tx1">
                    <a:lumMod val="65000"/>
                    <a:lumOff val="35000"/>
                  </a:schemeClr>
                </a:solidFill>
                <a:latin typeface="Calibri" panose="020F0502020204030204" pitchFamily="34" charset="0"/>
                <a:cs typeface="Calibri" panose="020F0502020204030204" pitchFamily="34" charset="0"/>
              </a:rPr>
              <a:t>0</a:t>
            </a:r>
          </a:p>
        </p:txBody>
      </p:sp>
    </p:spTree>
    <p:extLst>
      <p:ext uri="{BB962C8B-B14F-4D97-AF65-F5344CB8AC3E}">
        <p14:creationId xmlns:p14="http://schemas.microsoft.com/office/powerpoint/2010/main" val="3303659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11170" y="1447800"/>
            <a:ext cx="10471230" cy="5410200"/>
          </a:xfrm>
        </p:spPr>
        <p:txBody>
          <a:bodyPr>
            <a:normAutofit/>
          </a:bodyPr>
          <a:lstStyle/>
          <a:p>
            <a:r>
              <a:rPr lang="en-US" sz="2800" dirty="0"/>
              <a:t>Advantages of Bar Charts</a:t>
            </a:r>
          </a:p>
          <a:p>
            <a:pPr lvl="1"/>
            <a:r>
              <a:rPr lang="en-US" dirty="0"/>
              <a:t>Simple and ease of prepare and understand</a:t>
            </a:r>
          </a:p>
          <a:p>
            <a:pPr lvl="1"/>
            <a:r>
              <a:rPr lang="en-US" dirty="0"/>
              <a:t>Bar charts are time-scaled. Just by looking at the chart one can get an idea on the duration of each activity.</a:t>
            </a:r>
          </a:p>
          <a:p>
            <a:pPr lvl="1"/>
            <a:r>
              <a:rPr lang="en-US" dirty="0"/>
              <a:t>Bar charts particularly appeal to persons who do not have a technical background.</a:t>
            </a:r>
          </a:p>
          <a:p>
            <a:pPr lvl="1"/>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a:p>
            <a:pPr lvl="1"/>
            <a:endParaRPr lang="en-US" dirty="0"/>
          </a:p>
        </p:txBody>
      </p:sp>
      <p:sp>
        <p:nvSpPr>
          <p:cNvPr id="2" name="Title 1"/>
          <p:cNvSpPr>
            <a:spLocks noGrp="1"/>
          </p:cNvSpPr>
          <p:nvPr>
            <p:ph type="title"/>
          </p:nvPr>
        </p:nvSpPr>
        <p:spPr/>
        <p:txBody>
          <a:bodyPr/>
          <a:lstStyle/>
          <a:p>
            <a:r>
              <a:rPr lang="en-US" dirty="0"/>
              <a:t>Gantt (Bar) Chart Schedule</a:t>
            </a:r>
          </a:p>
        </p:txBody>
      </p:sp>
    </p:spTree>
    <p:extLst>
      <p:ext uri="{BB962C8B-B14F-4D97-AF65-F5344CB8AC3E}">
        <p14:creationId xmlns:p14="http://schemas.microsoft.com/office/powerpoint/2010/main" val="283262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11170" y="1447800"/>
            <a:ext cx="10471230" cy="5410200"/>
          </a:xfrm>
        </p:spPr>
        <p:txBody>
          <a:bodyPr>
            <a:normAutofit lnSpcReduction="10000"/>
          </a:bodyPr>
          <a:lstStyle/>
          <a:p>
            <a:r>
              <a:rPr lang="en-US" sz="2800" dirty="0"/>
              <a:t>What are the disadvantages of Bar Charts</a:t>
            </a:r>
          </a:p>
          <a:p>
            <a:pPr lvl="1"/>
            <a:r>
              <a:rPr lang="en-US" dirty="0"/>
              <a:t>The main disadvantage of bar charts is lack of logical representation (relationships): Why did this activity start on that date? Bar charts do not reveal the answer. It could be a logical relationship, a resource constraint, or a subjective decision by the project manager/scheduler/owner</a:t>
            </a:r>
          </a:p>
          <a:p>
            <a:pPr lvl="1"/>
            <a:r>
              <a:rPr lang="en-US" dirty="0"/>
              <a:t>Not easily modified </a:t>
            </a:r>
          </a:p>
          <a:p>
            <a:pPr lvl="1"/>
            <a:r>
              <a:rPr lang="en-US" dirty="0"/>
              <a:t>Bar charts may not be practical for complex projects with large numbers of activities</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a:p>
            <a:pPr lvl="1"/>
            <a:endParaRPr lang="en-US" dirty="0"/>
          </a:p>
        </p:txBody>
      </p:sp>
      <p:sp>
        <p:nvSpPr>
          <p:cNvPr id="2" name="Title 1"/>
          <p:cNvSpPr>
            <a:spLocks noGrp="1"/>
          </p:cNvSpPr>
          <p:nvPr>
            <p:ph type="title"/>
          </p:nvPr>
        </p:nvSpPr>
        <p:spPr/>
        <p:txBody>
          <a:bodyPr/>
          <a:lstStyle/>
          <a:p>
            <a:r>
              <a:rPr lang="en-US" dirty="0"/>
              <a:t>Gantt (Bar) Chart Schedule</a:t>
            </a:r>
          </a:p>
        </p:txBody>
      </p:sp>
      <p:pic>
        <p:nvPicPr>
          <p:cNvPr id="4" name="Picture 3">
            <a:extLst>
              <a:ext uri="{FF2B5EF4-FFF2-40B4-BE49-F238E27FC236}">
                <a16:creationId xmlns:a16="http://schemas.microsoft.com/office/drawing/2014/main" id="{19EA36DE-5918-4D13-AA72-2290756F107A}"/>
              </a:ext>
            </a:extLst>
          </p:cNvPr>
          <p:cNvPicPr>
            <a:picLocks noChangeAspect="1"/>
          </p:cNvPicPr>
          <p:nvPr/>
        </p:nvPicPr>
        <p:blipFill>
          <a:blip r:embed="rId2"/>
          <a:stretch>
            <a:fillRect/>
          </a:stretch>
        </p:blipFill>
        <p:spPr>
          <a:xfrm>
            <a:off x="270793" y="3344786"/>
            <a:ext cx="11641991" cy="3128828"/>
          </a:xfrm>
          <a:prstGeom prst="rect">
            <a:avLst/>
          </a:prstGeom>
        </p:spPr>
      </p:pic>
      <p:sp>
        <p:nvSpPr>
          <p:cNvPr id="5" name="TextBox 4">
            <a:extLst>
              <a:ext uri="{FF2B5EF4-FFF2-40B4-BE49-F238E27FC236}">
                <a16:creationId xmlns:a16="http://schemas.microsoft.com/office/drawing/2014/main" id="{9AC305B0-D768-4BEC-9B9A-B7CA89027D5B}"/>
              </a:ext>
            </a:extLst>
          </p:cNvPr>
          <p:cNvSpPr txBox="1"/>
          <p:nvPr/>
        </p:nvSpPr>
        <p:spPr>
          <a:xfrm>
            <a:off x="3453129" y="4813514"/>
            <a:ext cx="274320" cy="182880"/>
          </a:xfrm>
          <a:prstGeom prst="rect">
            <a:avLst/>
          </a:prstGeom>
          <a:solidFill>
            <a:schemeClr val="bg1"/>
          </a:solidFill>
          <a:ln>
            <a:noFill/>
          </a:ln>
        </p:spPr>
        <p:txBody>
          <a:bodyPr wrap="square" rtlCol="0" anchor="ctr" anchorCtr="1">
            <a:spAutoFit/>
          </a:bodyPr>
          <a:lstStyle/>
          <a:p>
            <a:r>
              <a:rPr lang="en-US" sz="1400" dirty="0">
                <a:solidFill>
                  <a:schemeClr val="tx1">
                    <a:lumMod val="65000"/>
                    <a:lumOff val="35000"/>
                  </a:schemeClr>
                </a:solidFill>
                <a:latin typeface="Calibri" panose="020F0502020204030204" pitchFamily="34" charset="0"/>
                <a:cs typeface="Calibri" panose="020F0502020204030204" pitchFamily="34" charset="0"/>
              </a:rPr>
              <a:t>0</a:t>
            </a:r>
          </a:p>
        </p:txBody>
      </p:sp>
    </p:spTree>
    <p:extLst>
      <p:ext uri="{BB962C8B-B14F-4D97-AF65-F5344CB8AC3E}">
        <p14:creationId xmlns:p14="http://schemas.microsoft.com/office/powerpoint/2010/main" val="830156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nodeType="clickEffect">
                                  <p:stCondLst>
                                    <p:cond delay="0"/>
                                  </p:stCondLst>
                                  <p:childTnLst>
                                    <p:set>
                                      <p:cBhvr>
                                        <p:cTn id="17" dur="1" fill="hold">
                                          <p:stCondLst>
                                            <p:cond delay="0"/>
                                          </p:stCondLst>
                                        </p:cTn>
                                        <p:tgtEl>
                                          <p:spTgt spid="4"/>
                                        </p:tgtEl>
                                        <p:attrNameLst>
                                          <p:attrName>style.visibility</p:attrName>
                                        </p:attrNameLst>
                                      </p:cBhvr>
                                      <p:to>
                                        <p:strVal val="hidden"/>
                                      </p:to>
                                    </p:set>
                                  </p:childTnLst>
                                </p:cTn>
                              </p:par>
                              <p:par>
                                <p:cTn id="18" presetID="1" presetClass="exit" presetSubtype="0" fill="hold" grpId="1" nodeType="withEffect">
                                  <p:stCondLst>
                                    <p:cond delay="0"/>
                                  </p:stCondLst>
                                  <p:childTnLst>
                                    <p:set>
                                      <p:cBhvr>
                                        <p:cTn id="19" dur="1" fill="hold">
                                          <p:stCondLst>
                                            <p:cond delay="0"/>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500"/>
                                        <p:tgtEl>
                                          <p:spTgt spid="3">
                                            <p:txEl>
                                              <p:pRg st="2" end="2"/>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11170" y="1447800"/>
            <a:ext cx="10471230" cy="5410200"/>
          </a:xfrm>
        </p:spPr>
        <p:txBody>
          <a:bodyPr>
            <a:normAutofit/>
          </a:bodyPr>
          <a:lstStyle/>
          <a:p>
            <a:r>
              <a:rPr lang="en-US" sz="2800" dirty="0"/>
              <a:t>Various Types of Bar Charts</a:t>
            </a:r>
          </a:p>
          <a:p>
            <a:pPr lvl="1"/>
            <a:r>
              <a:rPr lang="en-US" dirty="0"/>
              <a:t>Bar charts have become a vehicle for representing many pieces of a project’s information. Many variations of bar charts have evolved</a:t>
            </a:r>
          </a:p>
          <a:p>
            <a:pPr lvl="2"/>
            <a:endParaRPr lang="en-US" dirty="0"/>
          </a:p>
          <a:p>
            <a:pPr lvl="2"/>
            <a:r>
              <a:rPr lang="en-US" dirty="0"/>
              <a:t>Bar chart loaded with construction labor hours</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a:p>
            <a:pPr lvl="1"/>
            <a:endParaRPr lang="en-US" dirty="0"/>
          </a:p>
        </p:txBody>
      </p:sp>
      <p:sp>
        <p:nvSpPr>
          <p:cNvPr id="2" name="Title 1"/>
          <p:cNvSpPr>
            <a:spLocks noGrp="1"/>
          </p:cNvSpPr>
          <p:nvPr>
            <p:ph type="title"/>
          </p:nvPr>
        </p:nvSpPr>
        <p:spPr/>
        <p:txBody>
          <a:bodyPr/>
          <a:lstStyle/>
          <a:p>
            <a:r>
              <a:rPr lang="en-US" dirty="0"/>
              <a:t>Gantt (Bar) Chart Schedule</a:t>
            </a:r>
          </a:p>
        </p:txBody>
      </p:sp>
      <p:pic>
        <p:nvPicPr>
          <p:cNvPr id="5" name="Picture 4" descr="Bar Chart Man Hours.jpg"/>
          <p:cNvPicPr>
            <a:picLocks noChangeAspect="1"/>
          </p:cNvPicPr>
          <p:nvPr/>
        </p:nvPicPr>
        <p:blipFill>
          <a:blip r:embed="rId2" cstate="print"/>
          <a:stretch>
            <a:fillRect/>
          </a:stretch>
        </p:blipFill>
        <p:spPr>
          <a:xfrm>
            <a:off x="3018008" y="3573964"/>
            <a:ext cx="5989513" cy="2742566"/>
          </a:xfrm>
          <a:prstGeom prst="rect">
            <a:avLst/>
          </a:prstGeom>
        </p:spPr>
      </p:pic>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11170" y="1447800"/>
            <a:ext cx="10471230" cy="5410200"/>
          </a:xfrm>
        </p:spPr>
        <p:txBody>
          <a:bodyPr>
            <a:normAutofit/>
          </a:bodyPr>
          <a:lstStyle/>
          <a:p>
            <a:r>
              <a:rPr lang="en-US" sz="2800" dirty="0"/>
              <a:t>Various Types of Bar Charts</a:t>
            </a:r>
          </a:p>
          <a:p>
            <a:pPr lvl="1"/>
            <a:r>
              <a:rPr lang="en-US" dirty="0"/>
              <a:t>Bar charts have become a vehicle for representing many pieces of a project’s information. Many variations of bar charts have evolved</a:t>
            </a:r>
          </a:p>
          <a:p>
            <a:pPr lvl="2"/>
            <a:endParaRPr lang="en-US" dirty="0"/>
          </a:p>
          <a:p>
            <a:pPr lvl="2"/>
            <a:r>
              <a:rPr lang="en-US" dirty="0"/>
              <a:t>Bar chart loaded with construction budget</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a:p>
            <a:pPr lvl="1"/>
            <a:endParaRPr lang="en-US" dirty="0"/>
          </a:p>
        </p:txBody>
      </p:sp>
      <p:sp>
        <p:nvSpPr>
          <p:cNvPr id="2" name="Title 1"/>
          <p:cNvSpPr>
            <a:spLocks noGrp="1"/>
          </p:cNvSpPr>
          <p:nvPr>
            <p:ph type="title"/>
          </p:nvPr>
        </p:nvSpPr>
        <p:spPr/>
        <p:txBody>
          <a:bodyPr/>
          <a:lstStyle/>
          <a:p>
            <a:r>
              <a:rPr lang="en-US" dirty="0"/>
              <a:t>Gantt (Bar) Chart Schedule</a:t>
            </a:r>
          </a:p>
        </p:txBody>
      </p:sp>
      <p:pic>
        <p:nvPicPr>
          <p:cNvPr id="6" name="Picture 5" descr="Bar Chart Budget.jpg"/>
          <p:cNvPicPr>
            <a:picLocks noChangeAspect="1"/>
          </p:cNvPicPr>
          <p:nvPr/>
        </p:nvPicPr>
        <p:blipFill>
          <a:blip r:embed="rId2" cstate="print"/>
          <a:stretch>
            <a:fillRect/>
          </a:stretch>
        </p:blipFill>
        <p:spPr>
          <a:xfrm>
            <a:off x="2996107" y="3466656"/>
            <a:ext cx="6566356" cy="3096189"/>
          </a:xfrm>
          <a:prstGeom prst="rect">
            <a:avLst/>
          </a:prstGeom>
        </p:spPr>
      </p:pic>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11170" y="1447800"/>
            <a:ext cx="10471230" cy="5410200"/>
          </a:xfrm>
        </p:spPr>
        <p:txBody>
          <a:bodyPr>
            <a:normAutofit/>
          </a:bodyPr>
          <a:lstStyle/>
          <a:p>
            <a:r>
              <a:rPr lang="en-US" sz="2800" dirty="0"/>
              <a:t>Various Types of Bar Charts</a:t>
            </a:r>
          </a:p>
          <a:p>
            <a:pPr lvl="1"/>
            <a:r>
              <a:rPr lang="en-US" dirty="0"/>
              <a:t>Bar charts have become a vehicle for representing many pieces of a project’s information. Many variations of bar charts have evolved</a:t>
            </a:r>
          </a:p>
          <a:p>
            <a:pPr lvl="2"/>
            <a:endParaRPr lang="en-US" dirty="0"/>
          </a:p>
          <a:p>
            <a:pPr lvl="2"/>
            <a:r>
              <a:rPr lang="en-US" dirty="0"/>
              <a:t>Bar chart shows comparison between as planned </a:t>
            </a:r>
            <a:r>
              <a:rPr lang="en-US" dirty="0" err="1"/>
              <a:t>vs</a:t>
            </a:r>
            <a:r>
              <a:rPr lang="en-US" dirty="0"/>
              <a:t> as built</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a:p>
            <a:pPr lvl="1"/>
            <a:endParaRPr lang="en-US" dirty="0"/>
          </a:p>
        </p:txBody>
      </p:sp>
      <p:sp>
        <p:nvSpPr>
          <p:cNvPr id="2" name="Title 1"/>
          <p:cNvSpPr>
            <a:spLocks noGrp="1"/>
          </p:cNvSpPr>
          <p:nvPr>
            <p:ph type="title"/>
          </p:nvPr>
        </p:nvSpPr>
        <p:spPr/>
        <p:txBody>
          <a:bodyPr/>
          <a:lstStyle/>
          <a:p>
            <a:r>
              <a:rPr lang="en-US" dirty="0"/>
              <a:t>Gantt (Bar) Chart Schedule</a:t>
            </a:r>
          </a:p>
        </p:txBody>
      </p:sp>
      <p:pic>
        <p:nvPicPr>
          <p:cNvPr id="5" name="Picture 4" descr="Bar Chart As built.jpg"/>
          <p:cNvPicPr>
            <a:picLocks noChangeAspect="1"/>
          </p:cNvPicPr>
          <p:nvPr/>
        </p:nvPicPr>
        <p:blipFill>
          <a:blip r:embed="rId2" cstate="print"/>
          <a:stretch>
            <a:fillRect/>
          </a:stretch>
        </p:blipFill>
        <p:spPr>
          <a:xfrm>
            <a:off x="2560512" y="3463570"/>
            <a:ext cx="6502464" cy="3195982"/>
          </a:xfrm>
          <a:prstGeom prst="rect">
            <a:avLst/>
          </a:prstGeom>
        </p:spPr>
      </p:pic>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111170" y="1447800"/>
            <a:ext cx="10471230" cy="5410200"/>
          </a:xfrm>
        </p:spPr>
        <p:txBody>
          <a:bodyPr>
            <a:normAutofit/>
          </a:bodyPr>
          <a:lstStyle/>
          <a:p>
            <a:endParaRPr lang="en-US" sz="2800" dirty="0"/>
          </a:p>
          <a:p>
            <a:pPr lvl="1"/>
            <a:r>
              <a:rPr lang="en-US" sz="2800" dirty="0"/>
              <a:t>Click on the link below to learn how to create an automated Gantt (bar) chart in Microsoft Excel</a:t>
            </a:r>
          </a:p>
          <a:p>
            <a:pPr lvl="1"/>
            <a:r>
              <a:rPr lang="en-US" sz="2800" dirty="0">
                <a:hlinkClick r:id="rId2"/>
              </a:rPr>
              <a:t>https://www.youtube.com/watch?v=6MOw3qDG4iI</a:t>
            </a:r>
            <a:r>
              <a:rPr lang="en-US" sz="2800" dirty="0"/>
              <a:t> </a:t>
            </a:r>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a:p>
            <a:pPr lvl="1"/>
            <a:endParaRPr lang="en-US" dirty="0"/>
          </a:p>
        </p:txBody>
      </p:sp>
      <p:sp>
        <p:nvSpPr>
          <p:cNvPr id="2" name="Title 1"/>
          <p:cNvSpPr>
            <a:spLocks noGrp="1"/>
          </p:cNvSpPr>
          <p:nvPr>
            <p:ph type="title"/>
          </p:nvPr>
        </p:nvSpPr>
        <p:spPr/>
        <p:txBody>
          <a:bodyPr>
            <a:normAutofit fontScale="90000"/>
          </a:bodyPr>
          <a:lstStyle/>
          <a:p>
            <a:r>
              <a:rPr lang="en-US" dirty="0"/>
              <a:t>How to Create a Gantt Chart using Microsoft Excel</a:t>
            </a:r>
          </a:p>
        </p:txBody>
      </p:sp>
    </p:spTree>
    <p:extLst>
      <p:ext uri="{BB962C8B-B14F-4D97-AF65-F5344CB8AC3E}">
        <p14:creationId xmlns:p14="http://schemas.microsoft.com/office/powerpoint/2010/main" val="1262376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History of Gantt Chart Schedule</a:t>
            </a:r>
          </a:p>
          <a:p>
            <a:r>
              <a:rPr lang="en-US" dirty="0"/>
              <a:t>How to create a Gantt Chart</a:t>
            </a:r>
          </a:p>
          <a:p>
            <a:r>
              <a:rPr lang="en-US" dirty="0"/>
              <a:t>Types of Gantt Charts</a:t>
            </a:r>
          </a:p>
          <a:p>
            <a:r>
              <a:rPr lang="en-US" dirty="0"/>
              <a:t>How to Create a Gantt Chart using Microsoft Excel</a:t>
            </a:r>
          </a:p>
          <a:p>
            <a:endParaRPr lang="en-US" dirty="0"/>
          </a:p>
        </p:txBody>
      </p:sp>
      <p:sp>
        <p:nvSpPr>
          <p:cNvPr id="2" name="Title 1"/>
          <p:cNvSpPr>
            <a:spLocks noGrp="1"/>
          </p:cNvSpPr>
          <p:nvPr>
            <p:ph type="title"/>
          </p:nvPr>
        </p:nvSpPr>
        <p:spPr/>
        <p:txBody>
          <a:bodyPr/>
          <a:lstStyle/>
          <a:p>
            <a:r>
              <a:rPr lang="en-US" dirty="0"/>
              <a:t>Module Learning Objectives</a:t>
            </a:r>
          </a:p>
        </p:txBody>
      </p:sp>
    </p:spTree>
    <p:extLst>
      <p:ext uri="{BB962C8B-B14F-4D97-AF65-F5344CB8AC3E}">
        <p14:creationId xmlns:p14="http://schemas.microsoft.com/office/powerpoint/2010/main" val="3231075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sz="2800" dirty="0"/>
              <a:t>History</a:t>
            </a:r>
          </a:p>
          <a:p>
            <a:pPr lvl="1"/>
            <a:r>
              <a:rPr lang="en-US" dirty="0"/>
              <a:t>The development of the bar chart dates back to World War I, when Henry L. Gantt used the bar chart method of scheduling to plan and control military operations. In honor of Gantt’s early development of bar chart scheduling, you will often hear the term </a:t>
            </a:r>
            <a:r>
              <a:rPr lang="en-US" i="1" dirty="0"/>
              <a:t>Gantt chart </a:t>
            </a:r>
            <a:r>
              <a:rPr lang="en-US" dirty="0"/>
              <a:t>when referring to a bar chart. For practical purposes, the terms </a:t>
            </a:r>
            <a:r>
              <a:rPr lang="en-US" i="1" dirty="0"/>
              <a:t>Gantt chart, Gantt schedule, </a:t>
            </a:r>
            <a:r>
              <a:rPr lang="en-US" dirty="0"/>
              <a:t>or </a:t>
            </a:r>
            <a:r>
              <a:rPr lang="en-US" i="1" dirty="0"/>
              <a:t>bar chart schedule are one and the same.</a:t>
            </a:r>
            <a:endParaRPr lang="en-US" dirty="0"/>
          </a:p>
        </p:txBody>
      </p:sp>
      <p:sp>
        <p:nvSpPr>
          <p:cNvPr id="2" name="Title 1"/>
          <p:cNvSpPr>
            <a:spLocks noGrp="1"/>
          </p:cNvSpPr>
          <p:nvPr>
            <p:ph type="title"/>
          </p:nvPr>
        </p:nvSpPr>
        <p:spPr/>
        <p:txBody>
          <a:bodyPr/>
          <a:lstStyle/>
          <a:p>
            <a:r>
              <a:rPr lang="en-US" dirty="0"/>
              <a:t>Gantt (Bar) Chart Schedule</a:t>
            </a:r>
          </a:p>
        </p:txBody>
      </p:sp>
      <p:pic>
        <p:nvPicPr>
          <p:cNvPr id="4" name="Picture 3"/>
          <p:cNvPicPr>
            <a:picLocks noChangeAspect="1"/>
          </p:cNvPicPr>
          <p:nvPr/>
        </p:nvPicPr>
        <p:blipFill>
          <a:blip r:embed="rId2"/>
          <a:stretch>
            <a:fillRect/>
          </a:stretch>
        </p:blipFill>
        <p:spPr>
          <a:xfrm>
            <a:off x="10065884" y="442912"/>
            <a:ext cx="1375002" cy="1375002"/>
          </a:xfrm>
          <a:prstGeom prst="rect">
            <a:avLst/>
          </a:prstGeom>
        </p:spPr>
      </p:pic>
    </p:spTree>
    <p:extLst>
      <p:ext uri="{BB962C8B-B14F-4D97-AF65-F5344CB8AC3E}">
        <p14:creationId xmlns:p14="http://schemas.microsoft.com/office/powerpoint/2010/main" val="1067413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sz="2800" dirty="0"/>
              <a:t>Definition</a:t>
            </a:r>
          </a:p>
          <a:p>
            <a:pPr lvl="1"/>
            <a:r>
              <a:rPr lang="en-US" dirty="0"/>
              <a:t>A bar chart is ‘‘a </a:t>
            </a:r>
            <a:r>
              <a:rPr lang="en-US" u="sng" dirty="0">
                <a:effectLst>
                  <a:outerShdw blurRad="38100" dist="38100" dir="2700000" algn="tl">
                    <a:srgbClr val="000000">
                      <a:alpha val="43137"/>
                    </a:srgbClr>
                  </a:outerShdw>
                </a:effectLst>
              </a:rPr>
              <a:t>graphic representation </a:t>
            </a:r>
            <a:r>
              <a:rPr lang="en-US" dirty="0"/>
              <a:t>of project activities, shown in a </a:t>
            </a:r>
            <a:r>
              <a:rPr lang="en-US" u="sng" dirty="0">
                <a:effectLst>
                  <a:outerShdw blurRad="38100" dist="38100" dir="2700000" algn="tl">
                    <a:srgbClr val="000000">
                      <a:alpha val="43137"/>
                    </a:srgbClr>
                  </a:outerShdw>
                </a:effectLst>
              </a:rPr>
              <a:t>time-scaled</a:t>
            </a:r>
            <a:r>
              <a:rPr lang="en-US" dirty="0"/>
              <a:t> bar line’’</a:t>
            </a:r>
          </a:p>
        </p:txBody>
      </p:sp>
      <p:sp>
        <p:nvSpPr>
          <p:cNvPr id="2" name="Title 1"/>
          <p:cNvSpPr>
            <a:spLocks noGrp="1"/>
          </p:cNvSpPr>
          <p:nvPr>
            <p:ph type="title"/>
          </p:nvPr>
        </p:nvSpPr>
        <p:spPr/>
        <p:txBody>
          <a:bodyPr/>
          <a:lstStyle/>
          <a:p>
            <a:r>
              <a:rPr lang="en-US" dirty="0"/>
              <a:t>Gantt (Bar) Chart Schedule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08804" y="1447800"/>
            <a:ext cx="8739963" cy="4630830"/>
          </a:xfrm>
          <a:prstGeom prst="rect">
            <a:avLst/>
          </a:prstGeom>
        </p:spPr>
      </p:pic>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Gantt (Bar) Chart Schedule</a:t>
            </a:r>
          </a:p>
        </p:txBody>
      </p:sp>
      <p:pic>
        <p:nvPicPr>
          <p:cNvPr id="6" name="Picture 2" descr="What Is a Gantt Chart? | Ultimate Gantt Chart Guide">
            <a:extLst>
              <a:ext uri="{FF2B5EF4-FFF2-40B4-BE49-F238E27FC236}">
                <a16:creationId xmlns:a16="http://schemas.microsoft.com/office/drawing/2014/main" id="{F0394F69-E61C-4372-A3E4-B346D21C7046}"/>
              </a:ext>
            </a:extLst>
          </p:cNvPr>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rcRect/>
          <a:stretch>
            <a:fillRect/>
          </a:stretch>
        </p:blipFill>
        <p:spPr bwMode="auto">
          <a:xfrm>
            <a:off x="1460310" y="1624107"/>
            <a:ext cx="8816454" cy="4959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0463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2800" dirty="0"/>
              <a:t>Creating Bar Charts</a:t>
            </a:r>
          </a:p>
          <a:p>
            <a:pPr lvl="1"/>
            <a:r>
              <a:rPr lang="en-US" dirty="0"/>
              <a:t>The creation of a hand-drawn bar chart schedule is a relatively simple process</a:t>
            </a:r>
          </a:p>
          <a:p>
            <a:pPr lvl="1"/>
            <a:r>
              <a:rPr lang="en-US" dirty="0"/>
              <a:t>Step 1: Using a piece of graph paper, write the calendar date across the top of the page. Some managers like to list the work day as well. </a:t>
            </a:r>
          </a:p>
          <a:p>
            <a:pPr lvl="2"/>
            <a:r>
              <a:rPr lang="en-US" dirty="0"/>
              <a:t>The time scale is typically based on units of days, but for a summary bar chart or long-range planning (when less detail is necessary) it is common to use units of weeks, months, quarters, or even years</a:t>
            </a:r>
          </a:p>
        </p:txBody>
      </p:sp>
      <p:sp>
        <p:nvSpPr>
          <p:cNvPr id="2" name="Title 1"/>
          <p:cNvSpPr>
            <a:spLocks noGrp="1"/>
          </p:cNvSpPr>
          <p:nvPr>
            <p:ph type="title"/>
          </p:nvPr>
        </p:nvSpPr>
        <p:spPr/>
        <p:txBody>
          <a:bodyPr/>
          <a:lstStyle/>
          <a:p>
            <a:r>
              <a:rPr lang="en-US" dirty="0"/>
              <a:t>Gantt (Bar) Chart Schedule</a:t>
            </a:r>
          </a:p>
        </p:txBody>
      </p:sp>
      <p:pic>
        <p:nvPicPr>
          <p:cNvPr id="23" name="Picture 22">
            <a:extLst>
              <a:ext uri="{FF2B5EF4-FFF2-40B4-BE49-F238E27FC236}">
                <a16:creationId xmlns:a16="http://schemas.microsoft.com/office/drawing/2014/main" id="{2F2125E3-FDD8-4ABE-8687-2AC8C56613CD}"/>
              </a:ext>
            </a:extLst>
          </p:cNvPr>
          <p:cNvPicPr>
            <a:picLocks noChangeAspect="1"/>
          </p:cNvPicPr>
          <p:nvPr/>
        </p:nvPicPr>
        <p:blipFill>
          <a:blip r:embed="rId2"/>
          <a:stretch>
            <a:fillRect/>
          </a:stretch>
        </p:blipFill>
        <p:spPr>
          <a:xfrm>
            <a:off x="2842335" y="4479694"/>
            <a:ext cx="7116930" cy="2174804"/>
          </a:xfrm>
          <a:prstGeom prst="rect">
            <a:avLst/>
          </a:prstGeom>
        </p:spPr>
      </p:pic>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sz="2800" dirty="0"/>
              <a:t>Creating Bar Charts</a:t>
            </a:r>
          </a:p>
          <a:p>
            <a:pPr lvl="1"/>
            <a:r>
              <a:rPr lang="en-US" dirty="0"/>
              <a:t>Step 2: list the activities required to complete the project on the left side of the paper. As the activities are listed, put them in chronological order.</a:t>
            </a:r>
          </a:p>
          <a:p>
            <a:pPr lvl="1"/>
            <a:r>
              <a:rPr lang="en-US" dirty="0"/>
              <a:t>Step 3: Determine the durations of activities. The duration should be based on productivity records, available resources, and experience. We will learn how to determine duration of activities in more detail later in this course</a:t>
            </a:r>
          </a:p>
          <a:p>
            <a:pPr lvl="1"/>
            <a:endParaRPr lang="en-US" dirty="0"/>
          </a:p>
        </p:txBody>
      </p:sp>
      <p:sp>
        <p:nvSpPr>
          <p:cNvPr id="2" name="Title 1"/>
          <p:cNvSpPr>
            <a:spLocks noGrp="1"/>
          </p:cNvSpPr>
          <p:nvPr>
            <p:ph type="title"/>
          </p:nvPr>
        </p:nvSpPr>
        <p:spPr/>
        <p:txBody>
          <a:bodyPr/>
          <a:lstStyle/>
          <a:p>
            <a:r>
              <a:rPr lang="en-US" dirty="0"/>
              <a:t>Gantt (Bar) Chart Schedule</a:t>
            </a:r>
          </a:p>
        </p:txBody>
      </p:sp>
      <p:pic>
        <p:nvPicPr>
          <p:cNvPr id="4" name="Picture 3">
            <a:extLst>
              <a:ext uri="{FF2B5EF4-FFF2-40B4-BE49-F238E27FC236}">
                <a16:creationId xmlns:a16="http://schemas.microsoft.com/office/drawing/2014/main" id="{0894ACBC-06C5-4DC1-B5CB-403A4338E03B}"/>
              </a:ext>
            </a:extLst>
          </p:cNvPr>
          <p:cNvPicPr>
            <a:picLocks noChangeAspect="1"/>
          </p:cNvPicPr>
          <p:nvPr/>
        </p:nvPicPr>
        <p:blipFill>
          <a:blip r:embed="rId2"/>
          <a:stretch>
            <a:fillRect/>
          </a:stretch>
        </p:blipFill>
        <p:spPr>
          <a:xfrm>
            <a:off x="1380424" y="3095100"/>
            <a:ext cx="10040751" cy="3762900"/>
          </a:xfrm>
          <a:prstGeom prst="rect">
            <a:avLst/>
          </a:prstGeom>
        </p:spPr>
      </p:pic>
      <p:pic>
        <p:nvPicPr>
          <p:cNvPr id="5" name="Picture 4">
            <a:extLst>
              <a:ext uri="{FF2B5EF4-FFF2-40B4-BE49-F238E27FC236}">
                <a16:creationId xmlns:a16="http://schemas.microsoft.com/office/drawing/2014/main" id="{39AB475D-7782-4107-A865-385EBDCFC6CE}"/>
              </a:ext>
            </a:extLst>
          </p:cNvPr>
          <p:cNvPicPr>
            <a:picLocks noChangeAspect="1"/>
          </p:cNvPicPr>
          <p:nvPr/>
        </p:nvPicPr>
        <p:blipFill>
          <a:blip r:embed="rId3"/>
          <a:stretch>
            <a:fillRect/>
          </a:stretch>
        </p:blipFill>
        <p:spPr>
          <a:xfrm>
            <a:off x="1103438" y="1447800"/>
            <a:ext cx="10478962" cy="4039164"/>
          </a:xfrm>
          <a:prstGeom prst="rect">
            <a:avLst/>
          </a:prstGeom>
        </p:spPr>
      </p:pic>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87078" y="1447800"/>
            <a:ext cx="10795322" cy="5410200"/>
          </a:xfrm>
        </p:spPr>
        <p:txBody>
          <a:bodyPr>
            <a:normAutofit/>
          </a:bodyPr>
          <a:lstStyle/>
          <a:p>
            <a:r>
              <a:rPr lang="en-US" sz="2800" dirty="0"/>
              <a:t>Creating Bar Charts</a:t>
            </a:r>
          </a:p>
          <a:p>
            <a:pPr lvl="2"/>
            <a:r>
              <a:rPr lang="en-US" dirty="0"/>
              <a:t>Step 4: show or plot a bar on the dates when that activity is expected to take place. Commonly bars are shaded. For example, This beginning bar chart shows </a:t>
            </a:r>
            <a:r>
              <a:rPr lang="en-US" i="1" dirty="0"/>
              <a:t>Survey as the first activity, </a:t>
            </a:r>
            <a:r>
              <a:rPr lang="en-US" dirty="0"/>
              <a:t>which is scheduled to take place on the first work day, July 1. Continue listing the activities in chronological order with their corresponding bars as shown in the Figure.</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Read page 28-29 from handout “Bar Chart Schedules”</a:t>
            </a:r>
            <a:endParaRPr lang="en-US" dirty="0"/>
          </a:p>
          <a:p>
            <a:pPr lvl="1"/>
            <a:endParaRPr lang="en-US" dirty="0"/>
          </a:p>
        </p:txBody>
      </p:sp>
      <p:sp>
        <p:nvSpPr>
          <p:cNvPr id="2" name="Title 1"/>
          <p:cNvSpPr>
            <a:spLocks noGrp="1"/>
          </p:cNvSpPr>
          <p:nvPr>
            <p:ph type="title"/>
          </p:nvPr>
        </p:nvSpPr>
        <p:spPr/>
        <p:txBody>
          <a:bodyPr/>
          <a:lstStyle/>
          <a:p>
            <a:r>
              <a:rPr lang="en-US" dirty="0"/>
              <a:t>Gantt (Bar) Chart Schedule</a:t>
            </a:r>
          </a:p>
        </p:txBody>
      </p:sp>
      <p:pic>
        <p:nvPicPr>
          <p:cNvPr id="7" name="Picture 6" descr="Hand drawn Bar Charts.jpg">
            <a:extLst>
              <a:ext uri="{FF2B5EF4-FFF2-40B4-BE49-F238E27FC236}">
                <a16:creationId xmlns:a16="http://schemas.microsoft.com/office/drawing/2014/main" id="{89060233-BBA7-497D-87F2-6FBF1CF72DBA}"/>
              </a:ext>
            </a:extLst>
          </p:cNvPr>
          <p:cNvPicPr>
            <a:picLocks noChangeAspect="1"/>
          </p:cNvPicPr>
          <p:nvPr/>
        </p:nvPicPr>
        <p:blipFill>
          <a:blip r:embed="rId2" cstate="print"/>
          <a:stretch>
            <a:fillRect/>
          </a:stretch>
        </p:blipFill>
        <p:spPr>
          <a:xfrm>
            <a:off x="3086843" y="3519571"/>
            <a:ext cx="7227906" cy="2708893"/>
          </a:xfrm>
          <a:prstGeom prst="rect">
            <a:avLst/>
          </a:prstGeom>
        </p:spPr>
      </p:pic>
    </p:spTree>
    <p:extLst>
      <p:ext uri="{BB962C8B-B14F-4D97-AF65-F5344CB8AC3E}">
        <p14:creationId xmlns:p14="http://schemas.microsoft.com/office/powerpoint/2010/main" val="3391937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87078" y="1447800"/>
            <a:ext cx="10795322" cy="5410200"/>
          </a:xfrm>
        </p:spPr>
        <p:txBody>
          <a:bodyPr>
            <a:normAutofit/>
          </a:bodyPr>
          <a:lstStyle/>
          <a:p>
            <a:r>
              <a:rPr lang="en-US" sz="2800" dirty="0"/>
              <a:t>Creating Bar Charts</a:t>
            </a:r>
          </a:p>
          <a:p>
            <a:pPr lvl="2"/>
            <a:r>
              <a:rPr lang="en-US" dirty="0"/>
              <a:t>Example</a:t>
            </a:r>
          </a:p>
          <a:p>
            <a:pPr lvl="2"/>
            <a:r>
              <a:rPr lang="en-US" dirty="0"/>
              <a:t>Your project manager asks you to buy a piece of equipment for a project. Develop a Gantt chart for this activity. Start day Sep 12</a:t>
            </a:r>
            <a:r>
              <a:rPr lang="en-US" baseline="30000" dirty="0"/>
              <a:t>th</a:t>
            </a:r>
            <a:r>
              <a:rPr lang="en-US" dirty="0"/>
              <a:t>  </a:t>
            </a:r>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endParaRPr lang="en-US" dirty="0"/>
          </a:p>
          <a:p>
            <a:pPr lvl="2">
              <a:buNone/>
            </a:pPr>
            <a:r>
              <a:rPr lang="en-US" i="1" dirty="0"/>
              <a:t>						</a:t>
            </a:r>
            <a:endParaRPr lang="en-US" dirty="0"/>
          </a:p>
        </p:txBody>
      </p:sp>
      <p:sp>
        <p:nvSpPr>
          <p:cNvPr id="2" name="Title 1"/>
          <p:cNvSpPr>
            <a:spLocks noGrp="1"/>
          </p:cNvSpPr>
          <p:nvPr>
            <p:ph type="title"/>
          </p:nvPr>
        </p:nvSpPr>
        <p:spPr/>
        <p:txBody>
          <a:bodyPr/>
          <a:lstStyle/>
          <a:p>
            <a:r>
              <a:rPr lang="en-US" dirty="0"/>
              <a:t>Gantt (Bar) Chart Schedule</a:t>
            </a:r>
          </a:p>
        </p:txBody>
      </p:sp>
      <p:graphicFrame>
        <p:nvGraphicFramePr>
          <p:cNvPr id="4" name="Table 3"/>
          <p:cNvGraphicFramePr>
            <a:graphicFrameLocks noGrp="1"/>
          </p:cNvGraphicFramePr>
          <p:nvPr>
            <p:extLst>
              <p:ext uri="{D42A27DB-BD31-4B8C-83A1-F6EECF244321}">
                <p14:modId xmlns:p14="http://schemas.microsoft.com/office/powerpoint/2010/main" val="1807248484"/>
              </p:ext>
            </p:extLst>
          </p:nvPr>
        </p:nvGraphicFramePr>
        <p:xfrm>
          <a:off x="232013" y="3380980"/>
          <a:ext cx="11791666" cy="2834640"/>
        </p:xfrm>
        <a:graphic>
          <a:graphicData uri="http://schemas.openxmlformats.org/drawingml/2006/table">
            <a:tbl>
              <a:tblPr firstRow="1" bandRow="1">
                <a:noFill/>
                <a:tableStyleId>{5C22544A-7EE6-4342-B048-85BDC9FD1C3A}</a:tableStyleId>
              </a:tblPr>
              <a:tblGrid>
                <a:gridCol w="3882787">
                  <a:extLst>
                    <a:ext uri="{9D8B030D-6E8A-4147-A177-3AD203B41FA5}">
                      <a16:colId xmlns:a16="http://schemas.microsoft.com/office/drawing/2014/main" val="20000"/>
                    </a:ext>
                  </a:extLst>
                </a:gridCol>
                <a:gridCol w="593679">
                  <a:extLst>
                    <a:ext uri="{9D8B030D-6E8A-4147-A177-3AD203B41FA5}">
                      <a16:colId xmlns:a16="http://schemas.microsoft.com/office/drawing/2014/main" val="20001"/>
                    </a:ext>
                  </a:extLst>
                </a:gridCol>
                <a:gridCol w="731520">
                  <a:extLst>
                    <a:ext uri="{9D8B030D-6E8A-4147-A177-3AD203B41FA5}">
                      <a16:colId xmlns:a16="http://schemas.microsoft.com/office/drawing/2014/main" val="20002"/>
                    </a:ext>
                  </a:extLst>
                </a:gridCol>
                <a:gridCol w="731520">
                  <a:extLst>
                    <a:ext uri="{9D8B030D-6E8A-4147-A177-3AD203B41FA5}">
                      <a16:colId xmlns:a16="http://schemas.microsoft.com/office/drawing/2014/main" val="20003"/>
                    </a:ext>
                  </a:extLst>
                </a:gridCol>
                <a:gridCol w="731520">
                  <a:extLst>
                    <a:ext uri="{9D8B030D-6E8A-4147-A177-3AD203B41FA5}">
                      <a16:colId xmlns:a16="http://schemas.microsoft.com/office/drawing/2014/main" val="20004"/>
                    </a:ext>
                  </a:extLst>
                </a:gridCol>
                <a:gridCol w="731520">
                  <a:extLst>
                    <a:ext uri="{9D8B030D-6E8A-4147-A177-3AD203B41FA5}">
                      <a16:colId xmlns:a16="http://schemas.microsoft.com/office/drawing/2014/main" val="20005"/>
                    </a:ext>
                  </a:extLst>
                </a:gridCol>
                <a:gridCol w="731520">
                  <a:extLst>
                    <a:ext uri="{9D8B030D-6E8A-4147-A177-3AD203B41FA5}">
                      <a16:colId xmlns:a16="http://schemas.microsoft.com/office/drawing/2014/main" val="20006"/>
                    </a:ext>
                  </a:extLst>
                </a:gridCol>
                <a:gridCol w="731520">
                  <a:extLst>
                    <a:ext uri="{9D8B030D-6E8A-4147-A177-3AD203B41FA5}">
                      <a16:colId xmlns:a16="http://schemas.microsoft.com/office/drawing/2014/main" val="20007"/>
                    </a:ext>
                  </a:extLst>
                </a:gridCol>
                <a:gridCol w="731520">
                  <a:extLst>
                    <a:ext uri="{9D8B030D-6E8A-4147-A177-3AD203B41FA5}">
                      <a16:colId xmlns:a16="http://schemas.microsoft.com/office/drawing/2014/main" val="20008"/>
                    </a:ext>
                  </a:extLst>
                </a:gridCol>
                <a:gridCol w="731520">
                  <a:extLst>
                    <a:ext uri="{9D8B030D-6E8A-4147-A177-3AD203B41FA5}">
                      <a16:colId xmlns:a16="http://schemas.microsoft.com/office/drawing/2014/main" val="20009"/>
                    </a:ext>
                  </a:extLst>
                </a:gridCol>
                <a:gridCol w="731520">
                  <a:extLst>
                    <a:ext uri="{9D8B030D-6E8A-4147-A177-3AD203B41FA5}">
                      <a16:colId xmlns:a16="http://schemas.microsoft.com/office/drawing/2014/main" val="20010"/>
                    </a:ext>
                  </a:extLst>
                </a:gridCol>
                <a:gridCol w="731520">
                  <a:extLst>
                    <a:ext uri="{9D8B030D-6E8A-4147-A177-3AD203B41FA5}">
                      <a16:colId xmlns:a16="http://schemas.microsoft.com/office/drawing/2014/main" val="20011"/>
                    </a:ext>
                  </a:extLst>
                </a:gridCol>
              </a:tblGrid>
              <a:tr h="318753">
                <a:tc gridSpan="2">
                  <a:txBody>
                    <a:bodyPr/>
                    <a:lstStyle/>
                    <a:p>
                      <a:r>
                        <a:rPr lang="en-US" dirty="0"/>
                        <a:t>Calendar Day</a:t>
                      </a:r>
                    </a:p>
                  </a:txBody>
                  <a:tcPr/>
                </a:tc>
                <a:tc hMerge="1">
                  <a:txBody>
                    <a:bodyPr/>
                    <a:lstStyle/>
                    <a:p>
                      <a:endParaRPr lang="en-US"/>
                    </a:p>
                  </a:txBody>
                  <a:tcPr/>
                </a:tc>
                <a:tc>
                  <a:txBody>
                    <a:bodyPr/>
                    <a:lstStyle/>
                    <a:p>
                      <a:r>
                        <a:rPr lang="en-US" dirty="0"/>
                        <a:t>09/12</a:t>
                      </a:r>
                    </a:p>
                  </a:txBody>
                  <a:tcPr/>
                </a:tc>
                <a:tc>
                  <a:txBody>
                    <a:bodyPr/>
                    <a:lstStyle/>
                    <a:p>
                      <a:r>
                        <a:rPr lang="en-US" dirty="0"/>
                        <a:t>09/13</a:t>
                      </a:r>
                    </a:p>
                  </a:txBody>
                  <a:tcPr/>
                </a:tc>
                <a:tc>
                  <a:txBody>
                    <a:bodyPr/>
                    <a:lstStyle/>
                    <a:p>
                      <a:r>
                        <a:rPr lang="en-US" dirty="0"/>
                        <a:t>09/14</a:t>
                      </a:r>
                    </a:p>
                  </a:txBody>
                  <a:tcPr/>
                </a:tc>
                <a:tc>
                  <a:txBody>
                    <a:bodyPr/>
                    <a:lstStyle/>
                    <a:p>
                      <a:r>
                        <a:rPr lang="en-US" dirty="0"/>
                        <a:t>09/15</a:t>
                      </a:r>
                    </a:p>
                  </a:txBody>
                  <a:tcPr/>
                </a:tc>
                <a:tc>
                  <a:txBody>
                    <a:bodyPr/>
                    <a:lstStyle/>
                    <a:p>
                      <a:r>
                        <a:rPr lang="en-US" dirty="0"/>
                        <a:t>09/16</a:t>
                      </a:r>
                    </a:p>
                  </a:txBody>
                  <a:tcPr/>
                </a:tc>
                <a:tc>
                  <a:txBody>
                    <a:bodyPr/>
                    <a:lstStyle/>
                    <a:p>
                      <a:r>
                        <a:rPr lang="en-US" dirty="0"/>
                        <a:t>09/17</a:t>
                      </a:r>
                    </a:p>
                  </a:txBody>
                  <a:tcPr/>
                </a:tc>
                <a:tc>
                  <a:txBody>
                    <a:bodyPr/>
                    <a:lstStyle/>
                    <a:p>
                      <a:r>
                        <a:rPr lang="en-US" dirty="0"/>
                        <a:t>09/18</a:t>
                      </a:r>
                    </a:p>
                  </a:txBody>
                  <a:tcPr/>
                </a:tc>
                <a:tc>
                  <a:txBody>
                    <a:bodyPr/>
                    <a:lstStyle/>
                    <a:p>
                      <a:r>
                        <a:rPr lang="en-US" dirty="0"/>
                        <a:t>09/19</a:t>
                      </a:r>
                    </a:p>
                  </a:txBody>
                  <a:tcPr/>
                </a:tc>
                <a:tc>
                  <a:txBody>
                    <a:bodyPr/>
                    <a:lstStyle/>
                    <a:p>
                      <a:r>
                        <a:rPr lang="en-US" dirty="0"/>
                        <a:t>09/20</a:t>
                      </a:r>
                    </a:p>
                  </a:txBody>
                  <a:tcPr/>
                </a:tc>
                <a:tc>
                  <a:txBody>
                    <a:bodyPr/>
                    <a:lstStyle/>
                    <a:p>
                      <a:r>
                        <a:rPr lang="en-US" dirty="0"/>
                        <a:t>09/21</a:t>
                      </a:r>
                    </a:p>
                  </a:txBody>
                  <a:tcPr/>
                </a:tc>
                <a:extLst>
                  <a:ext uri="{0D108BD9-81ED-4DB2-BD59-A6C34878D82A}">
                    <a16:rowId xmlns:a16="http://schemas.microsoft.com/office/drawing/2014/main" val="10000"/>
                  </a:ext>
                </a:extLst>
              </a:tr>
              <a:tr h="318753">
                <a:tc gridSpan="2">
                  <a:txBody>
                    <a:bodyPr/>
                    <a:lstStyle/>
                    <a:p>
                      <a:r>
                        <a:rPr lang="en-US" baseline="0" dirty="0"/>
                        <a:t>Activity Description                                Dur</a:t>
                      </a:r>
                      <a:endParaRPr lang="en-US" dirty="0"/>
                    </a:p>
                  </a:txBody>
                  <a:tcPr/>
                </a:tc>
                <a:tc hMerge="1">
                  <a:txBody>
                    <a:bodyPr/>
                    <a:lstStyle/>
                    <a:p>
                      <a:endParaRPr lang="en-US"/>
                    </a:p>
                  </a:txBody>
                  <a:tcPr/>
                </a:tc>
                <a:tc>
                  <a:txBody>
                    <a:bodyPr/>
                    <a:lstStyle/>
                    <a:p>
                      <a:r>
                        <a:rPr lang="en-US" dirty="0"/>
                        <a:t>1</a:t>
                      </a:r>
                    </a:p>
                  </a:txBody>
                  <a:tcPr/>
                </a:tc>
                <a:tc>
                  <a:txBody>
                    <a:bodyPr/>
                    <a:lstStyle/>
                    <a:p>
                      <a:r>
                        <a:rPr lang="en-US" dirty="0"/>
                        <a:t>2</a:t>
                      </a:r>
                    </a:p>
                  </a:txBody>
                  <a:tcPr/>
                </a:tc>
                <a:tc>
                  <a:txBody>
                    <a:bodyPr/>
                    <a:lstStyle/>
                    <a:p>
                      <a:r>
                        <a:rPr lang="en-US" dirty="0"/>
                        <a:t>3</a:t>
                      </a:r>
                    </a:p>
                  </a:txBody>
                  <a:tcPr/>
                </a:tc>
                <a:tc>
                  <a:txBody>
                    <a:bodyPr/>
                    <a:lstStyle/>
                    <a:p>
                      <a:r>
                        <a:rPr lang="en-US" dirty="0"/>
                        <a:t>4</a:t>
                      </a:r>
                    </a:p>
                  </a:txBody>
                  <a:tcPr/>
                </a:tc>
                <a:tc>
                  <a:txBody>
                    <a:bodyPr/>
                    <a:lstStyle/>
                    <a:p>
                      <a:r>
                        <a:rPr lang="en-US" dirty="0"/>
                        <a:t>5</a:t>
                      </a:r>
                    </a:p>
                  </a:txBody>
                  <a:tcPr/>
                </a:tc>
                <a:tc>
                  <a:txBody>
                    <a:bodyPr/>
                    <a:lstStyle/>
                    <a:p>
                      <a:r>
                        <a:rPr lang="en-US" dirty="0"/>
                        <a:t>W</a:t>
                      </a:r>
                    </a:p>
                  </a:txBody>
                  <a:tcPr/>
                </a:tc>
                <a:tc>
                  <a:txBody>
                    <a:bodyPr/>
                    <a:lstStyle/>
                    <a:p>
                      <a:r>
                        <a:rPr lang="en-US" dirty="0"/>
                        <a:t>W</a:t>
                      </a:r>
                    </a:p>
                  </a:txBody>
                  <a:tcPr/>
                </a:tc>
                <a:tc>
                  <a:txBody>
                    <a:bodyPr/>
                    <a:lstStyle/>
                    <a:p>
                      <a:r>
                        <a:rPr lang="en-US" dirty="0"/>
                        <a:t>6</a:t>
                      </a:r>
                    </a:p>
                  </a:txBody>
                  <a:tcPr/>
                </a:tc>
                <a:tc>
                  <a:txBody>
                    <a:bodyPr/>
                    <a:lstStyle/>
                    <a:p>
                      <a:r>
                        <a:rPr lang="en-US" dirty="0"/>
                        <a:t>7</a:t>
                      </a:r>
                    </a:p>
                  </a:txBody>
                  <a:tcPr/>
                </a:tc>
                <a:tc>
                  <a:txBody>
                    <a:bodyPr/>
                    <a:lstStyle/>
                    <a:p>
                      <a:r>
                        <a:rPr lang="en-US" dirty="0"/>
                        <a:t>8</a:t>
                      </a:r>
                    </a:p>
                  </a:txBody>
                  <a:tcPr/>
                </a:tc>
                <a:extLst>
                  <a:ext uri="{0D108BD9-81ED-4DB2-BD59-A6C34878D82A}">
                    <a16:rowId xmlns:a16="http://schemas.microsoft.com/office/drawing/2014/main" val="10001"/>
                  </a:ext>
                </a:extLst>
              </a:tr>
              <a:tr h="318753">
                <a:tc>
                  <a:txBody>
                    <a:bodyPr/>
                    <a:lstStyle/>
                    <a:p>
                      <a:r>
                        <a:rPr lang="en-US" dirty="0"/>
                        <a:t>Determine</a:t>
                      </a:r>
                      <a:r>
                        <a:rPr lang="en-US" baseline="0" dirty="0"/>
                        <a:t> equipment requirements</a:t>
                      </a:r>
                      <a:endParaRPr lang="en-US" dirty="0"/>
                    </a:p>
                  </a:txBody>
                  <a:tcPr/>
                </a:tc>
                <a:tc>
                  <a:txBody>
                    <a:bodyPr/>
                    <a:lstStyle/>
                    <a:p>
                      <a:r>
                        <a:rPr lang="en-US" dirty="0"/>
                        <a:t>1</a:t>
                      </a:r>
                    </a:p>
                  </a:txBody>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extLst>
                  <a:ext uri="{0D108BD9-81ED-4DB2-BD59-A6C34878D82A}">
                    <a16:rowId xmlns:a16="http://schemas.microsoft.com/office/drawing/2014/main" val="10002"/>
                  </a:ext>
                </a:extLst>
              </a:tr>
              <a:tr h="318753">
                <a:tc>
                  <a:txBody>
                    <a:bodyPr/>
                    <a:lstStyle/>
                    <a:p>
                      <a:r>
                        <a:rPr lang="en-US" dirty="0"/>
                        <a:t>Determine budget</a:t>
                      </a:r>
                    </a:p>
                  </a:txBody>
                  <a:tcPr/>
                </a:tc>
                <a:tc>
                  <a:txBody>
                    <a:bodyPr/>
                    <a:lstStyle/>
                    <a:p>
                      <a:r>
                        <a:rPr lang="en-US" dirty="0"/>
                        <a:t>1</a:t>
                      </a:r>
                    </a:p>
                  </a:txBody>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extLst>
                  <a:ext uri="{0D108BD9-81ED-4DB2-BD59-A6C34878D82A}">
                    <a16:rowId xmlns:a16="http://schemas.microsoft.com/office/drawing/2014/main" val="10003"/>
                  </a:ext>
                </a:extLst>
              </a:tr>
              <a:tr h="318753">
                <a:tc>
                  <a:txBody>
                    <a:bodyPr/>
                    <a:lstStyle/>
                    <a:p>
                      <a:r>
                        <a:rPr lang="en-US" dirty="0"/>
                        <a:t>Research Brands and Models and Select</a:t>
                      </a:r>
                    </a:p>
                  </a:txBody>
                  <a:tcPr/>
                </a:tc>
                <a:tc>
                  <a:txBody>
                    <a:bodyPr/>
                    <a:lstStyle/>
                    <a:p>
                      <a:r>
                        <a:rPr lang="en-US" dirty="0"/>
                        <a:t>3</a:t>
                      </a:r>
                    </a:p>
                  </a:txBody>
                  <a:tcPr/>
                </a:tc>
                <a:tc>
                  <a:txBody>
                    <a:bodyPr/>
                    <a:lstStyle/>
                    <a:p>
                      <a:endParaRPr lang="en-US"/>
                    </a:p>
                  </a:txBody>
                  <a:tcPr>
                    <a:solidFill>
                      <a:schemeClr val="accent6">
                        <a:lumMod val="20000"/>
                        <a:lumOff val="80000"/>
                      </a:schemeClr>
                    </a:solidFill>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extLst>
                  <a:ext uri="{0D108BD9-81ED-4DB2-BD59-A6C34878D82A}">
                    <a16:rowId xmlns:a16="http://schemas.microsoft.com/office/drawing/2014/main" val="10004"/>
                  </a:ext>
                </a:extLst>
              </a:tr>
              <a:tr h="318753">
                <a:tc>
                  <a:txBody>
                    <a:bodyPr/>
                    <a:lstStyle/>
                    <a:p>
                      <a:r>
                        <a:rPr lang="en-US" dirty="0"/>
                        <a:t>Check On-line and local outlets</a:t>
                      </a:r>
                    </a:p>
                  </a:txBody>
                  <a:tcPr/>
                </a:tc>
                <a:tc>
                  <a:txBody>
                    <a:bodyPr/>
                    <a:lstStyle/>
                    <a:p>
                      <a:r>
                        <a:rPr lang="en-US" dirty="0"/>
                        <a:t>2</a:t>
                      </a:r>
                    </a:p>
                  </a:txBody>
                  <a:tcPr/>
                </a:tc>
                <a:tc>
                  <a:txBody>
                    <a:bodyPr/>
                    <a:lstStyle/>
                    <a:p>
                      <a:endParaRPr lang="en-US"/>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extLst>
                  <a:ext uri="{0D108BD9-81ED-4DB2-BD59-A6C34878D82A}">
                    <a16:rowId xmlns:a16="http://schemas.microsoft.com/office/drawing/2014/main" val="10005"/>
                  </a:ext>
                </a:extLst>
              </a:tr>
              <a:tr h="318753">
                <a:tc>
                  <a:txBody>
                    <a:bodyPr/>
                    <a:lstStyle/>
                    <a:p>
                      <a:r>
                        <a:rPr lang="en-US" dirty="0"/>
                        <a:t>Select Retailer and Purchase</a:t>
                      </a:r>
                    </a:p>
                  </a:txBody>
                  <a:tcPr/>
                </a:tc>
                <a:tc>
                  <a:txBody>
                    <a:bodyPr/>
                    <a:lstStyle/>
                    <a:p>
                      <a:r>
                        <a:rPr lang="en-US" dirty="0"/>
                        <a:t>1</a:t>
                      </a:r>
                    </a:p>
                  </a:txBody>
                  <a:tcPr/>
                </a:tc>
                <a:tc>
                  <a:txBody>
                    <a:bodyPr/>
                    <a:lstStyle/>
                    <a:p>
                      <a:endParaRPr lang="en-US" dirty="0"/>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a:p>
                  </a:txBody>
                  <a:tcPr>
                    <a:solidFill>
                      <a:schemeClr val="accent6">
                        <a:lumMod val="20000"/>
                        <a:lumOff val="80000"/>
                      </a:schemeClr>
                    </a:solidFill>
                  </a:tcPr>
                </a:tc>
                <a:tc>
                  <a:txBody>
                    <a:bodyPr/>
                    <a:lstStyle/>
                    <a:p>
                      <a:endParaRPr lang="en-US" dirty="0"/>
                    </a:p>
                  </a:txBody>
                  <a:tcPr>
                    <a:solidFill>
                      <a:schemeClr val="accent6">
                        <a:lumMod val="20000"/>
                        <a:lumOff val="80000"/>
                      </a:schemeClr>
                    </a:solidFill>
                  </a:tcPr>
                </a:tc>
                <a:tc>
                  <a:txBody>
                    <a:bodyPr/>
                    <a:lstStyle/>
                    <a:p>
                      <a:endParaRPr lang="en-US" dirty="0"/>
                    </a:p>
                  </a:txBody>
                  <a:tcPr>
                    <a:solidFill>
                      <a:schemeClr val="accent1">
                        <a:lumMod val="60000"/>
                        <a:lumOff val="40000"/>
                      </a:schemeClr>
                    </a:solidFill>
                  </a:tcPr>
                </a:tc>
                <a:tc>
                  <a:txBody>
                    <a:bodyPr/>
                    <a:lstStyle/>
                    <a:p>
                      <a:endParaRPr lang="en-US" dirty="0"/>
                    </a:p>
                  </a:txBody>
                  <a:tcPr>
                    <a:solidFill>
                      <a:schemeClr val="accent6">
                        <a:lumMod val="20000"/>
                        <a:lumOff val="80000"/>
                      </a:schemeClr>
                    </a:solidFill>
                  </a:tcPr>
                </a:tc>
                <a:extLst>
                  <a:ext uri="{0D108BD9-81ED-4DB2-BD59-A6C34878D82A}">
                    <a16:rowId xmlns:a16="http://schemas.microsoft.com/office/drawing/2014/main" val="10006"/>
                  </a:ext>
                </a:extLst>
              </a:tr>
            </a:tbl>
          </a:graphicData>
        </a:graphic>
      </p:graphicFrame>
      <p:sp>
        <p:nvSpPr>
          <p:cNvPr id="5" name="Rectangle 4"/>
          <p:cNvSpPr/>
          <p:nvPr/>
        </p:nvSpPr>
        <p:spPr>
          <a:xfrm>
            <a:off x="238059" y="3387587"/>
            <a:ext cx="11782096" cy="388883"/>
          </a:xfrm>
          <a:prstGeom prst="rect">
            <a:avLst/>
          </a:prstGeom>
          <a:solidFill>
            <a:schemeClr val="bg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6" name="Rectangle 5"/>
          <p:cNvSpPr/>
          <p:nvPr/>
        </p:nvSpPr>
        <p:spPr>
          <a:xfrm>
            <a:off x="228120" y="3786754"/>
            <a:ext cx="11782096" cy="388883"/>
          </a:xfrm>
          <a:prstGeom prst="rect">
            <a:avLst/>
          </a:prstGeom>
          <a:solidFill>
            <a:schemeClr val="bg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7" name="Rectangle 6"/>
          <p:cNvSpPr/>
          <p:nvPr/>
        </p:nvSpPr>
        <p:spPr>
          <a:xfrm>
            <a:off x="241169" y="4155516"/>
            <a:ext cx="3862429" cy="2101879"/>
          </a:xfrm>
          <a:prstGeom prst="rect">
            <a:avLst/>
          </a:prstGeom>
          <a:solidFill>
            <a:schemeClr val="bg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8" name="Rectangle 7"/>
          <p:cNvSpPr/>
          <p:nvPr/>
        </p:nvSpPr>
        <p:spPr>
          <a:xfrm>
            <a:off x="4709622" y="4152608"/>
            <a:ext cx="7294179" cy="2101879"/>
          </a:xfrm>
          <a:prstGeom prst="rect">
            <a:avLst/>
          </a:prstGeom>
          <a:solidFill>
            <a:schemeClr val="bg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
        <p:nvSpPr>
          <p:cNvPr id="9" name="Rectangle 8"/>
          <p:cNvSpPr/>
          <p:nvPr/>
        </p:nvSpPr>
        <p:spPr>
          <a:xfrm>
            <a:off x="4113537" y="4129518"/>
            <a:ext cx="625488" cy="2071717"/>
          </a:xfrm>
          <a:prstGeom prst="rect">
            <a:avLst/>
          </a:prstGeom>
          <a:solidFill>
            <a:schemeClr val="bg1"/>
          </a:solidFill>
        </p:spPr>
        <p:style>
          <a:lnRef idx="3">
            <a:schemeClr val="lt1"/>
          </a:lnRef>
          <a:fillRef idx="1">
            <a:schemeClr val="accent2"/>
          </a:fillRef>
          <a:effectRef idx="1">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825257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9"/>
                                        </p:tgtEl>
                                      </p:cBhvr>
                                    </p:animEffect>
                                    <p:set>
                                      <p:cBhvr>
                                        <p:cTn id="19" dur="1" fill="hold">
                                          <p:stCondLst>
                                            <p:cond delay="499"/>
                                          </p:stCondLst>
                                        </p:cTn>
                                        <p:tgtEl>
                                          <p:spTgt spid="9"/>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0" nodeType="clickEffect">
                                  <p:stCondLst>
                                    <p:cond delay="0"/>
                                  </p:stCondLst>
                                  <p:childTnLst>
                                    <p:set>
                                      <p:cBhvr>
                                        <p:cTn id="23"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TPPRESENTATIONGUID" val="4985ce67-9b75-401f-a954-888420d74510"/>
  <p:tag name="TPVERSION" val="6"/>
  <p:tag name="TPFULLVERSION" val="7.4.0.111"/>
  <p:tag name="PPTVERSION" val="15"/>
  <p:tag name="TPOS" val="2"/>
  <p:tag name="TPLASTSAVEVERSION" val="6.2 P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S103460545">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Palatino Linotyp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dirty="0"/>
        </a:defPPr>
      </a:lstStyle>
      <a:style>
        <a:lnRef idx="3">
          <a:schemeClr val="lt1"/>
        </a:lnRef>
        <a:fillRef idx="1">
          <a:schemeClr val="accent2"/>
        </a:fillRef>
        <a:effectRef idx="1">
          <a:schemeClr val="accent2"/>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a:defPPr>
      </a:lstStyle>
    </a:txDef>
  </a:objectDefaults>
  <a:extraClrSchemeLst/>
  <a:extLst>
    <a:ext uri="{05A4C25C-085E-4340-85A3-A5531E510DB2}">
      <thm15:themeFamily xmlns:thm15="http://schemas.microsoft.com/office/thememl/2012/main" name="Quarterly earnings presentation" id="{0D943C51-2B86-4013-B604-53D1EF40AFB5}" vid="{0D6FE234-CE13-49D3-9FC5-DC9E562B90C3}"/>
    </a:ext>
  </a:extLst>
</a:theme>
</file>

<file path=ppt/theme/theme2.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Re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ACA5120-B600-4FC7-B83A-931CE0EEE4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TS103460545</Template>
  <TotalTime>0</TotalTime>
  <Words>942</Words>
  <Application>Microsoft Office PowerPoint</Application>
  <PresentationFormat>Widescreen</PresentationFormat>
  <Paragraphs>173</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Century Gothic</vt:lpstr>
      <vt:lpstr>Gill Sans MT</vt:lpstr>
      <vt:lpstr>Palatino Linotype</vt:lpstr>
      <vt:lpstr>Wingdings 2</vt:lpstr>
      <vt:lpstr>TS103460545</vt:lpstr>
      <vt:lpstr>Gantt Chart Schedule</vt:lpstr>
      <vt:lpstr>Module Learning Objectives</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Gantt (Bar) Chart Schedule</vt:lpstr>
      <vt:lpstr>How to Create a Gantt Chart using Microsoft Excel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2012-12-21T20:59:36Z</dcterms:created>
  <dcterms:modified xsi:type="dcterms:W3CDTF">2024-06-18T13:13:22Z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TC034605459991</vt:lpwstr>
  </property>
</Properties>
</file>