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46"/>
  </p:notesMasterIdLst>
  <p:handoutMasterIdLst>
    <p:handoutMasterId r:id="rId47"/>
  </p:handoutMasterIdLst>
  <p:sldIdLst>
    <p:sldId id="460" r:id="rId5"/>
    <p:sldId id="500" r:id="rId6"/>
    <p:sldId id="466" r:id="rId7"/>
    <p:sldId id="487" r:id="rId8"/>
    <p:sldId id="486" r:id="rId9"/>
    <p:sldId id="467" r:id="rId10"/>
    <p:sldId id="468" r:id="rId11"/>
    <p:sldId id="469" r:id="rId12"/>
    <p:sldId id="470" r:id="rId13"/>
    <p:sldId id="471" r:id="rId14"/>
    <p:sldId id="472" r:id="rId15"/>
    <p:sldId id="473" r:id="rId16"/>
    <p:sldId id="474" r:id="rId17"/>
    <p:sldId id="475" r:id="rId18"/>
    <p:sldId id="477" r:id="rId19"/>
    <p:sldId id="476" r:id="rId20"/>
    <p:sldId id="490" r:id="rId21"/>
    <p:sldId id="491" r:id="rId22"/>
    <p:sldId id="492" r:id="rId23"/>
    <p:sldId id="493" r:id="rId24"/>
    <p:sldId id="494" r:id="rId25"/>
    <p:sldId id="495" r:id="rId26"/>
    <p:sldId id="496" r:id="rId27"/>
    <p:sldId id="497" r:id="rId28"/>
    <p:sldId id="499" r:id="rId29"/>
    <p:sldId id="498" r:id="rId30"/>
    <p:sldId id="489" r:id="rId31"/>
    <p:sldId id="488" r:id="rId32"/>
    <p:sldId id="478" r:id="rId33"/>
    <p:sldId id="502" r:id="rId34"/>
    <p:sldId id="507" r:id="rId35"/>
    <p:sldId id="506" r:id="rId36"/>
    <p:sldId id="503" r:id="rId37"/>
    <p:sldId id="504" r:id="rId38"/>
    <p:sldId id="505" r:id="rId39"/>
    <p:sldId id="479" r:id="rId40"/>
    <p:sldId id="481" r:id="rId41"/>
    <p:sldId id="480" r:id="rId42"/>
    <p:sldId id="501" r:id="rId43"/>
    <p:sldId id="484" r:id="rId44"/>
    <p:sldId id="30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87175F"/>
    <a:srgbClr val="EEC621"/>
    <a:srgbClr val="E58C09"/>
    <a:srgbClr val="43467B"/>
    <a:srgbClr val="AEA422"/>
    <a:srgbClr val="F69E1D"/>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7" autoAdjust="0"/>
    <p:restoredTop sz="95034" autoAdjust="0"/>
  </p:normalViewPr>
  <p:slideViewPr>
    <p:cSldViewPr>
      <p:cViewPr varScale="1">
        <p:scale>
          <a:sx n="108" d="100"/>
          <a:sy n="108" d="100"/>
        </p:scale>
        <p:origin x="402" y="108"/>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7/9/2024</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7/9/2024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2110931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1242215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11</a:t>
            </a:fld>
            <a:endParaRPr lang="en-US" noProof="0" dirty="0"/>
          </a:p>
        </p:txBody>
      </p:sp>
    </p:spTree>
    <p:extLst>
      <p:ext uri="{BB962C8B-B14F-4D97-AF65-F5344CB8AC3E}">
        <p14:creationId xmlns:p14="http://schemas.microsoft.com/office/powerpoint/2010/main" val="1293092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12</a:t>
            </a:fld>
            <a:endParaRPr lang="en-US" noProof="0" dirty="0"/>
          </a:p>
        </p:txBody>
      </p:sp>
    </p:spTree>
    <p:extLst>
      <p:ext uri="{BB962C8B-B14F-4D97-AF65-F5344CB8AC3E}">
        <p14:creationId xmlns:p14="http://schemas.microsoft.com/office/powerpoint/2010/main" val="65966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13</a:t>
            </a:fld>
            <a:endParaRPr lang="en-US" noProof="0" dirty="0"/>
          </a:p>
        </p:txBody>
      </p:sp>
    </p:spTree>
    <p:extLst>
      <p:ext uri="{BB962C8B-B14F-4D97-AF65-F5344CB8AC3E}">
        <p14:creationId xmlns:p14="http://schemas.microsoft.com/office/powerpoint/2010/main" val="23552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14</a:t>
            </a:fld>
            <a:endParaRPr lang="en-US" noProof="0" dirty="0"/>
          </a:p>
        </p:txBody>
      </p:sp>
    </p:spTree>
    <p:extLst>
      <p:ext uri="{BB962C8B-B14F-4D97-AF65-F5344CB8AC3E}">
        <p14:creationId xmlns:p14="http://schemas.microsoft.com/office/powerpoint/2010/main" val="1901031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15</a:t>
            </a:fld>
            <a:endParaRPr lang="en-US" noProof="0" dirty="0"/>
          </a:p>
        </p:txBody>
      </p:sp>
    </p:spTree>
    <p:extLst>
      <p:ext uri="{BB962C8B-B14F-4D97-AF65-F5344CB8AC3E}">
        <p14:creationId xmlns:p14="http://schemas.microsoft.com/office/powerpoint/2010/main" val="3570014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16</a:t>
            </a:fld>
            <a:endParaRPr lang="en-US" noProof="0" dirty="0"/>
          </a:p>
        </p:txBody>
      </p:sp>
    </p:spTree>
    <p:extLst>
      <p:ext uri="{BB962C8B-B14F-4D97-AF65-F5344CB8AC3E}">
        <p14:creationId xmlns:p14="http://schemas.microsoft.com/office/powerpoint/2010/main" val="416332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17</a:t>
            </a:fld>
            <a:endParaRPr lang="en-US" noProof="0" dirty="0"/>
          </a:p>
        </p:txBody>
      </p:sp>
    </p:spTree>
    <p:extLst>
      <p:ext uri="{BB962C8B-B14F-4D97-AF65-F5344CB8AC3E}">
        <p14:creationId xmlns:p14="http://schemas.microsoft.com/office/powerpoint/2010/main" val="70815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18</a:t>
            </a:fld>
            <a:endParaRPr lang="en-US" noProof="0" dirty="0"/>
          </a:p>
        </p:txBody>
      </p:sp>
    </p:spTree>
    <p:extLst>
      <p:ext uri="{BB962C8B-B14F-4D97-AF65-F5344CB8AC3E}">
        <p14:creationId xmlns:p14="http://schemas.microsoft.com/office/powerpoint/2010/main" val="2924878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19</a:t>
            </a:fld>
            <a:endParaRPr lang="en-US" noProof="0" dirty="0"/>
          </a:p>
        </p:txBody>
      </p:sp>
    </p:spTree>
    <p:extLst>
      <p:ext uri="{BB962C8B-B14F-4D97-AF65-F5344CB8AC3E}">
        <p14:creationId xmlns:p14="http://schemas.microsoft.com/office/powerpoint/2010/main" val="382653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354692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20</a:t>
            </a:fld>
            <a:endParaRPr lang="en-US" noProof="0" dirty="0"/>
          </a:p>
        </p:txBody>
      </p:sp>
    </p:spTree>
    <p:extLst>
      <p:ext uri="{BB962C8B-B14F-4D97-AF65-F5344CB8AC3E}">
        <p14:creationId xmlns:p14="http://schemas.microsoft.com/office/powerpoint/2010/main" val="117715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21</a:t>
            </a:fld>
            <a:endParaRPr lang="en-US" noProof="0" dirty="0"/>
          </a:p>
        </p:txBody>
      </p:sp>
    </p:spTree>
    <p:extLst>
      <p:ext uri="{BB962C8B-B14F-4D97-AF65-F5344CB8AC3E}">
        <p14:creationId xmlns:p14="http://schemas.microsoft.com/office/powerpoint/2010/main" val="57206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22</a:t>
            </a:fld>
            <a:endParaRPr lang="en-US" noProof="0" dirty="0"/>
          </a:p>
        </p:txBody>
      </p:sp>
    </p:spTree>
    <p:extLst>
      <p:ext uri="{BB962C8B-B14F-4D97-AF65-F5344CB8AC3E}">
        <p14:creationId xmlns:p14="http://schemas.microsoft.com/office/powerpoint/2010/main" val="12311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23</a:t>
            </a:fld>
            <a:endParaRPr lang="en-US" noProof="0" dirty="0"/>
          </a:p>
        </p:txBody>
      </p:sp>
    </p:spTree>
    <p:extLst>
      <p:ext uri="{BB962C8B-B14F-4D97-AF65-F5344CB8AC3E}">
        <p14:creationId xmlns:p14="http://schemas.microsoft.com/office/powerpoint/2010/main" val="1286124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24</a:t>
            </a:fld>
            <a:endParaRPr lang="en-US" noProof="0" dirty="0"/>
          </a:p>
        </p:txBody>
      </p:sp>
    </p:spTree>
    <p:extLst>
      <p:ext uri="{BB962C8B-B14F-4D97-AF65-F5344CB8AC3E}">
        <p14:creationId xmlns:p14="http://schemas.microsoft.com/office/powerpoint/2010/main" val="3787644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25</a:t>
            </a:fld>
            <a:endParaRPr lang="en-US" noProof="0" dirty="0"/>
          </a:p>
        </p:txBody>
      </p:sp>
    </p:spTree>
    <p:extLst>
      <p:ext uri="{BB962C8B-B14F-4D97-AF65-F5344CB8AC3E}">
        <p14:creationId xmlns:p14="http://schemas.microsoft.com/office/powerpoint/2010/main" val="2107995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26</a:t>
            </a:fld>
            <a:endParaRPr lang="en-US" noProof="0" dirty="0"/>
          </a:p>
        </p:txBody>
      </p:sp>
    </p:spTree>
    <p:extLst>
      <p:ext uri="{BB962C8B-B14F-4D97-AF65-F5344CB8AC3E}">
        <p14:creationId xmlns:p14="http://schemas.microsoft.com/office/powerpoint/2010/main" val="1662497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27</a:t>
            </a:fld>
            <a:endParaRPr lang="en-US" noProof="0" dirty="0"/>
          </a:p>
        </p:txBody>
      </p:sp>
    </p:spTree>
    <p:extLst>
      <p:ext uri="{BB962C8B-B14F-4D97-AF65-F5344CB8AC3E}">
        <p14:creationId xmlns:p14="http://schemas.microsoft.com/office/powerpoint/2010/main" val="3332483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28</a:t>
            </a:fld>
            <a:endParaRPr lang="en-US" noProof="0" dirty="0"/>
          </a:p>
        </p:txBody>
      </p:sp>
    </p:spTree>
    <p:extLst>
      <p:ext uri="{BB962C8B-B14F-4D97-AF65-F5344CB8AC3E}">
        <p14:creationId xmlns:p14="http://schemas.microsoft.com/office/powerpoint/2010/main" val="1185290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29</a:t>
            </a:fld>
            <a:endParaRPr lang="en-US" noProof="0" dirty="0"/>
          </a:p>
        </p:txBody>
      </p:sp>
    </p:spTree>
    <p:extLst>
      <p:ext uri="{BB962C8B-B14F-4D97-AF65-F5344CB8AC3E}">
        <p14:creationId xmlns:p14="http://schemas.microsoft.com/office/powerpoint/2010/main" val="372778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a:t>
            </a:fld>
            <a:endParaRPr lang="en-US" noProof="0" dirty="0"/>
          </a:p>
        </p:txBody>
      </p:sp>
    </p:spTree>
    <p:extLst>
      <p:ext uri="{BB962C8B-B14F-4D97-AF65-F5344CB8AC3E}">
        <p14:creationId xmlns:p14="http://schemas.microsoft.com/office/powerpoint/2010/main" val="689873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30</a:t>
            </a:fld>
            <a:endParaRPr lang="en-US" noProof="0" dirty="0"/>
          </a:p>
        </p:txBody>
      </p:sp>
    </p:spTree>
    <p:extLst>
      <p:ext uri="{BB962C8B-B14F-4D97-AF65-F5344CB8AC3E}">
        <p14:creationId xmlns:p14="http://schemas.microsoft.com/office/powerpoint/2010/main" val="708210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31</a:t>
            </a:fld>
            <a:endParaRPr lang="en-US" noProof="0" dirty="0"/>
          </a:p>
        </p:txBody>
      </p:sp>
    </p:spTree>
    <p:extLst>
      <p:ext uri="{BB962C8B-B14F-4D97-AF65-F5344CB8AC3E}">
        <p14:creationId xmlns:p14="http://schemas.microsoft.com/office/powerpoint/2010/main" val="2707892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32</a:t>
            </a:fld>
            <a:endParaRPr lang="en-US" noProof="0" dirty="0"/>
          </a:p>
        </p:txBody>
      </p:sp>
    </p:spTree>
    <p:extLst>
      <p:ext uri="{BB962C8B-B14F-4D97-AF65-F5344CB8AC3E}">
        <p14:creationId xmlns:p14="http://schemas.microsoft.com/office/powerpoint/2010/main" val="819788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33</a:t>
            </a:fld>
            <a:endParaRPr lang="en-US" noProof="0" dirty="0"/>
          </a:p>
        </p:txBody>
      </p:sp>
    </p:spTree>
    <p:extLst>
      <p:ext uri="{BB962C8B-B14F-4D97-AF65-F5344CB8AC3E}">
        <p14:creationId xmlns:p14="http://schemas.microsoft.com/office/powerpoint/2010/main" val="3656255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34</a:t>
            </a:fld>
            <a:endParaRPr lang="en-US" noProof="0" dirty="0"/>
          </a:p>
        </p:txBody>
      </p:sp>
    </p:spTree>
    <p:extLst>
      <p:ext uri="{BB962C8B-B14F-4D97-AF65-F5344CB8AC3E}">
        <p14:creationId xmlns:p14="http://schemas.microsoft.com/office/powerpoint/2010/main" val="3143937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35</a:t>
            </a:fld>
            <a:endParaRPr lang="en-US" noProof="0" dirty="0"/>
          </a:p>
        </p:txBody>
      </p:sp>
    </p:spTree>
    <p:extLst>
      <p:ext uri="{BB962C8B-B14F-4D97-AF65-F5344CB8AC3E}">
        <p14:creationId xmlns:p14="http://schemas.microsoft.com/office/powerpoint/2010/main" val="2395305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36</a:t>
            </a:fld>
            <a:endParaRPr lang="en-US" noProof="0" dirty="0"/>
          </a:p>
        </p:txBody>
      </p:sp>
    </p:spTree>
    <p:extLst>
      <p:ext uri="{BB962C8B-B14F-4D97-AF65-F5344CB8AC3E}">
        <p14:creationId xmlns:p14="http://schemas.microsoft.com/office/powerpoint/2010/main" val="1149149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37</a:t>
            </a:fld>
            <a:endParaRPr lang="en-US" noProof="0" dirty="0"/>
          </a:p>
        </p:txBody>
      </p:sp>
    </p:spTree>
    <p:extLst>
      <p:ext uri="{BB962C8B-B14F-4D97-AF65-F5344CB8AC3E}">
        <p14:creationId xmlns:p14="http://schemas.microsoft.com/office/powerpoint/2010/main" val="1710818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38</a:t>
            </a:fld>
            <a:endParaRPr lang="en-US" noProof="0" dirty="0"/>
          </a:p>
        </p:txBody>
      </p:sp>
    </p:spTree>
    <p:extLst>
      <p:ext uri="{BB962C8B-B14F-4D97-AF65-F5344CB8AC3E}">
        <p14:creationId xmlns:p14="http://schemas.microsoft.com/office/powerpoint/2010/main" val="538814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39</a:t>
            </a:fld>
            <a:endParaRPr lang="en-US" noProof="0" dirty="0"/>
          </a:p>
        </p:txBody>
      </p:sp>
    </p:spTree>
    <p:extLst>
      <p:ext uri="{BB962C8B-B14F-4D97-AF65-F5344CB8AC3E}">
        <p14:creationId xmlns:p14="http://schemas.microsoft.com/office/powerpoint/2010/main" val="67313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1143418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40</a:t>
            </a:fld>
            <a:endParaRPr lang="en-US" noProof="0" dirty="0"/>
          </a:p>
        </p:txBody>
      </p:sp>
    </p:spTree>
    <p:extLst>
      <p:ext uri="{BB962C8B-B14F-4D97-AF65-F5344CB8AC3E}">
        <p14:creationId xmlns:p14="http://schemas.microsoft.com/office/powerpoint/2010/main" val="3946857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41</a:t>
            </a:fld>
            <a:endParaRPr lang="en-US" noProof="0" dirty="0"/>
          </a:p>
        </p:txBody>
      </p:sp>
    </p:spTree>
    <p:extLst>
      <p:ext uri="{BB962C8B-B14F-4D97-AF65-F5344CB8AC3E}">
        <p14:creationId xmlns:p14="http://schemas.microsoft.com/office/powerpoint/2010/main" val="378223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52341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6</a:t>
            </a:fld>
            <a:endParaRPr lang="en-US" noProof="0" dirty="0"/>
          </a:p>
        </p:txBody>
      </p:sp>
    </p:spTree>
    <p:extLst>
      <p:ext uri="{BB962C8B-B14F-4D97-AF65-F5344CB8AC3E}">
        <p14:creationId xmlns:p14="http://schemas.microsoft.com/office/powerpoint/2010/main" val="265566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7</a:t>
            </a:fld>
            <a:endParaRPr lang="en-US" noProof="0" dirty="0"/>
          </a:p>
        </p:txBody>
      </p:sp>
    </p:spTree>
    <p:extLst>
      <p:ext uri="{BB962C8B-B14F-4D97-AF65-F5344CB8AC3E}">
        <p14:creationId xmlns:p14="http://schemas.microsoft.com/office/powerpoint/2010/main" val="307275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114594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9</a:t>
            </a:fld>
            <a:endParaRPr lang="en-US" noProof="0" dirty="0"/>
          </a:p>
        </p:txBody>
      </p:sp>
    </p:spTree>
    <p:extLst>
      <p:ext uri="{BB962C8B-B14F-4D97-AF65-F5344CB8AC3E}">
        <p14:creationId xmlns:p14="http://schemas.microsoft.com/office/powerpoint/2010/main" val="3537862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Placeholder 2">
            <a:extLst>
              <a:ext uri="{FF2B5EF4-FFF2-40B4-BE49-F238E27FC236}">
                <a16:creationId xmlns:a16="http://schemas.microsoft.com/office/drawing/2014/main" id="{EB73713C-3FD8-4D0C-97E2-B117F7B58A5C}"/>
              </a:ext>
            </a:extLst>
          </p:cNvPr>
          <p:cNvSpPr>
            <a:spLocks noGrp="1"/>
          </p:cNvSpPr>
          <p:nvPr>
            <p:ph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Placeholder 2">
            <a:extLst>
              <a:ext uri="{FF2B5EF4-FFF2-40B4-BE49-F238E27FC236}">
                <a16:creationId xmlns:a16="http://schemas.microsoft.com/office/drawing/2014/main" id="{33F3FA02-2F0E-4012-AEE7-1B9ECDF313F5}"/>
              </a:ext>
            </a:extLst>
          </p:cNvPr>
          <p:cNvSpPr>
            <a:spLocks noGrp="1"/>
          </p:cNvSpPr>
          <p:nvPr>
            <p:ph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Placeholder 2">
            <a:extLst>
              <a:ext uri="{FF2B5EF4-FFF2-40B4-BE49-F238E27FC236}">
                <a16:creationId xmlns:a16="http://schemas.microsoft.com/office/drawing/2014/main" id="{DB883ED7-E893-46BE-9703-E323EC3BAE8B}"/>
              </a:ext>
            </a:extLst>
          </p:cNvPr>
          <p:cNvSpPr>
            <a:spLocks noGrp="1"/>
          </p:cNvSpPr>
          <p:nvPr>
            <p:ph idx="1"/>
          </p:nvPr>
        </p:nvSpPr>
        <p:spPr>
          <a:xfrm>
            <a:off x="548640" y="2103120"/>
            <a:ext cx="11106150" cy="4221480"/>
          </a:xfrm>
          <a:prstGeom prst="rect">
            <a:avLst/>
          </a:prstGeom>
        </p:spPr>
        <p:txBody>
          <a:bodyPr vert="horz" lIns="45720" tIns="45720" rIns="45720" bIns="45720" rtlCol="0">
            <a:normAutofit/>
          </a:bodyPr>
          <a:lstStyle>
            <a:lvl1pPr>
              <a:buClr>
                <a:schemeClr val="tx1"/>
              </a:buClr>
              <a:defRPr sz="2800"/>
            </a:lvl1pPr>
            <a:lvl2pPr>
              <a:buClr>
                <a:schemeClr val="tx1"/>
              </a:buClr>
              <a:defRPr sz="2400"/>
            </a:lvl2pPr>
            <a:lvl3pPr>
              <a:buClr>
                <a:schemeClr val="tx1"/>
              </a:buClr>
              <a:defRPr sz="2000"/>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Placeholder 2">
            <a:extLst>
              <a:ext uri="{FF2B5EF4-FFF2-40B4-BE49-F238E27FC236}">
                <a16:creationId xmlns:a16="http://schemas.microsoft.com/office/drawing/2014/main" id="{AB901527-5713-4871-9379-3E77E99DB53E}"/>
              </a:ext>
            </a:extLst>
          </p:cNvPr>
          <p:cNvSpPr>
            <a:spLocks noGrp="1"/>
          </p:cNvSpPr>
          <p:nvPr>
            <p:ph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09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 id="2147484013" r:id="rId57"/>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1-Ct_53XKYY"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cccs.libguides.com/CRAPTest"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s://libraries.etsu.edu/hom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nspe.org/resources/ethics/ethics-resources/board-ethical-review-cases"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15" name="Text Placeholder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US" dirty="0"/>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a:xfrm>
            <a:off x="990600" y="838200"/>
            <a:ext cx="10915650" cy="4495800"/>
          </a:xfrm>
        </p:spPr>
        <p:txBody>
          <a:bodyPr>
            <a:normAutofit/>
          </a:bodyPr>
          <a:lstStyle/>
          <a:p>
            <a:pPr algn="ctr"/>
            <a:br>
              <a:rPr lang="en-US" dirty="0"/>
            </a:br>
            <a:r>
              <a:rPr lang="en-US" sz="5400" dirty="0">
                <a:solidFill>
                  <a:srgbClr val="FFFF00"/>
                </a:solidFill>
              </a:rPr>
              <a:t>Engineering ethics</a:t>
            </a:r>
            <a:br>
              <a:rPr lang="en-US" dirty="0"/>
            </a:br>
            <a:endParaRPr lang="en-US" dirty="0"/>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US" dirty="0"/>
          </a:p>
        </p:txBody>
      </p:sp>
    </p:spTree>
    <p:extLst>
      <p:ext uri="{BB962C8B-B14F-4D97-AF65-F5344CB8AC3E}">
        <p14:creationId xmlns:p14="http://schemas.microsoft.com/office/powerpoint/2010/main" val="140526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20" dirty="0"/>
              <a:t>Standards – Examples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10</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558566" cy="3616375"/>
          </a:xfrm>
          <a:prstGeom prst="rect">
            <a:avLst/>
          </a:prstGeom>
          <a:noFill/>
        </p:spPr>
        <p:txBody>
          <a:bodyPr wrap="square">
            <a:spAutoFit/>
          </a:bodyPr>
          <a:lstStyle/>
          <a:p>
            <a:pPr marL="482368" indent="-457200">
              <a:spcBef>
                <a:spcPts val="178"/>
              </a:spcBef>
              <a:buFont typeface="Arial" panose="020B0604020202020204" pitchFamily="34" charset="0"/>
              <a:buChar char="•"/>
            </a:pPr>
            <a:r>
              <a:rPr lang="en-US" sz="2800" i="1" dirty="0">
                <a:solidFill>
                  <a:srgbClr val="041E41"/>
                </a:solidFill>
                <a:cs typeface="Calibri"/>
              </a:rPr>
              <a:t>IEEE (Institute of Electrical and Electronics Engineers) 802.11g – A set of protocols for implementing Wi-Fi computer communications</a:t>
            </a:r>
          </a:p>
          <a:p>
            <a:pPr marL="482368" indent="-457200">
              <a:spcBef>
                <a:spcPts val="178"/>
              </a:spcBef>
              <a:buFont typeface="Arial" panose="020B0604020202020204" pitchFamily="34" charset="0"/>
              <a:buChar char="•"/>
            </a:pPr>
            <a:r>
              <a:rPr lang="en-US" sz="2800" i="1" dirty="0">
                <a:solidFill>
                  <a:srgbClr val="041E41"/>
                </a:solidFill>
                <a:cs typeface="Calibri"/>
              </a:rPr>
              <a:t>SAE (Society of Automotive Engineers) 5W-30 – a numerical code system for grading motor oils according to their viscosity characteristics</a:t>
            </a:r>
          </a:p>
          <a:p>
            <a:pPr marL="482368" indent="-457200">
              <a:spcBef>
                <a:spcPts val="178"/>
              </a:spcBef>
              <a:buFont typeface="Arial" panose="020B0604020202020204" pitchFamily="34" charset="0"/>
              <a:buChar char="•"/>
            </a:pPr>
            <a:r>
              <a:rPr lang="en-US" sz="2800" i="1" dirty="0">
                <a:solidFill>
                  <a:srgbClr val="041E41"/>
                </a:solidFill>
                <a:cs typeface="Calibri"/>
              </a:rPr>
              <a:t>ISO (International Organization for Standardization) 8601 – an international standard for exchange of date and time data, </a:t>
            </a:r>
            <a:r>
              <a:rPr lang="en-US" sz="2800" i="1" dirty="0" err="1">
                <a:solidFill>
                  <a:srgbClr val="041E41"/>
                </a:solidFill>
                <a:cs typeface="Calibri"/>
              </a:rPr>
              <a:t>eg.</a:t>
            </a:r>
            <a:r>
              <a:rPr lang="en-US" sz="2800" i="1" dirty="0">
                <a:solidFill>
                  <a:srgbClr val="041E41"/>
                </a:solidFill>
                <a:cs typeface="Calibri"/>
              </a:rPr>
              <a:t> 2022-09-01</a:t>
            </a:r>
          </a:p>
          <a:p>
            <a:pPr marL="482368" indent="-457200">
              <a:spcBef>
                <a:spcPts val="178"/>
              </a:spcBef>
              <a:buFont typeface="Arial" panose="020B0604020202020204" pitchFamily="34" charset="0"/>
              <a:buChar char="•"/>
            </a:pPr>
            <a:endParaRPr lang="en-US" sz="2800" dirty="0">
              <a:cs typeface="Tahoma"/>
            </a:endParaRPr>
          </a:p>
        </p:txBody>
      </p:sp>
    </p:spTree>
    <p:extLst>
      <p:ext uri="{BB962C8B-B14F-4D97-AF65-F5344CB8AC3E}">
        <p14:creationId xmlns:p14="http://schemas.microsoft.com/office/powerpoint/2010/main" val="114633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20" dirty="0"/>
              <a:t>Standards – Examples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11</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2050" name="Picture 2" descr="National Instruments NI 9265 cDAQ Analog Current Output Module Free Shipping - Picture 1 of 3">
            <a:extLst>
              <a:ext uri="{FF2B5EF4-FFF2-40B4-BE49-F238E27FC236}">
                <a16:creationId xmlns:a16="http://schemas.microsoft.com/office/drawing/2014/main" id="{D15DEBBE-A492-4034-BA83-40F80EFCF6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72" t="9837" r="8832" b="8078"/>
          <a:stretch/>
        </p:blipFill>
        <p:spPr bwMode="auto">
          <a:xfrm>
            <a:off x="2971800" y="1885562"/>
            <a:ext cx="5638800" cy="485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06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50" dirty="0"/>
              <a:t>Codes</a:t>
            </a:r>
            <a:r>
              <a:rPr lang="en-US" spc="-168" dirty="0"/>
              <a:t> </a:t>
            </a:r>
            <a:r>
              <a:rPr lang="en-US" dirty="0"/>
              <a:t>(Building</a:t>
            </a:r>
            <a:r>
              <a:rPr lang="en-US" spc="-159" dirty="0"/>
              <a:t> </a:t>
            </a:r>
            <a:r>
              <a:rPr lang="en-US" spc="-20" dirty="0"/>
              <a:t>Codes)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12</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558566" cy="3236784"/>
          </a:xfrm>
          <a:prstGeom prst="rect">
            <a:avLst/>
          </a:prstGeom>
          <a:noFill/>
        </p:spPr>
        <p:txBody>
          <a:bodyPr wrap="square">
            <a:spAutoFit/>
          </a:bodyPr>
          <a:lstStyle/>
          <a:p>
            <a:pPr marL="25168">
              <a:spcBef>
                <a:spcPts val="178"/>
              </a:spcBef>
            </a:pPr>
            <a:r>
              <a:rPr lang="en-US" sz="2800" dirty="0">
                <a:solidFill>
                  <a:srgbClr val="041E41"/>
                </a:solidFill>
                <a:cs typeface="Calibri"/>
              </a:rPr>
              <a:t>Building codes:</a:t>
            </a:r>
          </a:p>
          <a:p>
            <a:pPr marL="482368" indent="-457200">
              <a:spcBef>
                <a:spcPts val="178"/>
              </a:spcBef>
              <a:buFont typeface="Arial" panose="020B0604020202020204" pitchFamily="34" charset="0"/>
              <a:buChar char="•"/>
            </a:pPr>
            <a:r>
              <a:rPr lang="en-US" sz="2800" dirty="0">
                <a:solidFill>
                  <a:srgbClr val="041E41"/>
                </a:solidFill>
                <a:cs typeface="Calibri"/>
              </a:rPr>
              <a:t>are a set of rules that specify the standards for constructed objects</a:t>
            </a:r>
          </a:p>
          <a:p>
            <a:pPr marL="482368" indent="-457200">
              <a:spcBef>
                <a:spcPts val="178"/>
              </a:spcBef>
              <a:buFont typeface="Arial" panose="020B0604020202020204" pitchFamily="34" charset="0"/>
              <a:buChar char="•"/>
            </a:pPr>
            <a:r>
              <a:rPr lang="en-US" sz="2800" dirty="0">
                <a:solidFill>
                  <a:srgbClr val="041E41"/>
                </a:solidFill>
                <a:cs typeface="Calibri"/>
              </a:rPr>
              <a:t>protect public health, safety and welfare</a:t>
            </a:r>
          </a:p>
          <a:p>
            <a:pPr marL="482368" indent="-457200">
              <a:spcBef>
                <a:spcPts val="178"/>
              </a:spcBef>
              <a:buFont typeface="Arial" panose="020B0604020202020204" pitchFamily="34" charset="0"/>
              <a:buChar char="•"/>
            </a:pPr>
            <a:r>
              <a:rPr lang="en-US" sz="2800" dirty="0">
                <a:solidFill>
                  <a:srgbClr val="041E41"/>
                </a:solidFill>
                <a:cs typeface="Calibri"/>
              </a:rPr>
              <a:t>become law when approved by a governing body</a:t>
            </a:r>
          </a:p>
          <a:p>
            <a:pPr marL="482368" indent="-457200">
              <a:spcBef>
                <a:spcPts val="178"/>
              </a:spcBef>
              <a:buFont typeface="Arial" panose="020B0604020202020204" pitchFamily="34" charset="0"/>
              <a:buChar char="•"/>
            </a:pPr>
            <a:r>
              <a:rPr lang="en-US" sz="2800" dirty="0">
                <a:solidFill>
                  <a:srgbClr val="041E41"/>
                </a:solidFill>
                <a:cs typeface="Calibri"/>
              </a:rPr>
              <a:t>Example</a:t>
            </a:r>
          </a:p>
          <a:p>
            <a:pPr marL="482368" indent="-457200">
              <a:spcBef>
                <a:spcPts val="178"/>
              </a:spcBef>
              <a:buFont typeface="Arial" panose="020B0604020202020204" pitchFamily="34" charset="0"/>
              <a:buChar char="•"/>
            </a:pPr>
            <a:r>
              <a:rPr lang="en-US" sz="2800" i="1" dirty="0">
                <a:solidFill>
                  <a:srgbClr val="1A1A1A"/>
                </a:solidFill>
                <a:effectLst/>
              </a:rPr>
              <a:t>ASCE 7-22: Minimum Design Loads and Associated Criteria for Buildings and Other Structures</a:t>
            </a:r>
            <a:endParaRPr lang="en-US" sz="2800" i="1" dirty="0">
              <a:cs typeface="Tahoma"/>
            </a:endParaRPr>
          </a:p>
        </p:txBody>
      </p:sp>
    </p:spTree>
    <p:extLst>
      <p:ext uri="{BB962C8B-B14F-4D97-AF65-F5344CB8AC3E}">
        <p14:creationId xmlns:p14="http://schemas.microsoft.com/office/powerpoint/2010/main" val="242037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50" dirty="0"/>
              <a:t>Codes</a:t>
            </a:r>
            <a:r>
              <a:rPr lang="en-US" spc="-168" dirty="0"/>
              <a:t> </a:t>
            </a:r>
            <a:r>
              <a:rPr lang="en-US" dirty="0"/>
              <a:t>(Building</a:t>
            </a:r>
            <a:r>
              <a:rPr lang="en-US" spc="-159" dirty="0"/>
              <a:t> </a:t>
            </a:r>
            <a:r>
              <a:rPr lang="en-US" spc="-20" dirty="0"/>
              <a:t>Codes)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13</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558566" cy="1892826"/>
          </a:xfrm>
          <a:prstGeom prst="rect">
            <a:avLst/>
          </a:prstGeom>
          <a:noFill/>
        </p:spPr>
        <p:txBody>
          <a:bodyPr wrap="square">
            <a:spAutoFit/>
          </a:bodyPr>
          <a:lstStyle/>
          <a:p>
            <a:pPr marL="25168">
              <a:spcBef>
                <a:spcPts val="178"/>
              </a:spcBef>
            </a:pPr>
            <a:r>
              <a:rPr lang="en-US" sz="2800" dirty="0">
                <a:solidFill>
                  <a:srgbClr val="041E41"/>
                </a:solidFill>
                <a:cs typeface="Calibri"/>
              </a:rPr>
              <a:t>Building codes:</a:t>
            </a:r>
          </a:p>
          <a:p>
            <a:pPr marL="482368" indent="-457200">
              <a:spcBef>
                <a:spcPts val="178"/>
              </a:spcBef>
              <a:buFont typeface="Arial" panose="020B0604020202020204" pitchFamily="34" charset="0"/>
              <a:buChar char="•"/>
            </a:pPr>
            <a:r>
              <a:rPr lang="en-US" sz="2800" dirty="0">
                <a:solidFill>
                  <a:srgbClr val="041E41"/>
                </a:solidFill>
                <a:cs typeface="Calibri"/>
              </a:rPr>
              <a:t>International Building Code (IBC)</a:t>
            </a:r>
          </a:p>
          <a:p>
            <a:pPr marL="482368" indent="-457200">
              <a:spcBef>
                <a:spcPts val="178"/>
              </a:spcBef>
              <a:buFont typeface="Arial" panose="020B0604020202020204" pitchFamily="34" charset="0"/>
              <a:buChar char="•"/>
            </a:pPr>
            <a:r>
              <a:rPr lang="en-US" sz="2800" dirty="0">
                <a:solidFill>
                  <a:srgbClr val="041E41"/>
                </a:solidFill>
                <a:cs typeface="Calibri"/>
              </a:rPr>
              <a:t>International Residential Code (IRC)</a:t>
            </a:r>
          </a:p>
          <a:p>
            <a:pPr marL="482368" indent="-457200">
              <a:spcBef>
                <a:spcPts val="178"/>
              </a:spcBef>
              <a:buFont typeface="Arial" panose="020B0604020202020204" pitchFamily="34" charset="0"/>
              <a:buChar char="•"/>
            </a:pPr>
            <a:r>
              <a:rPr lang="en-US" sz="2800" dirty="0">
                <a:solidFill>
                  <a:srgbClr val="041E41"/>
                </a:solidFill>
                <a:cs typeface="Calibri"/>
              </a:rPr>
              <a:t>International Energy Conservation Code (IECC)</a:t>
            </a:r>
          </a:p>
        </p:txBody>
      </p:sp>
    </p:spTree>
    <p:extLst>
      <p:ext uri="{BB962C8B-B14F-4D97-AF65-F5344CB8AC3E}">
        <p14:creationId xmlns:p14="http://schemas.microsoft.com/office/powerpoint/2010/main" val="371667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50" dirty="0"/>
              <a:t>Codes</a:t>
            </a:r>
            <a:r>
              <a:rPr lang="en-US" spc="-168" dirty="0"/>
              <a:t> </a:t>
            </a:r>
            <a:r>
              <a:rPr lang="en-US" dirty="0"/>
              <a:t>(Building</a:t>
            </a:r>
            <a:r>
              <a:rPr lang="en-US" spc="-159" dirty="0"/>
              <a:t> </a:t>
            </a:r>
            <a:r>
              <a:rPr lang="en-US" spc="-20" dirty="0"/>
              <a:t>Codes)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14</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6" name="object 6">
            <a:extLst>
              <a:ext uri="{FF2B5EF4-FFF2-40B4-BE49-F238E27FC236}">
                <a16:creationId xmlns:a16="http://schemas.microsoft.com/office/drawing/2014/main" id="{014A51DC-6B80-44F7-BB14-117337B3C4EB}"/>
              </a:ext>
            </a:extLst>
          </p:cNvPr>
          <p:cNvPicPr/>
          <p:nvPr/>
        </p:nvPicPr>
        <p:blipFill rotWithShape="1">
          <a:blip r:embed="rId3" cstate="print"/>
          <a:srcRect l="6954"/>
          <a:stretch/>
        </p:blipFill>
        <p:spPr>
          <a:xfrm>
            <a:off x="7657330" y="1558491"/>
            <a:ext cx="2552790" cy="3213756"/>
          </a:xfrm>
          <a:prstGeom prst="rect">
            <a:avLst/>
          </a:prstGeom>
        </p:spPr>
      </p:pic>
      <p:pic>
        <p:nvPicPr>
          <p:cNvPr id="9" name="object 4">
            <a:extLst>
              <a:ext uri="{FF2B5EF4-FFF2-40B4-BE49-F238E27FC236}">
                <a16:creationId xmlns:a16="http://schemas.microsoft.com/office/drawing/2014/main" id="{288AC0E6-27B0-49C1-B2F2-76BC2B39AF71}"/>
              </a:ext>
            </a:extLst>
          </p:cNvPr>
          <p:cNvPicPr/>
          <p:nvPr/>
        </p:nvPicPr>
        <p:blipFill>
          <a:blip r:embed="rId4" cstate="print"/>
          <a:stretch>
            <a:fillRect/>
          </a:stretch>
        </p:blipFill>
        <p:spPr>
          <a:xfrm>
            <a:off x="4913107" y="1586844"/>
            <a:ext cx="2286000" cy="3213756"/>
          </a:xfrm>
          <a:prstGeom prst="rect">
            <a:avLst/>
          </a:prstGeom>
        </p:spPr>
      </p:pic>
      <p:pic>
        <p:nvPicPr>
          <p:cNvPr id="10" name="object 3">
            <a:extLst>
              <a:ext uri="{FF2B5EF4-FFF2-40B4-BE49-F238E27FC236}">
                <a16:creationId xmlns:a16="http://schemas.microsoft.com/office/drawing/2014/main" id="{D478736A-EC67-40DA-83E7-8A442110F84F}"/>
              </a:ext>
            </a:extLst>
          </p:cNvPr>
          <p:cNvPicPr/>
          <p:nvPr/>
        </p:nvPicPr>
        <p:blipFill>
          <a:blip r:embed="rId5" cstate="print"/>
          <a:stretch>
            <a:fillRect/>
          </a:stretch>
        </p:blipFill>
        <p:spPr>
          <a:xfrm>
            <a:off x="6400800" y="4844902"/>
            <a:ext cx="2018509" cy="2044995"/>
          </a:xfrm>
          <a:prstGeom prst="rect">
            <a:avLst/>
          </a:prstGeom>
        </p:spPr>
      </p:pic>
      <p:pic>
        <p:nvPicPr>
          <p:cNvPr id="3" name="Picture 2">
            <a:extLst>
              <a:ext uri="{FF2B5EF4-FFF2-40B4-BE49-F238E27FC236}">
                <a16:creationId xmlns:a16="http://schemas.microsoft.com/office/drawing/2014/main" id="{00119119-C906-4FC8-8E5C-A25FFB0A7409}"/>
              </a:ext>
            </a:extLst>
          </p:cNvPr>
          <p:cNvPicPr>
            <a:picLocks noChangeAspect="1"/>
          </p:cNvPicPr>
          <p:nvPr/>
        </p:nvPicPr>
        <p:blipFill>
          <a:blip r:embed="rId6"/>
          <a:stretch>
            <a:fillRect/>
          </a:stretch>
        </p:blipFill>
        <p:spPr>
          <a:xfrm>
            <a:off x="965005" y="1586844"/>
            <a:ext cx="3762900" cy="5001323"/>
          </a:xfrm>
          <a:prstGeom prst="rect">
            <a:avLst/>
          </a:prstGeom>
        </p:spPr>
      </p:pic>
    </p:spTree>
    <p:extLst>
      <p:ext uri="{BB962C8B-B14F-4D97-AF65-F5344CB8AC3E}">
        <p14:creationId xmlns:p14="http://schemas.microsoft.com/office/powerpoint/2010/main" val="175324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normAutofit fontScale="90000"/>
          </a:bodyPr>
          <a:lstStyle/>
          <a:p>
            <a:r>
              <a:rPr lang="en-US" spc="-20" dirty="0"/>
              <a:t>National</a:t>
            </a:r>
            <a:r>
              <a:rPr lang="en-US" dirty="0"/>
              <a:t> </a:t>
            </a:r>
            <a:r>
              <a:rPr lang="en-US" spc="-40" dirty="0"/>
              <a:t>Society</a:t>
            </a:r>
            <a:r>
              <a:rPr lang="en-US" spc="10" dirty="0"/>
              <a:t> </a:t>
            </a:r>
            <a:r>
              <a:rPr lang="en-US" dirty="0"/>
              <a:t>of </a:t>
            </a:r>
            <a:r>
              <a:rPr lang="en-US" spc="-69" dirty="0"/>
              <a:t>Professional</a:t>
            </a:r>
            <a:r>
              <a:rPr lang="en-US" spc="10" dirty="0"/>
              <a:t> </a:t>
            </a:r>
            <a:r>
              <a:rPr lang="en-US" spc="-89" dirty="0"/>
              <a:t>Engineers</a:t>
            </a:r>
            <a:r>
              <a:rPr lang="en-US" spc="10" dirty="0"/>
              <a:t> </a:t>
            </a:r>
            <a:r>
              <a:rPr lang="en-US" dirty="0"/>
              <a:t>(NSPE) –</a:t>
            </a:r>
            <a:r>
              <a:rPr lang="en-US" spc="10" dirty="0"/>
              <a:t> </a:t>
            </a:r>
            <a:r>
              <a:rPr lang="en-US" spc="-40" dirty="0"/>
              <a:t>Code </a:t>
            </a:r>
            <a:r>
              <a:rPr lang="en-US" dirty="0"/>
              <a:t>of</a:t>
            </a:r>
            <a:r>
              <a:rPr lang="en-US" spc="-129" dirty="0"/>
              <a:t> </a:t>
            </a:r>
            <a:r>
              <a:rPr lang="en-US" dirty="0"/>
              <a:t>Ethics</a:t>
            </a:r>
            <a:r>
              <a:rPr lang="en-US" spc="-129" dirty="0"/>
              <a:t> </a:t>
            </a:r>
            <a:r>
              <a:rPr lang="en-US" spc="-20" dirty="0"/>
              <a:t>for</a:t>
            </a:r>
            <a:r>
              <a:rPr lang="en-US" spc="-129" dirty="0"/>
              <a:t> </a:t>
            </a:r>
            <a:r>
              <a:rPr lang="en-US" spc="-20" dirty="0"/>
              <a:t>Engineers </a:t>
            </a:r>
            <a:r>
              <a:rPr lang="en-US" spc="-20" dirty="0">
                <a:hlinkClick r:id="rId3"/>
              </a:rPr>
              <a:t>https://www.nspe.org/resources/ethics/code-ethics</a:t>
            </a:r>
            <a:r>
              <a:rPr lang="en-US" spc="-20" dirty="0"/>
              <a:t> </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15</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31069" y="2281417"/>
            <a:ext cx="10558566" cy="3539430"/>
          </a:xfrm>
          <a:prstGeom prst="rect">
            <a:avLst/>
          </a:prstGeom>
          <a:noFill/>
        </p:spPr>
        <p:txBody>
          <a:bodyPr wrap="square">
            <a:spAutoFit/>
          </a:bodyPr>
          <a:lstStyle/>
          <a:p>
            <a:pPr marL="25168">
              <a:spcBef>
                <a:spcPts val="178"/>
              </a:spcBef>
            </a:pPr>
            <a:r>
              <a:rPr lang="en-US" sz="2800" dirty="0">
                <a:solidFill>
                  <a:srgbClr val="041E41"/>
                </a:solidFill>
                <a:cs typeface="Calibri"/>
              </a:rPr>
              <a:t>“Engineering is an important and learned profession. As members of this profession, engineers are expected to exhibit the highest standards of honesty and integrity. Engineering has a direct and vital impact on the quality of life for all people. Accordingly, the services provided by engineers require honesty, impartiality, fairness, and equity, and must be dedicated to the protection of the public health, safety and welfare. Engineers must perform under a standard of professional behavior that requires adherence to the highest principles of ethical conduct.”</a:t>
            </a:r>
          </a:p>
        </p:txBody>
      </p:sp>
    </p:spTree>
    <p:extLst>
      <p:ext uri="{BB962C8B-B14F-4D97-AF65-F5344CB8AC3E}">
        <p14:creationId xmlns:p14="http://schemas.microsoft.com/office/powerpoint/2010/main" val="146786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40" dirty="0"/>
              <a:t>Code </a:t>
            </a:r>
            <a:r>
              <a:rPr lang="en-US" dirty="0"/>
              <a:t>of</a:t>
            </a:r>
            <a:r>
              <a:rPr lang="en-US" spc="-129" dirty="0"/>
              <a:t> </a:t>
            </a:r>
            <a:r>
              <a:rPr lang="en-US" dirty="0"/>
              <a:t>Ethics</a:t>
            </a:r>
            <a:r>
              <a:rPr lang="en-US" spc="-129" dirty="0"/>
              <a:t> </a:t>
            </a:r>
            <a:r>
              <a:rPr lang="en-US" spc="-20" dirty="0"/>
              <a:t>for</a:t>
            </a:r>
            <a:r>
              <a:rPr lang="en-US" spc="-129" dirty="0"/>
              <a:t> </a:t>
            </a:r>
            <a:r>
              <a:rPr lang="en-US" spc="-20" dirty="0"/>
              <a:t>Engineers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16</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558566" cy="2298065"/>
          </a:xfrm>
          <a:prstGeom prst="rect">
            <a:avLst/>
          </a:prstGeom>
          <a:noFill/>
        </p:spPr>
        <p:txBody>
          <a:bodyPr wrap="square">
            <a:spAutoFit/>
          </a:bodyPr>
          <a:lstStyle/>
          <a:p>
            <a:pPr marL="482368" indent="-457200">
              <a:spcBef>
                <a:spcPts val="178"/>
              </a:spcBef>
              <a:buFont typeface="Arial" panose="020B0604020202020204" pitchFamily="34" charset="0"/>
              <a:buChar char="•"/>
            </a:pPr>
            <a:r>
              <a:rPr lang="en-US" sz="2800" dirty="0">
                <a:solidFill>
                  <a:srgbClr val="041E41"/>
                </a:solidFill>
                <a:cs typeface="Calibri"/>
              </a:rPr>
              <a:t>Codes of Ethics</a:t>
            </a:r>
          </a:p>
          <a:p>
            <a:pPr marL="939568" lvl="1" indent="-457200">
              <a:spcBef>
                <a:spcPts val="178"/>
              </a:spcBef>
              <a:buFont typeface="Arial" panose="020B0604020202020204" pitchFamily="34" charset="0"/>
              <a:buChar char="•"/>
            </a:pPr>
            <a:r>
              <a:rPr lang="en-US" sz="2800" dirty="0">
                <a:solidFill>
                  <a:srgbClr val="041E41"/>
                </a:solidFill>
                <a:cs typeface="Calibri"/>
              </a:rPr>
              <a:t>they form a contract between professionals and the public</a:t>
            </a:r>
          </a:p>
          <a:p>
            <a:pPr marL="482368" indent="-457200">
              <a:spcBef>
                <a:spcPts val="178"/>
              </a:spcBef>
              <a:buFont typeface="Arial" panose="020B0604020202020204" pitchFamily="34" charset="0"/>
              <a:buChar char="•"/>
            </a:pPr>
            <a:r>
              <a:rPr lang="en-US" sz="2800" dirty="0">
                <a:solidFill>
                  <a:srgbClr val="041E41"/>
                </a:solidFill>
                <a:cs typeface="Calibri"/>
              </a:rPr>
              <a:t>Codes of Ethics have been adopted by state licensing boards, professional engineering societies and other agencies and even private industries</a:t>
            </a:r>
          </a:p>
        </p:txBody>
      </p:sp>
    </p:spTree>
    <p:extLst>
      <p:ext uri="{BB962C8B-B14F-4D97-AF65-F5344CB8AC3E}">
        <p14:creationId xmlns:p14="http://schemas.microsoft.com/office/powerpoint/2010/main" val="202869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40" dirty="0"/>
              <a:t>Model Rules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17</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558566" cy="3590727"/>
          </a:xfrm>
          <a:prstGeom prst="rect">
            <a:avLst/>
          </a:prstGeom>
          <a:noFill/>
        </p:spPr>
        <p:txBody>
          <a:bodyPr wrap="square">
            <a:spAutoFit/>
          </a:bodyPr>
          <a:lstStyle/>
          <a:p>
            <a:pPr marL="482368" indent="-457200">
              <a:spcBef>
                <a:spcPts val="178"/>
              </a:spcBef>
              <a:buFont typeface="Arial" panose="020B0604020202020204" pitchFamily="34" charset="0"/>
              <a:buChar char="•"/>
            </a:pPr>
            <a:r>
              <a:rPr lang="en-US" sz="2800" dirty="0">
                <a:solidFill>
                  <a:srgbClr val="041E41"/>
                </a:solidFill>
                <a:cs typeface="Calibri"/>
              </a:rPr>
              <a:t>Goals</a:t>
            </a:r>
          </a:p>
          <a:p>
            <a:pPr marL="939568" lvl="1" indent="-457200">
              <a:spcBef>
                <a:spcPts val="178"/>
              </a:spcBef>
              <a:buFont typeface="Arial" panose="020B0604020202020204" pitchFamily="34" charset="0"/>
              <a:buChar char="•"/>
            </a:pPr>
            <a:r>
              <a:rPr lang="en-US" sz="2800" dirty="0">
                <a:solidFill>
                  <a:srgbClr val="041E41"/>
                </a:solidFill>
                <a:cs typeface="Calibri"/>
              </a:rPr>
              <a:t>To safeguard the health, safety, and welfare of the public and to maintain integrity and high standards of skill and practice in the engineering and surveying professions </a:t>
            </a:r>
          </a:p>
          <a:p>
            <a:pPr marL="939568" lvl="1" indent="-457200">
              <a:spcBef>
                <a:spcPts val="178"/>
              </a:spcBef>
              <a:buFont typeface="Arial" panose="020B0604020202020204" pitchFamily="34" charset="0"/>
              <a:buChar char="•"/>
            </a:pPr>
            <a:r>
              <a:rPr lang="en-US" sz="2800" dirty="0">
                <a:solidFill>
                  <a:srgbClr val="041E41"/>
                </a:solidFill>
                <a:cs typeface="Calibri"/>
              </a:rPr>
              <a:t>the rules of professional conduct provided here shall be binding upon every engineer and on all firms authorized to offer or perform engineering or surveying services in their respective jurisdiction. </a:t>
            </a:r>
          </a:p>
        </p:txBody>
      </p:sp>
    </p:spTree>
    <p:extLst>
      <p:ext uri="{BB962C8B-B14F-4D97-AF65-F5344CB8AC3E}">
        <p14:creationId xmlns:p14="http://schemas.microsoft.com/office/powerpoint/2010/main" val="2467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40" dirty="0"/>
              <a:t>Obligation to the Society</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18</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558566" cy="4452501"/>
          </a:xfrm>
          <a:prstGeom prst="rect">
            <a:avLst/>
          </a:prstGeom>
          <a:noFill/>
        </p:spPr>
        <p:txBody>
          <a:bodyPr wrap="square">
            <a:spAutoFit/>
          </a:bodyPr>
          <a:lstStyle/>
          <a:p>
            <a:pPr marL="539518" indent="-514350">
              <a:spcBef>
                <a:spcPts val="178"/>
              </a:spcBef>
              <a:buFont typeface="+mj-lt"/>
              <a:buAutoNum type="arabicPeriod"/>
            </a:pPr>
            <a:r>
              <a:rPr lang="en-US" sz="2800" dirty="0">
                <a:solidFill>
                  <a:srgbClr val="041E41"/>
                </a:solidFill>
                <a:cs typeface="Calibri"/>
              </a:rPr>
              <a:t>First and Foremost responsibility is to safeguard the health, safety, and welfare of the public</a:t>
            </a:r>
          </a:p>
          <a:p>
            <a:pPr marL="539518" indent="-514350">
              <a:spcBef>
                <a:spcPts val="178"/>
              </a:spcBef>
              <a:buFont typeface="+mj-lt"/>
              <a:buAutoNum type="arabicPeriod"/>
            </a:pPr>
            <a:r>
              <a:rPr lang="en-US" sz="2800" dirty="0">
                <a:solidFill>
                  <a:srgbClr val="041E41"/>
                </a:solidFill>
                <a:cs typeface="Calibri"/>
              </a:rPr>
              <a:t>Engineer shall approve and seal only those plans, surveys and other documents that conform to accepted engineering and surveying standards and that safeguard the health, safety, and welfare of public</a:t>
            </a:r>
          </a:p>
          <a:p>
            <a:pPr marL="539518" indent="-514350">
              <a:spcBef>
                <a:spcPts val="178"/>
              </a:spcBef>
              <a:buFont typeface="+mj-lt"/>
              <a:buAutoNum type="arabicPeriod"/>
            </a:pPr>
            <a:r>
              <a:rPr lang="en-US" sz="2800" dirty="0">
                <a:solidFill>
                  <a:srgbClr val="041E41"/>
                </a:solidFill>
                <a:cs typeface="Calibri"/>
              </a:rPr>
              <a:t>Engineer shall notify their employer or client and such other authority as may be appropriate" when their professional judgment is overruled when the health, safety or welfare of the public is endangered.</a:t>
            </a:r>
          </a:p>
        </p:txBody>
      </p:sp>
    </p:spTree>
    <p:extLst>
      <p:ext uri="{BB962C8B-B14F-4D97-AF65-F5344CB8AC3E}">
        <p14:creationId xmlns:p14="http://schemas.microsoft.com/office/powerpoint/2010/main" val="4021517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40" dirty="0"/>
              <a:t>Obligation to the Society</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19</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558566" cy="4883388"/>
          </a:xfrm>
          <a:prstGeom prst="rect">
            <a:avLst/>
          </a:prstGeom>
          <a:noFill/>
        </p:spPr>
        <p:txBody>
          <a:bodyPr wrap="square">
            <a:spAutoFit/>
          </a:bodyPr>
          <a:lstStyle/>
          <a:p>
            <a:pPr marL="539518" indent="-514350">
              <a:spcBef>
                <a:spcPts val="178"/>
              </a:spcBef>
              <a:buFont typeface="+mj-lt"/>
              <a:buAutoNum type="arabicPeriod" startAt="4"/>
            </a:pPr>
            <a:r>
              <a:rPr lang="en-US" sz="2800" dirty="0">
                <a:solidFill>
                  <a:srgbClr val="041E41"/>
                </a:solidFill>
                <a:cs typeface="Calibri"/>
              </a:rPr>
              <a:t>Engineer shall to the best of their knowledge, include all relevant and pertinent information in an objective and truthful manner within all professional documents, statements and testimony.</a:t>
            </a:r>
          </a:p>
          <a:p>
            <a:pPr marL="539518" indent="-514350">
              <a:spcBef>
                <a:spcPts val="178"/>
              </a:spcBef>
              <a:buFont typeface="+mj-lt"/>
              <a:buAutoNum type="arabicPeriod" startAt="4"/>
            </a:pPr>
            <a:r>
              <a:rPr lang="en-US" sz="2800" dirty="0">
                <a:solidFill>
                  <a:srgbClr val="041E41"/>
                </a:solidFill>
                <a:cs typeface="Calibri"/>
              </a:rPr>
              <a:t>Engineer shall express a professional opinion publicly only when it is founded upon an adequate knowledge of the facts, and a competent evaluation of the subject matter.</a:t>
            </a:r>
          </a:p>
          <a:p>
            <a:pPr marL="539518" indent="-514350">
              <a:spcBef>
                <a:spcPts val="178"/>
              </a:spcBef>
              <a:buFont typeface="+mj-lt"/>
              <a:buAutoNum type="arabicPeriod" startAt="4"/>
            </a:pPr>
            <a:r>
              <a:rPr lang="en-US" sz="2800" dirty="0">
                <a:solidFill>
                  <a:srgbClr val="041E41"/>
                </a:solidFill>
                <a:cs typeface="Calibri"/>
              </a:rPr>
              <a:t>Engineer shall issue no statements, criticisms or arguments on engineering and surveying matters that are inspired or paid for by interested parties, unless they explicitly IDENTIFY the interested parties on whose behalf they are speaking and reveal any interest they have.</a:t>
            </a:r>
          </a:p>
        </p:txBody>
      </p:sp>
    </p:spTree>
    <p:extLst>
      <p:ext uri="{BB962C8B-B14F-4D97-AF65-F5344CB8AC3E}">
        <p14:creationId xmlns:p14="http://schemas.microsoft.com/office/powerpoint/2010/main" val="110330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dirty="0"/>
              <a:t>Learning outcomes</a:t>
            </a:r>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2</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85C08ED7-34A2-4950-8369-70DC49C2E96B}"/>
              </a:ext>
            </a:extLst>
          </p:cNvPr>
          <p:cNvSpPr txBox="1"/>
          <p:nvPr/>
        </p:nvSpPr>
        <p:spPr>
          <a:xfrm>
            <a:off x="990600" y="2057400"/>
            <a:ext cx="9753600" cy="1069524"/>
          </a:xfrm>
          <a:prstGeom prst="rect">
            <a:avLst/>
          </a:prstGeom>
          <a:noFill/>
        </p:spPr>
        <p:txBody>
          <a:bodyPr wrap="square" rtlCol="0">
            <a:spAutoFit/>
          </a:bodyPr>
          <a:lstStyle/>
          <a:p>
            <a:pPr marL="349830" indent="-274327">
              <a:spcBef>
                <a:spcPts val="860"/>
              </a:spcBef>
              <a:buClr>
                <a:srgbClr val="041E41"/>
              </a:buClr>
              <a:buFont typeface="Times New Roman"/>
              <a:buChar char="•"/>
              <a:tabLst>
                <a:tab pos="349830" algn="l"/>
              </a:tabLst>
            </a:pPr>
            <a:r>
              <a:rPr lang="en-US" sz="2800" spc="-50" dirty="0">
                <a:cs typeface="Tahoma"/>
              </a:rPr>
              <a:t>Principles and Codes of Engineering ethics </a:t>
            </a:r>
          </a:p>
          <a:p>
            <a:pPr marL="349830" indent="-274327">
              <a:spcBef>
                <a:spcPts val="860"/>
              </a:spcBef>
              <a:buClr>
                <a:srgbClr val="041E41"/>
              </a:buClr>
              <a:buFont typeface="Times New Roman"/>
              <a:buChar char="•"/>
              <a:tabLst>
                <a:tab pos="349830" algn="l"/>
              </a:tabLst>
            </a:pPr>
            <a:r>
              <a:rPr lang="en-US" sz="2800" spc="-50" dirty="0">
                <a:cs typeface="Tahoma"/>
              </a:rPr>
              <a:t>Applications of ethics in engineering decision-making</a:t>
            </a:r>
            <a:endParaRPr lang="en-US" sz="2800" dirty="0"/>
          </a:p>
        </p:txBody>
      </p:sp>
    </p:spTree>
    <p:extLst>
      <p:ext uri="{BB962C8B-B14F-4D97-AF65-F5344CB8AC3E}">
        <p14:creationId xmlns:p14="http://schemas.microsoft.com/office/powerpoint/2010/main" val="22863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40" dirty="0"/>
              <a:t>Obligation to the Society</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20</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558566" cy="4601260"/>
          </a:xfrm>
          <a:prstGeom prst="rect">
            <a:avLst/>
          </a:prstGeom>
          <a:noFill/>
        </p:spPr>
        <p:txBody>
          <a:bodyPr wrap="square">
            <a:spAutoFit/>
          </a:bodyPr>
          <a:lstStyle/>
          <a:p>
            <a:pPr marL="539518" indent="-514350">
              <a:spcBef>
                <a:spcPts val="178"/>
              </a:spcBef>
              <a:buFont typeface="+mj-lt"/>
              <a:buAutoNum type="arabicPeriod" startAt="7"/>
            </a:pPr>
            <a:r>
              <a:rPr lang="en-US" sz="2600" dirty="0">
                <a:solidFill>
                  <a:srgbClr val="041E41"/>
                </a:solidFill>
                <a:cs typeface="Calibri"/>
              </a:rPr>
              <a:t>Engineer shall not partner, practice or offer to practice with person or firm that they know is engaged in fraudulent or dishonest business or professional practices.</a:t>
            </a:r>
          </a:p>
          <a:p>
            <a:pPr marL="539518" indent="-514350">
              <a:spcBef>
                <a:spcPts val="178"/>
              </a:spcBef>
              <a:buFont typeface="+mj-lt"/>
              <a:buAutoNum type="arabicPeriod" startAt="7"/>
            </a:pPr>
            <a:r>
              <a:rPr lang="en-US" sz="2600" dirty="0">
                <a:solidFill>
                  <a:srgbClr val="041E41"/>
                </a:solidFill>
                <a:cs typeface="Calibri"/>
              </a:rPr>
              <a:t>Engineer who have knowledge or reason to believe that any person or firm has violated any rules or laws applying to the practice of engineering shall report to the board, may report it to appropriate legal authorities, and shall cooperate with the board and the authorities as requested.</a:t>
            </a:r>
          </a:p>
          <a:p>
            <a:pPr marL="539518" indent="-514350">
              <a:spcBef>
                <a:spcPts val="178"/>
              </a:spcBef>
              <a:buFont typeface="+mj-lt"/>
              <a:buAutoNum type="arabicPeriod" startAt="7"/>
            </a:pPr>
            <a:r>
              <a:rPr lang="en-US" sz="2600" dirty="0">
                <a:solidFill>
                  <a:srgbClr val="041E41"/>
                </a:solidFill>
                <a:cs typeface="Calibri"/>
              </a:rPr>
              <a:t>Engineer shall not knowingly provide false or incomplete information regarding an applicant in obtaining licensure.</a:t>
            </a:r>
          </a:p>
          <a:p>
            <a:pPr marL="539518" indent="-514350">
              <a:spcBef>
                <a:spcPts val="178"/>
              </a:spcBef>
              <a:buFont typeface="+mj-lt"/>
              <a:buAutoNum type="arabicPeriod" startAt="7"/>
            </a:pPr>
            <a:r>
              <a:rPr lang="en-US" sz="2600" dirty="0">
                <a:solidFill>
                  <a:srgbClr val="041E41"/>
                </a:solidFill>
                <a:cs typeface="Calibri"/>
              </a:rPr>
              <a:t>Engineer shall comply with the licensing laws and rules governing their professional practice in each of the jurisdictions in which they </a:t>
            </a:r>
            <a:r>
              <a:rPr lang="en-US" sz="2800" dirty="0">
                <a:solidFill>
                  <a:srgbClr val="041E41"/>
                </a:solidFill>
                <a:cs typeface="Calibri"/>
              </a:rPr>
              <a:t>practice.</a:t>
            </a:r>
          </a:p>
        </p:txBody>
      </p:sp>
    </p:spTree>
    <p:extLst>
      <p:ext uri="{BB962C8B-B14F-4D97-AF65-F5344CB8AC3E}">
        <p14:creationId xmlns:p14="http://schemas.microsoft.com/office/powerpoint/2010/main" val="329710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40" dirty="0"/>
              <a:t>Obligation to Employer and Clients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21</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558566" cy="4883388"/>
          </a:xfrm>
          <a:prstGeom prst="rect">
            <a:avLst/>
          </a:prstGeom>
          <a:noFill/>
        </p:spPr>
        <p:txBody>
          <a:bodyPr wrap="square">
            <a:spAutoFit/>
          </a:bodyPr>
          <a:lstStyle/>
          <a:p>
            <a:pPr marL="539518" indent="-514350">
              <a:spcBef>
                <a:spcPts val="178"/>
              </a:spcBef>
              <a:buFont typeface="+mj-lt"/>
              <a:buAutoNum type="arabicPeriod"/>
            </a:pPr>
            <a:r>
              <a:rPr lang="en-US" sz="2800" dirty="0">
                <a:solidFill>
                  <a:srgbClr val="041E41"/>
                </a:solidFill>
                <a:cs typeface="Calibri"/>
              </a:rPr>
              <a:t>Engineer shall undertake assignments only when qualified by education or experience in the specific technical fields of engineering or surveying involved.</a:t>
            </a:r>
          </a:p>
          <a:p>
            <a:pPr marL="539518" indent="-514350">
              <a:spcBef>
                <a:spcPts val="178"/>
              </a:spcBef>
              <a:buFont typeface="+mj-lt"/>
              <a:buAutoNum type="arabicPeriod"/>
            </a:pPr>
            <a:r>
              <a:rPr lang="en-US" sz="2800" dirty="0">
                <a:solidFill>
                  <a:srgbClr val="041E41"/>
                </a:solidFill>
                <a:cs typeface="Calibri"/>
              </a:rPr>
              <a:t>Engineer shall not affix their signatures or seals to any plans or documents dealing with subject matter in which they lack competence, nor to any such plan or document not prepared under their responsible charge.</a:t>
            </a:r>
          </a:p>
          <a:p>
            <a:pPr marL="539518" indent="-514350">
              <a:spcBef>
                <a:spcPts val="178"/>
              </a:spcBef>
              <a:buFont typeface="+mj-lt"/>
              <a:buAutoNum type="arabicPeriod"/>
            </a:pPr>
            <a:r>
              <a:rPr lang="en-US" sz="2800" dirty="0">
                <a:solidFill>
                  <a:srgbClr val="041E41"/>
                </a:solidFill>
                <a:cs typeface="Calibri"/>
              </a:rPr>
              <a:t>Engineer may accept assignments and assume responsibility for coordination of an entire project, if each technical segment is signed and sealed by the licensee responsible for preparation of that technical segment.</a:t>
            </a:r>
          </a:p>
        </p:txBody>
      </p:sp>
    </p:spTree>
    <p:extLst>
      <p:ext uri="{BB962C8B-B14F-4D97-AF65-F5344CB8AC3E}">
        <p14:creationId xmlns:p14="http://schemas.microsoft.com/office/powerpoint/2010/main" val="1269231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40" dirty="0"/>
              <a:t>Obligation to Employer and Clients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22</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558566" cy="4667945"/>
          </a:xfrm>
          <a:prstGeom prst="rect">
            <a:avLst/>
          </a:prstGeom>
          <a:noFill/>
        </p:spPr>
        <p:txBody>
          <a:bodyPr wrap="square">
            <a:spAutoFit/>
          </a:bodyPr>
          <a:lstStyle/>
          <a:p>
            <a:pPr marL="539518" indent="-514350">
              <a:spcBef>
                <a:spcPts val="178"/>
              </a:spcBef>
              <a:buFont typeface="+mj-lt"/>
              <a:buAutoNum type="arabicPeriod" startAt="4"/>
            </a:pPr>
            <a:r>
              <a:rPr lang="en-US" sz="2600" dirty="0">
                <a:solidFill>
                  <a:srgbClr val="041E41"/>
                </a:solidFill>
                <a:cs typeface="Calibri"/>
              </a:rPr>
              <a:t>Engineer shall not reveal facts, data, or information obtained in a professional capacity without the prior consent of the client, employer or public body on which they serve except as authorized or required by law or rules.</a:t>
            </a:r>
          </a:p>
          <a:p>
            <a:pPr marL="539518" indent="-514350">
              <a:spcBef>
                <a:spcPts val="178"/>
              </a:spcBef>
              <a:buFont typeface="+mj-lt"/>
              <a:buAutoNum type="arabicPeriod" startAt="4"/>
            </a:pPr>
            <a:r>
              <a:rPr lang="en-US" sz="2600" dirty="0">
                <a:solidFill>
                  <a:srgbClr val="041E41"/>
                </a:solidFill>
                <a:cs typeface="Calibri"/>
              </a:rPr>
              <a:t>Engineer shall not solicit or accept gratuities, directly or indirectly, from contractors, their agents, or other parties in connection with work for employers or clients.</a:t>
            </a:r>
          </a:p>
          <a:p>
            <a:pPr marL="539518" indent="-514350">
              <a:spcBef>
                <a:spcPts val="178"/>
              </a:spcBef>
              <a:buFont typeface="+mj-lt"/>
              <a:buAutoNum type="arabicPeriod" startAt="4"/>
            </a:pPr>
            <a:r>
              <a:rPr lang="en-US" sz="2800" dirty="0">
                <a:solidFill>
                  <a:srgbClr val="041E41"/>
                </a:solidFill>
                <a:cs typeface="Calibri"/>
              </a:rPr>
              <a:t>Engineer shall disclose to their employers or clients all known or potential conflicts of interest or other circumstances which could influence or appear to influence their judgment or the quality of their professional service or engagement.</a:t>
            </a:r>
          </a:p>
        </p:txBody>
      </p:sp>
    </p:spTree>
    <p:extLst>
      <p:ext uri="{BB962C8B-B14F-4D97-AF65-F5344CB8AC3E}">
        <p14:creationId xmlns:p14="http://schemas.microsoft.com/office/powerpoint/2010/main" val="207732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40" dirty="0"/>
              <a:t>Obligation to Employer and Clients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23</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0374" y="1543725"/>
            <a:ext cx="10558566" cy="5314275"/>
          </a:xfrm>
          <a:prstGeom prst="rect">
            <a:avLst/>
          </a:prstGeom>
          <a:noFill/>
        </p:spPr>
        <p:txBody>
          <a:bodyPr wrap="square">
            <a:spAutoFit/>
          </a:bodyPr>
          <a:lstStyle/>
          <a:p>
            <a:pPr marL="539518" indent="-514350">
              <a:spcBef>
                <a:spcPts val="178"/>
              </a:spcBef>
              <a:buFont typeface="+mj-lt"/>
              <a:buAutoNum type="arabicPeriod" startAt="7"/>
            </a:pPr>
            <a:r>
              <a:rPr lang="en-US" sz="2400" dirty="0">
                <a:solidFill>
                  <a:srgbClr val="041E41"/>
                </a:solidFill>
                <a:cs typeface="Calibri"/>
              </a:rPr>
              <a:t>Engineer shall not solicit or accept compensation, financial or otherwise, from more than one party for services pertaining to the same project, unless the circumstances are fully disclosed and agreed to in writing by all interested parties.</a:t>
            </a:r>
          </a:p>
          <a:p>
            <a:pPr marL="539518" indent="-514350">
              <a:spcBef>
                <a:spcPts val="178"/>
              </a:spcBef>
              <a:buFont typeface="+mj-lt"/>
              <a:buAutoNum type="arabicPeriod" startAt="7"/>
            </a:pPr>
            <a:r>
              <a:rPr lang="en-US" sz="2400" dirty="0">
                <a:solidFill>
                  <a:srgbClr val="041E41"/>
                </a:solidFill>
                <a:cs typeface="Calibri"/>
              </a:rPr>
              <a:t>Engineer shall not solicit or accept a professional contract from a governmental body on which a principal or officer of their organization serves as a member. Conversely, licensees serving as members, advisors, or employees of a government body or department, who are the principals or employees of a private concern, shall not participate in decisions with respect to professional services offered or provided by said concern to the governmental body which they serve.</a:t>
            </a:r>
          </a:p>
          <a:p>
            <a:pPr marL="539518" indent="-514350">
              <a:spcBef>
                <a:spcPts val="178"/>
              </a:spcBef>
              <a:buFont typeface="+mj-lt"/>
              <a:buAutoNum type="arabicPeriod" startAt="7"/>
            </a:pPr>
            <a:r>
              <a:rPr lang="en-US" sz="2400" dirty="0">
                <a:solidFill>
                  <a:srgbClr val="041E41"/>
                </a:solidFill>
                <a:cs typeface="Calibri"/>
              </a:rPr>
              <a:t>Engineer shall not use confidential information received in the course of their assignments as a means of making personal profit without the consent of the party from whom the information was obtained</a:t>
            </a:r>
          </a:p>
        </p:txBody>
      </p:sp>
    </p:spTree>
    <p:extLst>
      <p:ext uri="{BB962C8B-B14F-4D97-AF65-F5344CB8AC3E}">
        <p14:creationId xmlns:p14="http://schemas.microsoft.com/office/powerpoint/2010/main" val="4204850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40" dirty="0"/>
              <a:t>Environmental Consideration</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24</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0374" y="1543725"/>
            <a:ext cx="10558566" cy="4678204"/>
          </a:xfrm>
          <a:prstGeom prst="rect">
            <a:avLst/>
          </a:prstGeom>
          <a:noFill/>
        </p:spPr>
        <p:txBody>
          <a:bodyPr wrap="square">
            <a:spAutoFit/>
          </a:bodyPr>
          <a:lstStyle/>
          <a:p>
            <a:pPr marL="539518" indent="-514350">
              <a:spcBef>
                <a:spcPts val="178"/>
              </a:spcBef>
              <a:buFont typeface="Arial" panose="020B0604020202020204" pitchFamily="34" charset="0"/>
              <a:buChar char="•"/>
            </a:pPr>
            <a:r>
              <a:rPr lang="en-US" sz="2400" dirty="0">
                <a:solidFill>
                  <a:srgbClr val="041E41"/>
                </a:solidFill>
                <a:cs typeface="Calibri"/>
              </a:rPr>
              <a:t>"Creating a sustainable world that provides a safe, secure, healthy life for all peoples is a priority of the US engineering community. Engineers must deliver solutions that are technically viable, [economically] feasible, and environmentally and socially sustainable.“</a:t>
            </a:r>
          </a:p>
          <a:p>
            <a:pPr marL="539518" indent="-514350">
              <a:spcBef>
                <a:spcPts val="178"/>
              </a:spcBef>
              <a:buFont typeface="Arial" panose="020B0604020202020204" pitchFamily="34" charset="0"/>
              <a:buChar char="•"/>
            </a:pPr>
            <a:r>
              <a:rPr lang="en-US" sz="2400" dirty="0">
                <a:solidFill>
                  <a:srgbClr val="041E41"/>
                </a:solidFill>
                <a:cs typeface="Calibri"/>
              </a:rPr>
              <a:t>Sustainable approaches during planning, design, and construction or manufacture will carry forward throughout a project’s or product’s operation and maintenance to end-of-life. Sustainable principles include consideration of</a:t>
            </a:r>
          </a:p>
          <a:p>
            <a:pPr marL="996718" lvl="1" indent="-514350">
              <a:spcBef>
                <a:spcPts val="178"/>
              </a:spcBef>
              <a:buFont typeface="Wingdings" panose="05000000000000000000" pitchFamily="2" charset="2"/>
              <a:buChar char="ü"/>
            </a:pPr>
            <a:r>
              <a:rPr lang="en-US" sz="2400" dirty="0">
                <a:solidFill>
                  <a:srgbClr val="041E41"/>
                </a:solidFill>
                <a:cs typeface="Calibri"/>
              </a:rPr>
              <a:t>Safety</a:t>
            </a:r>
          </a:p>
          <a:p>
            <a:pPr marL="996718" lvl="1" indent="-514350">
              <a:spcBef>
                <a:spcPts val="178"/>
              </a:spcBef>
              <a:buFont typeface="Wingdings" panose="05000000000000000000" pitchFamily="2" charset="2"/>
              <a:buChar char="ü"/>
            </a:pPr>
            <a:r>
              <a:rPr lang="en-US" sz="2400" dirty="0">
                <a:solidFill>
                  <a:srgbClr val="041E41"/>
                </a:solidFill>
                <a:cs typeface="Calibri"/>
              </a:rPr>
              <a:t>Public health</a:t>
            </a:r>
          </a:p>
          <a:p>
            <a:pPr marL="996718" lvl="1" indent="-514350">
              <a:spcBef>
                <a:spcPts val="178"/>
              </a:spcBef>
              <a:buFont typeface="Wingdings" panose="05000000000000000000" pitchFamily="2" charset="2"/>
              <a:buChar char="ü"/>
            </a:pPr>
            <a:r>
              <a:rPr lang="en-US" sz="2400" dirty="0">
                <a:solidFill>
                  <a:srgbClr val="041E41"/>
                </a:solidFill>
                <a:cs typeface="Calibri"/>
              </a:rPr>
              <a:t>Quality of life</a:t>
            </a:r>
          </a:p>
          <a:p>
            <a:pPr marL="996718" lvl="1" indent="-514350">
              <a:spcBef>
                <a:spcPts val="178"/>
              </a:spcBef>
              <a:buFont typeface="Wingdings" panose="05000000000000000000" pitchFamily="2" charset="2"/>
              <a:buChar char="ü"/>
            </a:pPr>
            <a:r>
              <a:rPr lang="en-US" sz="2400" dirty="0">
                <a:solidFill>
                  <a:srgbClr val="041E41"/>
                </a:solidFill>
                <a:cs typeface="Calibri"/>
              </a:rPr>
              <a:t>Resource allocation</a:t>
            </a:r>
          </a:p>
          <a:p>
            <a:pPr marL="996718" lvl="1" indent="-514350">
              <a:spcBef>
                <a:spcPts val="178"/>
              </a:spcBef>
              <a:buFont typeface="Wingdings" panose="05000000000000000000" pitchFamily="2" charset="2"/>
              <a:buChar char="ü"/>
            </a:pPr>
            <a:r>
              <a:rPr lang="en-US" sz="2400" dirty="0">
                <a:solidFill>
                  <a:srgbClr val="041E41"/>
                </a:solidFill>
                <a:cs typeface="Calibri"/>
              </a:rPr>
              <a:t>Non-renewable resources</a:t>
            </a:r>
          </a:p>
        </p:txBody>
      </p:sp>
    </p:spTree>
    <p:extLst>
      <p:ext uri="{BB962C8B-B14F-4D97-AF65-F5344CB8AC3E}">
        <p14:creationId xmlns:p14="http://schemas.microsoft.com/office/powerpoint/2010/main" val="1033716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40" dirty="0"/>
              <a:t>Environmental Consideration</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25</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0374" y="1543725"/>
            <a:ext cx="10558566" cy="1938992"/>
          </a:xfrm>
          <a:prstGeom prst="rect">
            <a:avLst/>
          </a:prstGeom>
          <a:noFill/>
        </p:spPr>
        <p:txBody>
          <a:bodyPr wrap="square">
            <a:spAutoFit/>
          </a:bodyPr>
          <a:lstStyle/>
          <a:p>
            <a:pPr marL="539518" indent="-514350">
              <a:spcBef>
                <a:spcPts val="178"/>
              </a:spcBef>
              <a:buFont typeface="Arial" panose="020B0604020202020204" pitchFamily="34" charset="0"/>
              <a:buChar char="•"/>
            </a:pPr>
            <a:r>
              <a:rPr lang="en-US" sz="2400" dirty="0">
                <a:solidFill>
                  <a:srgbClr val="041E41"/>
                </a:solidFill>
                <a:cs typeface="Calibri"/>
              </a:rPr>
              <a:t>“Sustainable” development meets the needs of the present without compromising the ability of future generations to meet their own needs” (Brundtland Commission 1987)</a:t>
            </a:r>
            <a:endParaRPr lang="en-US" sz="2400" b="1" i="0" dirty="0">
              <a:solidFill>
                <a:srgbClr val="0F0F0F"/>
              </a:solidFill>
              <a:effectLst/>
              <a:latin typeface="Roboto" panose="02000000000000000000" pitchFamily="2" charset="0"/>
            </a:endParaRPr>
          </a:p>
          <a:p>
            <a:pPr algn="l"/>
            <a:endParaRPr lang="en-US" sz="2400" b="1" i="0" dirty="0">
              <a:solidFill>
                <a:srgbClr val="0F0F0F"/>
              </a:solidFill>
              <a:effectLst/>
              <a:latin typeface="Gill Sans MT" panose="020B0502020104020203" pitchFamily="34" charset="0"/>
            </a:endParaRPr>
          </a:p>
          <a:p>
            <a:pPr algn="l"/>
            <a:r>
              <a:rPr lang="en-US" sz="2400" b="1" i="0" dirty="0">
                <a:solidFill>
                  <a:srgbClr val="0F0F0F"/>
                </a:solidFill>
                <a:effectLst/>
                <a:latin typeface="Gill Sans MT" panose="020B0502020104020203" pitchFamily="34" charset="0"/>
                <a:hlinkClick r:id="rId3"/>
              </a:rPr>
              <a:t>What Is the Triple Bottom Line?</a:t>
            </a:r>
            <a:endParaRPr lang="en-US" sz="2400" b="1" i="0" dirty="0">
              <a:solidFill>
                <a:srgbClr val="0F0F0F"/>
              </a:solidFill>
              <a:effectLst/>
              <a:latin typeface="Gill Sans MT" panose="020B0502020104020203" pitchFamily="34" charset="0"/>
            </a:endParaRPr>
          </a:p>
        </p:txBody>
      </p:sp>
    </p:spTree>
    <p:extLst>
      <p:ext uri="{BB962C8B-B14F-4D97-AF65-F5344CB8AC3E}">
        <p14:creationId xmlns:p14="http://schemas.microsoft.com/office/powerpoint/2010/main" val="311666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40" dirty="0"/>
              <a:t>Life cycle assessment (LCA)</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26</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0374" y="1543725"/>
            <a:ext cx="10558566" cy="4765407"/>
          </a:xfrm>
          <a:prstGeom prst="rect">
            <a:avLst/>
          </a:prstGeom>
          <a:noFill/>
        </p:spPr>
        <p:txBody>
          <a:bodyPr wrap="square">
            <a:spAutoFit/>
          </a:bodyPr>
          <a:lstStyle/>
          <a:p>
            <a:pPr marL="539518" indent="-514350">
              <a:spcBef>
                <a:spcPts val="178"/>
              </a:spcBef>
              <a:buFont typeface="Arial" panose="020B0604020202020204" pitchFamily="34" charset="0"/>
              <a:buChar char="•"/>
            </a:pPr>
            <a:r>
              <a:rPr lang="en-US" sz="2800" dirty="0">
                <a:solidFill>
                  <a:srgbClr val="041E41"/>
                </a:solidFill>
                <a:cs typeface="Calibri"/>
              </a:rPr>
              <a:t>ISO 14040, 14044: Guidance Documents for LCA</a:t>
            </a:r>
          </a:p>
          <a:p>
            <a:pPr marL="996718" lvl="1" indent="-514350">
              <a:spcBef>
                <a:spcPts val="178"/>
              </a:spcBef>
              <a:buFont typeface="Arial" panose="020B0604020202020204" pitchFamily="34" charset="0"/>
              <a:buChar char="•"/>
            </a:pPr>
            <a:r>
              <a:rPr lang="en-US" sz="2800" dirty="0">
                <a:solidFill>
                  <a:srgbClr val="041E41"/>
                </a:solidFill>
                <a:cs typeface="Calibri"/>
              </a:rPr>
              <a:t>Definition: “compilation and evaluation of the inputs, outputs and the potential environmental impacts of a product system throughout its life cycle”</a:t>
            </a:r>
          </a:p>
          <a:p>
            <a:pPr marL="539518" indent="-514350">
              <a:spcBef>
                <a:spcPts val="178"/>
              </a:spcBef>
              <a:buFont typeface="Arial" panose="020B0604020202020204" pitchFamily="34" charset="0"/>
              <a:buChar char="•"/>
            </a:pPr>
            <a:r>
              <a:rPr lang="en-US" sz="2800" dirty="0">
                <a:solidFill>
                  <a:srgbClr val="041E41"/>
                </a:solidFill>
                <a:cs typeface="Calibri"/>
              </a:rPr>
              <a:t>Description: A technique for assessing the environmental impact of a product, process or activity from its `cradle’ to ‘grave’</a:t>
            </a:r>
          </a:p>
          <a:p>
            <a:pPr marL="539518" indent="-514350">
              <a:spcBef>
                <a:spcPts val="178"/>
              </a:spcBef>
              <a:buFont typeface="Arial" panose="020B0604020202020204" pitchFamily="34" charset="0"/>
              <a:buChar char="•"/>
            </a:pPr>
            <a:r>
              <a:rPr lang="en-US" sz="2800" dirty="0">
                <a:solidFill>
                  <a:srgbClr val="041E41"/>
                </a:solidFill>
                <a:cs typeface="Calibri"/>
              </a:rPr>
              <a:t>LCA is one of the most effective and credible ways to:</a:t>
            </a:r>
          </a:p>
          <a:p>
            <a:pPr marL="996718" lvl="1" indent="-514350">
              <a:spcBef>
                <a:spcPts val="178"/>
              </a:spcBef>
              <a:buFont typeface="Arial" panose="020B0604020202020204" pitchFamily="34" charset="0"/>
              <a:buChar char="•"/>
            </a:pPr>
            <a:r>
              <a:rPr lang="en-US" sz="2400" dirty="0">
                <a:solidFill>
                  <a:srgbClr val="041E41"/>
                </a:solidFill>
                <a:cs typeface="Calibri"/>
              </a:rPr>
              <a:t>Evaluate environment impact of product/process</a:t>
            </a:r>
          </a:p>
          <a:p>
            <a:pPr marL="996718" lvl="1" indent="-514350">
              <a:spcBef>
                <a:spcPts val="178"/>
              </a:spcBef>
              <a:buFont typeface="Arial" panose="020B0604020202020204" pitchFamily="34" charset="0"/>
              <a:buChar char="•"/>
            </a:pPr>
            <a:r>
              <a:rPr lang="en-US" sz="2400" dirty="0">
                <a:solidFill>
                  <a:srgbClr val="041E41"/>
                </a:solidFill>
                <a:cs typeface="Calibri"/>
              </a:rPr>
              <a:t>Detailed investigation of possible causes</a:t>
            </a:r>
          </a:p>
          <a:p>
            <a:pPr marL="996718" lvl="1" indent="-514350">
              <a:spcBef>
                <a:spcPts val="178"/>
              </a:spcBef>
              <a:buFont typeface="Arial" panose="020B0604020202020204" pitchFamily="34" charset="0"/>
              <a:buChar char="•"/>
            </a:pPr>
            <a:r>
              <a:rPr lang="en-US" sz="2400" dirty="0">
                <a:solidFill>
                  <a:srgbClr val="041E41"/>
                </a:solidFill>
                <a:cs typeface="Calibri"/>
              </a:rPr>
              <a:t>Compare environmental attributes of multiple products/processes</a:t>
            </a:r>
          </a:p>
          <a:p>
            <a:pPr marL="996718" lvl="1" indent="-514350">
              <a:spcBef>
                <a:spcPts val="178"/>
              </a:spcBef>
              <a:buFont typeface="Arial" panose="020B0604020202020204" pitchFamily="34" charset="0"/>
              <a:buChar char="•"/>
            </a:pPr>
            <a:r>
              <a:rPr lang="en-US" sz="2400" dirty="0">
                <a:solidFill>
                  <a:srgbClr val="041E41"/>
                </a:solidFill>
                <a:cs typeface="Calibri"/>
              </a:rPr>
              <a:t>Suggest potential improvements in design</a:t>
            </a:r>
          </a:p>
        </p:txBody>
      </p:sp>
    </p:spTree>
    <p:extLst>
      <p:ext uri="{BB962C8B-B14F-4D97-AF65-F5344CB8AC3E}">
        <p14:creationId xmlns:p14="http://schemas.microsoft.com/office/powerpoint/2010/main" val="2168411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dirty="0"/>
              <a:t>Ethics</a:t>
            </a:r>
            <a:r>
              <a:rPr lang="en-US" spc="-99" dirty="0"/>
              <a:t> </a:t>
            </a:r>
            <a:r>
              <a:rPr lang="en-US" spc="-59" dirty="0"/>
              <a:t>and</a:t>
            </a:r>
            <a:r>
              <a:rPr lang="en-US" spc="-99" dirty="0"/>
              <a:t> </a:t>
            </a:r>
            <a:r>
              <a:rPr lang="en-US" spc="-79" dirty="0"/>
              <a:t>Engineering</a:t>
            </a:r>
            <a:r>
              <a:rPr lang="en-US" spc="-99" dirty="0"/>
              <a:t> </a:t>
            </a:r>
            <a:r>
              <a:rPr lang="en-US" spc="-20" dirty="0"/>
              <a:t>Decisions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27</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558566" cy="4072910"/>
          </a:xfrm>
          <a:prstGeom prst="rect">
            <a:avLst/>
          </a:prstGeom>
          <a:noFill/>
        </p:spPr>
        <p:txBody>
          <a:bodyPr wrap="square">
            <a:spAutoFit/>
          </a:bodyPr>
          <a:lstStyle/>
          <a:p>
            <a:pPr marL="482368" indent="-457200">
              <a:spcBef>
                <a:spcPts val="178"/>
              </a:spcBef>
              <a:buFont typeface="Arial" panose="020B0604020202020204" pitchFamily="34" charset="0"/>
              <a:buChar char="•"/>
            </a:pPr>
            <a:r>
              <a:rPr lang="en-US" sz="2800" dirty="0">
                <a:solidFill>
                  <a:srgbClr val="041E41"/>
                </a:solidFill>
                <a:cs typeface="Calibri"/>
              </a:rPr>
              <a:t>We generally believe that lying, misleading, cheating or causing physical harm go against our fundamental morals.</a:t>
            </a:r>
          </a:p>
          <a:p>
            <a:pPr marL="482368" indent="-457200">
              <a:spcBef>
                <a:spcPts val="178"/>
              </a:spcBef>
              <a:buFont typeface="Arial" panose="020B0604020202020204" pitchFamily="34" charset="0"/>
              <a:buChar char="•"/>
            </a:pPr>
            <a:r>
              <a:rPr lang="en-US" sz="2800" dirty="0">
                <a:solidFill>
                  <a:srgbClr val="041E41"/>
                </a:solidFill>
                <a:cs typeface="Calibri"/>
              </a:rPr>
              <a:t>Professional code of ethics have been created for many professions to define commonly accepted standards of honesty and integrity expected of members of the profession.</a:t>
            </a:r>
          </a:p>
          <a:p>
            <a:pPr marL="939568" lvl="1" indent="-457200">
              <a:spcBef>
                <a:spcPts val="178"/>
              </a:spcBef>
              <a:buFont typeface="Arial" panose="020B0604020202020204" pitchFamily="34" charset="0"/>
              <a:buChar char="•"/>
            </a:pPr>
            <a:r>
              <a:rPr lang="en-US" sz="2800" dirty="0">
                <a:solidFill>
                  <a:srgbClr val="041E41"/>
                </a:solidFill>
                <a:cs typeface="Calibri"/>
              </a:rPr>
              <a:t>Avoid deceptive acts</a:t>
            </a:r>
          </a:p>
          <a:p>
            <a:pPr marL="939568" lvl="1" indent="-457200">
              <a:spcBef>
                <a:spcPts val="178"/>
              </a:spcBef>
              <a:buFont typeface="Arial" panose="020B0604020202020204" pitchFamily="34" charset="0"/>
              <a:buChar char="•"/>
            </a:pPr>
            <a:r>
              <a:rPr lang="en-US" sz="2800" dirty="0">
                <a:solidFill>
                  <a:srgbClr val="041E41"/>
                </a:solidFill>
                <a:cs typeface="Calibri"/>
              </a:rPr>
              <a:t>Don’t make false statements of omit important facts</a:t>
            </a:r>
          </a:p>
          <a:p>
            <a:pPr marL="939568" lvl="1" indent="-457200">
              <a:spcBef>
                <a:spcPts val="178"/>
              </a:spcBef>
              <a:buFont typeface="Arial" panose="020B0604020202020204" pitchFamily="34" charset="0"/>
              <a:buChar char="•"/>
            </a:pPr>
            <a:r>
              <a:rPr lang="en-US" sz="2800" dirty="0">
                <a:solidFill>
                  <a:srgbClr val="041E41"/>
                </a:solidFill>
                <a:cs typeface="Calibri"/>
              </a:rPr>
              <a:t>Don’t accept payments from suppliers for recommending their products</a:t>
            </a:r>
          </a:p>
        </p:txBody>
      </p:sp>
    </p:spTree>
    <p:extLst>
      <p:ext uri="{BB962C8B-B14F-4D97-AF65-F5344CB8AC3E}">
        <p14:creationId xmlns:p14="http://schemas.microsoft.com/office/powerpoint/2010/main" val="3730806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a:xfrm>
            <a:off x="533400" y="609600"/>
            <a:ext cx="10805160" cy="707886"/>
          </a:xfrm>
        </p:spPr>
        <p:txBody>
          <a:bodyPr>
            <a:normAutofit fontScale="90000"/>
          </a:bodyPr>
          <a:lstStyle/>
          <a:p>
            <a:r>
              <a:rPr lang="en-US" dirty="0"/>
              <a:t>Here are examples of companies that were found guilty of false advertising</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28</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31069" y="1705451"/>
            <a:ext cx="10979210" cy="4596130"/>
          </a:xfrm>
          <a:prstGeom prst="rect">
            <a:avLst/>
          </a:prstGeom>
          <a:noFill/>
        </p:spPr>
        <p:txBody>
          <a:bodyPr wrap="square">
            <a:spAutoFit/>
          </a:bodyPr>
          <a:lstStyle/>
          <a:p>
            <a:pPr marL="482368" indent="-457200">
              <a:spcBef>
                <a:spcPts val="178"/>
              </a:spcBef>
              <a:buFont typeface="Arial" panose="020B0604020202020204" pitchFamily="34" charset="0"/>
              <a:buChar char="•"/>
            </a:pPr>
            <a:r>
              <a:rPr lang="en-US" sz="2600" dirty="0" err="1">
                <a:solidFill>
                  <a:srgbClr val="041E41"/>
                </a:solidFill>
                <a:cs typeface="Calibri"/>
              </a:rPr>
              <a:t>Activia</a:t>
            </a:r>
            <a:r>
              <a:rPr lang="en-US" sz="2600" dirty="0">
                <a:solidFill>
                  <a:srgbClr val="041E41"/>
                </a:solidFill>
                <a:cs typeface="Calibri"/>
              </a:rPr>
              <a:t> yogurt - Dannon stated that its yogurt had nutritional benefits other yogurts didn't. They had to pay $45 million in a class action settlement.</a:t>
            </a:r>
          </a:p>
          <a:p>
            <a:pPr marL="482368" indent="-457200">
              <a:spcBef>
                <a:spcPts val="178"/>
              </a:spcBef>
              <a:buFont typeface="Arial" panose="020B0604020202020204" pitchFamily="34" charset="0"/>
              <a:buChar char="•"/>
            </a:pPr>
            <a:r>
              <a:rPr lang="en-US" sz="2600" dirty="0">
                <a:solidFill>
                  <a:srgbClr val="041E41"/>
                </a:solidFill>
                <a:cs typeface="Calibri"/>
              </a:rPr>
              <a:t>Splenda - Ads say it is made from sugar; but, that is not the case. It is made of highly-processed chemical compounds.</a:t>
            </a:r>
          </a:p>
          <a:p>
            <a:pPr marL="482368" indent="-457200">
              <a:spcBef>
                <a:spcPts val="178"/>
              </a:spcBef>
              <a:buFont typeface="Arial" panose="020B0604020202020204" pitchFamily="34" charset="0"/>
              <a:buChar char="•"/>
            </a:pPr>
            <a:r>
              <a:rPr lang="en-US" sz="2600" dirty="0">
                <a:solidFill>
                  <a:srgbClr val="041E41"/>
                </a:solidFill>
                <a:cs typeface="Calibri"/>
              </a:rPr>
              <a:t>New Balance - One of their sneakers has been sold with claims to help consumers burn calories. No studies confirmed this and the shoe turned out to be an injury hazard.</a:t>
            </a:r>
          </a:p>
          <a:p>
            <a:pPr marL="482368" indent="-457200">
              <a:spcBef>
                <a:spcPts val="178"/>
              </a:spcBef>
              <a:buFont typeface="Arial" panose="020B0604020202020204" pitchFamily="34" charset="0"/>
              <a:buChar char="•"/>
            </a:pPr>
            <a:r>
              <a:rPr lang="en-US" sz="2600" dirty="0">
                <a:solidFill>
                  <a:srgbClr val="041E41"/>
                </a:solidFill>
                <a:cs typeface="Calibri"/>
              </a:rPr>
              <a:t>Taco Bell seasoned beef - It was not really seasoned, but had oat filler. This tricked consumers into thinking it had a higher grade of beef.</a:t>
            </a:r>
          </a:p>
          <a:p>
            <a:pPr marL="482368" indent="-457200">
              <a:spcBef>
                <a:spcPts val="178"/>
              </a:spcBef>
              <a:buFont typeface="Arial" panose="020B0604020202020204" pitchFamily="34" charset="0"/>
              <a:buChar char="•"/>
            </a:pPr>
            <a:r>
              <a:rPr lang="en-US" sz="2600" dirty="0">
                <a:solidFill>
                  <a:srgbClr val="041E41"/>
                </a:solidFill>
                <a:cs typeface="Calibri"/>
              </a:rPr>
              <a:t>Hyundai and KIA - These companies overstated the horsepower of their vehicles, as much as 9.6 percent.</a:t>
            </a:r>
          </a:p>
        </p:txBody>
      </p:sp>
    </p:spTree>
    <p:extLst>
      <p:ext uri="{BB962C8B-B14F-4D97-AF65-F5344CB8AC3E}">
        <p14:creationId xmlns:p14="http://schemas.microsoft.com/office/powerpoint/2010/main" val="2152294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Business</a:t>
            </a:r>
            <a:r>
              <a:rPr lang="en-US" spc="-69" dirty="0"/>
              <a:t> </a:t>
            </a:r>
            <a:r>
              <a:rPr lang="en-US" spc="-40" dirty="0"/>
              <a:t>Conduct</a:t>
            </a:r>
            <a:r>
              <a:rPr lang="en-US" spc="-69" dirty="0"/>
              <a:t> </a:t>
            </a:r>
            <a:r>
              <a:rPr lang="en-US" spc="-89" dirty="0"/>
              <a:t>Guidelines</a:t>
            </a:r>
            <a:r>
              <a:rPr lang="en-US" spc="-59" dirty="0"/>
              <a:t> </a:t>
            </a:r>
            <a:r>
              <a:rPr lang="en-US" spc="-20" dirty="0"/>
              <a:t>(BCG)</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29</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838200" y="1496169"/>
            <a:ext cx="11168166" cy="5416868"/>
          </a:xfrm>
          <a:prstGeom prst="rect">
            <a:avLst/>
          </a:prstGeom>
          <a:noFill/>
        </p:spPr>
        <p:txBody>
          <a:bodyPr wrap="square">
            <a:spAutoFit/>
          </a:bodyPr>
          <a:lstStyle/>
          <a:p>
            <a:pPr marL="482368" indent="-457200">
              <a:spcBef>
                <a:spcPts val="178"/>
              </a:spcBef>
              <a:buFont typeface="Arial" panose="020B0604020202020204" pitchFamily="34" charset="0"/>
              <a:buChar char="•"/>
            </a:pPr>
            <a:r>
              <a:rPr lang="en-US" sz="2800" dirty="0">
                <a:solidFill>
                  <a:srgbClr val="041E41"/>
                </a:solidFill>
                <a:cs typeface="Calibri"/>
              </a:rPr>
              <a:t>Your future employer may require you to annually certify that you will comply to the company’s BCG</a:t>
            </a:r>
          </a:p>
          <a:p>
            <a:pPr marL="482368" indent="-457200">
              <a:spcBef>
                <a:spcPts val="178"/>
              </a:spcBef>
              <a:buFont typeface="Arial" panose="020B0604020202020204" pitchFamily="34" charset="0"/>
              <a:buChar char="•"/>
            </a:pPr>
            <a:r>
              <a:rPr lang="en-US" sz="2800" dirty="0">
                <a:solidFill>
                  <a:srgbClr val="041E41"/>
                </a:solidFill>
                <a:cs typeface="Calibri"/>
              </a:rPr>
              <a:t>Your employment may be conditioned on your annual certification of the BCG</a:t>
            </a:r>
          </a:p>
          <a:p>
            <a:pPr marL="482368" indent="-457200">
              <a:spcBef>
                <a:spcPts val="178"/>
              </a:spcBef>
              <a:buFont typeface="Arial" panose="020B0604020202020204" pitchFamily="34" charset="0"/>
              <a:buChar char="•"/>
            </a:pPr>
            <a:r>
              <a:rPr lang="en-US" sz="2800" dirty="0">
                <a:solidFill>
                  <a:srgbClr val="041E41"/>
                </a:solidFill>
                <a:cs typeface="Calibri"/>
              </a:rPr>
              <a:t>Violations of the BCG may lead to termination of employment</a:t>
            </a:r>
          </a:p>
          <a:p>
            <a:pPr marL="482368" indent="-457200">
              <a:spcBef>
                <a:spcPts val="178"/>
              </a:spcBef>
              <a:buFont typeface="Arial" panose="020B0604020202020204" pitchFamily="34" charset="0"/>
              <a:buChar char="•"/>
            </a:pPr>
            <a:r>
              <a:rPr lang="en-US" sz="2800" dirty="0">
                <a:solidFill>
                  <a:srgbClr val="041E41"/>
                </a:solidFill>
                <a:cs typeface="Calibri"/>
              </a:rPr>
              <a:t>For engineers the BCG are mainly about honesty</a:t>
            </a:r>
          </a:p>
          <a:p>
            <a:pPr marL="482368" indent="-457200">
              <a:spcBef>
                <a:spcPts val="178"/>
              </a:spcBef>
              <a:buFont typeface="Arial" panose="020B0604020202020204" pitchFamily="34" charset="0"/>
              <a:buChar char="•"/>
            </a:pPr>
            <a:r>
              <a:rPr lang="en-US" sz="2800" dirty="0">
                <a:solidFill>
                  <a:srgbClr val="041E41"/>
                </a:solidFill>
                <a:cs typeface="Calibri"/>
              </a:rPr>
              <a:t>For procurement and sales the BCG also cover kickbacks and bribery</a:t>
            </a:r>
          </a:p>
          <a:p>
            <a:pPr marL="482368" indent="-457200">
              <a:spcBef>
                <a:spcPts val="178"/>
              </a:spcBef>
              <a:buFont typeface="Arial" panose="020B0604020202020204" pitchFamily="34" charset="0"/>
              <a:buChar char="•"/>
            </a:pPr>
            <a:r>
              <a:rPr lang="en-US" sz="2800" dirty="0">
                <a:solidFill>
                  <a:srgbClr val="041E41"/>
                </a:solidFill>
                <a:cs typeface="Calibri"/>
              </a:rPr>
              <a:t>Be careful when dealing with government agencies – the BCG bar may be higher</a:t>
            </a:r>
          </a:p>
          <a:p>
            <a:pPr marL="482368" indent="-457200">
              <a:spcBef>
                <a:spcPts val="178"/>
              </a:spcBef>
              <a:buFont typeface="Arial" panose="020B0604020202020204" pitchFamily="34" charset="0"/>
              <a:buChar char="•"/>
            </a:pPr>
            <a:r>
              <a:rPr lang="en-US" sz="2800" dirty="0">
                <a:solidFill>
                  <a:srgbClr val="041E41"/>
                </a:solidFill>
                <a:cs typeface="Calibri"/>
              </a:rPr>
              <a:t>Although bribery and kickbacks may be tolerated or even expected in some foreign countries, it is illegal for a US based company to offer bribes or kickbacks in a foreign country</a:t>
            </a:r>
          </a:p>
        </p:txBody>
      </p:sp>
    </p:spTree>
    <p:extLst>
      <p:ext uri="{BB962C8B-B14F-4D97-AF65-F5344CB8AC3E}">
        <p14:creationId xmlns:p14="http://schemas.microsoft.com/office/powerpoint/2010/main" val="846029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dirty="0"/>
              <a:t>WHAT ARE ENGINEERING ETHICS?</a:t>
            </a:r>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3</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85C08ED7-34A2-4950-8369-70DC49C2E96B}"/>
              </a:ext>
            </a:extLst>
          </p:cNvPr>
          <p:cNvSpPr txBox="1"/>
          <p:nvPr/>
        </p:nvSpPr>
        <p:spPr>
          <a:xfrm>
            <a:off x="990600" y="2057400"/>
            <a:ext cx="9753600" cy="1384995"/>
          </a:xfrm>
          <a:prstGeom prst="rect">
            <a:avLst/>
          </a:prstGeom>
          <a:noFill/>
        </p:spPr>
        <p:txBody>
          <a:bodyPr wrap="square" rtlCol="0">
            <a:spAutoFit/>
          </a:bodyPr>
          <a:lstStyle/>
          <a:p>
            <a:pPr marL="349830" indent="-274327">
              <a:spcBef>
                <a:spcPts val="860"/>
              </a:spcBef>
              <a:buClr>
                <a:srgbClr val="041E41"/>
              </a:buClr>
              <a:buFont typeface="Times New Roman"/>
              <a:buChar char="•"/>
              <a:tabLst>
                <a:tab pos="349830" algn="l"/>
              </a:tabLst>
            </a:pPr>
            <a:r>
              <a:rPr lang="en-US" sz="2800" spc="-50" dirty="0">
                <a:cs typeface="Tahoma"/>
              </a:rPr>
              <a:t>Engineering ethics are principles and guidelines engineers follow to ensure their decision-making is aligned with their obligations to the public, their clients, and the industry.</a:t>
            </a:r>
            <a:endParaRPr lang="en-US" sz="2800" dirty="0"/>
          </a:p>
        </p:txBody>
      </p:sp>
    </p:spTree>
    <p:extLst>
      <p:ext uri="{BB962C8B-B14F-4D97-AF65-F5344CB8AC3E}">
        <p14:creationId xmlns:p14="http://schemas.microsoft.com/office/powerpoint/2010/main" val="69705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Ethics in technical writing</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30</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838200" y="1496169"/>
            <a:ext cx="11168166" cy="5391219"/>
          </a:xfrm>
          <a:prstGeom prst="rect">
            <a:avLst/>
          </a:prstGeom>
          <a:noFill/>
        </p:spPr>
        <p:txBody>
          <a:bodyPr wrap="square">
            <a:spAutoFit/>
          </a:bodyPr>
          <a:lstStyle/>
          <a:p>
            <a:pPr marL="482368" indent="-457200">
              <a:spcBef>
                <a:spcPts val="178"/>
              </a:spcBef>
              <a:buFont typeface="Arial" panose="020B0604020202020204" pitchFamily="34" charset="0"/>
              <a:buChar char="•"/>
            </a:pPr>
            <a:r>
              <a:rPr lang="en-US" sz="2800" dirty="0">
                <a:solidFill>
                  <a:srgbClr val="041E41"/>
                </a:solidFill>
                <a:cs typeface="Calibri"/>
              </a:rPr>
              <a:t>To maintain and preserve trust in the engineering profession, it is our duty and ethical responsibility to provide truthful and accurate information to the people we serve.  </a:t>
            </a:r>
          </a:p>
          <a:p>
            <a:pPr marL="25168">
              <a:spcBef>
                <a:spcPts val="178"/>
              </a:spcBef>
            </a:pPr>
            <a:r>
              <a:rPr lang="en-US" sz="2800" b="1" dirty="0">
                <a:solidFill>
                  <a:srgbClr val="041E41"/>
                </a:solidFill>
                <a:cs typeface="Calibri"/>
              </a:rPr>
              <a:t>Typical Ethics Issues in Technical Writing</a:t>
            </a:r>
          </a:p>
          <a:p>
            <a:pPr marL="482368" indent="-457200">
              <a:spcBef>
                <a:spcPts val="178"/>
              </a:spcBef>
              <a:buFont typeface="Arial" panose="020B0604020202020204" pitchFamily="34" charset="0"/>
              <a:buChar char="•"/>
            </a:pPr>
            <a:r>
              <a:rPr lang="en-US" sz="2800" dirty="0">
                <a:solidFill>
                  <a:srgbClr val="041E41"/>
                </a:solidFill>
                <a:cs typeface="Calibri"/>
              </a:rPr>
              <a:t>Research that Does Not Support the Project Idea: misrepresenting facts in a technical document or including conflicting data that does not support the project’s goal.</a:t>
            </a:r>
          </a:p>
          <a:p>
            <a:pPr marL="25168">
              <a:spcBef>
                <a:spcPts val="178"/>
              </a:spcBef>
            </a:pPr>
            <a:r>
              <a:rPr lang="en-US" sz="2800" dirty="0">
                <a:solidFill>
                  <a:srgbClr val="0070C0"/>
                </a:solidFill>
                <a:cs typeface="Calibri"/>
              </a:rPr>
              <a:t>	Remedy: your report should be fact based. Use reliable data, </a:t>
            </a:r>
            <a:r>
              <a:rPr lang="en-US" sz="2800">
                <a:solidFill>
                  <a:srgbClr val="0070C0"/>
                </a:solidFill>
                <a:cs typeface="Calibri"/>
              </a:rPr>
              <a:t>statistics 	and </a:t>
            </a:r>
            <a:r>
              <a:rPr lang="en-US" sz="2800" dirty="0">
                <a:solidFill>
                  <a:srgbClr val="0070C0"/>
                </a:solidFill>
                <a:cs typeface="Calibri"/>
              </a:rPr>
              <a:t>needs to justify the objectives of </a:t>
            </a:r>
            <a:r>
              <a:rPr lang="en-US" sz="2800">
                <a:solidFill>
                  <a:srgbClr val="0070C0"/>
                </a:solidFill>
                <a:cs typeface="Calibri"/>
              </a:rPr>
              <a:t>the project. </a:t>
            </a:r>
            <a:r>
              <a:rPr lang="en-US" sz="2800" dirty="0">
                <a:solidFill>
                  <a:srgbClr val="0070C0"/>
                </a:solidFill>
                <a:cs typeface="Calibri"/>
              </a:rPr>
              <a:t>The scope of the project 	should comply with prevailing codes, standards, conventions, and laws</a:t>
            </a: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p:txBody>
      </p:sp>
    </p:spTree>
    <p:extLst>
      <p:ext uri="{BB962C8B-B14F-4D97-AF65-F5344CB8AC3E}">
        <p14:creationId xmlns:p14="http://schemas.microsoft.com/office/powerpoint/2010/main" val="1940014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Ethics in technical writing</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31</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838200" y="1600200"/>
            <a:ext cx="11168166" cy="2298065"/>
          </a:xfrm>
          <a:prstGeom prst="rect">
            <a:avLst/>
          </a:prstGeom>
          <a:noFill/>
        </p:spPr>
        <p:txBody>
          <a:bodyPr wrap="square">
            <a:spAutoFit/>
          </a:bodyPr>
          <a:lstStyle/>
          <a:p>
            <a:pPr marL="25168">
              <a:spcBef>
                <a:spcPts val="178"/>
              </a:spcBef>
            </a:pPr>
            <a:r>
              <a:rPr lang="en-US" sz="2800" b="1" dirty="0">
                <a:solidFill>
                  <a:srgbClr val="041E41"/>
                </a:solidFill>
                <a:cs typeface="Calibri"/>
              </a:rPr>
              <a:t>Typical Ethics Issues in Technical Writing</a:t>
            </a:r>
          </a:p>
          <a:p>
            <a:pPr marL="482368" indent="-457200">
              <a:spcBef>
                <a:spcPts val="178"/>
              </a:spcBef>
              <a:buFont typeface="Arial" panose="020B0604020202020204" pitchFamily="34" charset="0"/>
              <a:buChar char="•"/>
            </a:pPr>
            <a:r>
              <a:rPr lang="en-US" sz="2800" dirty="0">
                <a:solidFill>
                  <a:srgbClr val="041E41"/>
                </a:solidFill>
                <a:cs typeface="Calibri"/>
              </a:rPr>
              <a:t>Suppressing Relevant Information: suppressing important contextual information</a:t>
            </a:r>
          </a:p>
          <a:p>
            <a:pPr marL="482368" lvl="1">
              <a:spcBef>
                <a:spcPts val="178"/>
              </a:spcBef>
            </a:pPr>
            <a:r>
              <a:rPr lang="en-US" sz="2800" dirty="0">
                <a:solidFill>
                  <a:srgbClr val="0070C0"/>
                </a:solidFill>
                <a:cs typeface="Calibri"/>
              </a:rPr>
              <a:t>Remedy: incorporate and synthesize information from a variety of reliable sources. Do not pick and choose only the sources to make a point. </a:t>
            </a:r>
            <a:endParaRPr lang="en-US" sz="2800" dirty="0">
              <a:solidFill>
                <a:srgbClr val="041E41"/>
              </a:solidFill>
              <a:cs typeface="Calibri"/>
            </a:endParaRPr>
          </a:p>
        </p:txBody>
      </p:sp>
    </p:spTree>
    <p:extLst>
      <p:ext uri="{BB962C8B-B14F-4D97-AF65-F5344CB8AC3E}">
        <p14:creationId xmlns:p14="http://schemas.microsoft.com/office/powerpoint/2010/main" val="4101167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Ethics in technical writing</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32</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838200" y="1669911"/>
            <a:ext cx="11168166" cy="4047262"/>
          </a:xfrm>
          <a:prstGeom prst="rect">
            <a:avLst/>
          </a:prstGeom>
          <a:noFill/>
        </p:spPr>
        <p:txBody>
          <a:bodyPr wrap="square">
            <a:spAutoFit/>
          </a:bodyPr>
          <a:lstStyle/>
          <a:p>
            <a:pPr marL="25168">
              <a:spcBef>
                <a:spcPts val="178"/>
              </a:spcBef>
            </a:pPr>
            <a:r>
              <a:rPr lang="en-US" sz="2800" b="1" dirty="0">
                <a:solidFill>
                  <a:srgbClr val="041E41"/>
                </a:solidFill>
                <a:cs typeface="Calibri"/>
              </a:rPr>
              <a:t>Typical Ethics Issues in Technical Writing</a:t>
            </a:r>
          </a:p>
          <a:p>
            <a:pPr marL="482368" indent="-457200">
              <a:spcBef>
                <a:spcPts val="178"/>
              </a:spcBef>
              <a:buFont typeface="Arial" panose="020B0604020202020204" pitchFamily="34" charset="0"/>
              <a:buChar char="•"/>
            </a:pPr>
            <a:r>
              <a:rPr lang="en-US" sz="2800" dirty="0">
                <a:solidFill>
                  <a:srgbClr val="041E41"/>
                </a:solidFill>
                <a:cs typeface="Calibri"/>
              </a:rPr>
              <a:t>Not Verifying Sources Properly: incorporating others’ ideas into your documents and making it sounds like yours idea. Use of statistics that can mislead rather than accurately inform</a:t>
            </a:r>
          </a:p>
          <a:p>
            <a:pPr marL="25168">
              <a:spcBef>
                <a:spcPts val="178"/>
              </a:spcBef>
            </a:pPr>
            <a:r>
              <a:rPr lang="en-US" sz="2800" dirty="0">
                <a:solidFill>
                  <a:srgbClr val="041E41"/>
                </a:solidFill>
                <a:cs typeface="Calibri"/>
              </a:rPr>
              <a:t>	</a:t>
            </a:r>
            <a:r>
              <a:rPr lang="en-US" sz="2800" dirty="0">
                <a:solidFill>
                  <a:srgbClr val="0070C0"/>
                </a:solidFill>
                <a:cs typeface="Calibri"/>
              </a:rPr>
              <a:t>Remedy: give credit to the work and ideas of others who made substantial 	contributions. it is important to verify the original source because you 	need to make sure that information is, in fact, correct, and that it is not 	being taken out of context from the original source.</a:t>
            </a:r>
          </a:p>
          <a:p>
            <a:pPr marL="482368" indent="-457200">
              <a:spcBef>
                <a:spcPts val="178"/>
              </a:spcBef>
              <a:buFont typeface="Arial" panose="020B0604020202020204" pitchFamily="34" charset="0"/>
              <a:buChar char="•"/>
            </a:pPr>
            <a:endParaRPr lang="en-US" sz="2800" dirty="0">
              <a:solidFill>
                <a:srgbClr val="041E41"/>
              </a:solidFill>
              <a:cs typeface="Calibri"/>
            </a:endParaRPr>
          </a:p>
        </p:txBody>
      </p:sp>
    </p:spTree>
    <p:extLst>
      <p:ext uri="{BB962C8B-B14F-4D97-AF65-F5344CB8AC3E}">
        <p14:creationId xmlns:p14="http://schemas.microsoft.com/office/powerpoint/2010/main" val="3859108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Ethics in technical writing</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33</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838200" y="1496169"/>
            <a:ext cx="11168166" cy="7591822"/>
          </a:xfrm>
          <a:prstGeom prst="rect">
            <a:avLst/>
          </a:prstGeom>
          <a:noFill/>
        </p:spPr>
        <p:txBody>
          <a:bodyPr wrap="square">
            <a:spAutoFit/>
          </a:bodyPr>
          <a:lstStyle/>
          <a:p>
            <a:pPr marL="25168">
              <a:spcBef>
                <a:spcPts val="178"/>
              </a:spcBef>
            </a:pPr>
            <a:r>
              <a:rPr lang="en-US" sz="2800" b="1" dirty="0">
                <a:solidFill>
                  <a:srgbClr val="041E41"/>
                </a:solidFill>
                <a:cs typeface="Calibri"/>
              </a:rPr>
              <a:t>Typical Ethics Issues in Technical Writing</a:t>
            </a:r>
          </a:p>
          <a:p>
            <a:pPr marL="482368" indent="-457200">
              <a:spcBef>
                <a:spcPts val="178"/>
              </a:spcBef>
              <a:buFont typeface="Arial" panose="020B0604020202020204" pitchFamily="34" charset="0"/>
              <a:buChar char="•"/>
            </a:pPr>
            <a:r>
              <a:rPr lang="en-US" sz="2800" dirty="0">
                <a:solidFill>
                  <a:srgbClr val="041E41"/>
                </a:solidFill>
                <a:cs typeface="Calibri"/>
              </a:rPr>
              <a:t>Misuse of Visuals : take a look at the bar graphs in the Figure below. What do you notice about their presentation?</a:t>
            </a: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r>
              <a:rPr lang="en-US" sz="2000" dirty="0">
                <a:solidFill>
                  <a:srgbClr val="041E41"/>
                </a:solidFill>
                <a:cs typeface="Calibri"/>
              </a:rPr>
              <a:t>The left bar graph shows dramatic increase only a narrow range of numbers (9100 to 9800). The right bar graph shows the complete picture by presenting numbers from 0-1200 on the vertical axis, and we see that the numbers have in fact been relatively stable.</a:t>
            </a:r>
          </a:p>
          <a:p>
            <a:pPr marL="482368" indent="-457200">
              <a:spcBef>
                <a:spcPts val="178"/>
              </a:spcBef>
              <a:buFont typeface="Arial" panose="020B0604020202020204" pitchFamily="34" charset="0"/>
              <a:buChar char="•"/>
            </a:pPr>
            <a:r>
              <a:rPr lang="en-US" sz="2000" dirty="0">
                <a:solidFill>
                  <a:srgbClr val="0070C0"/>
                </a:solidFill>
                <a:cs typeface="Calibri"/>
              </a:rPr>
              <a:t>Remedy: in visuals illustrate key facts, statistics, or information that depicts a complete picture</a:t>
            </a:r>
          </a:p>
          <a:p>
            <a:pPr marL="482368" indent="-457200">
              <a:spcBef>
                <a:spcPts val="178"/>
              </a:spcBef>
              <a:buFont typeface="Arial" panose="020B0604020202020204" pitchFamily="34" charset="0"/>
              <a:buChar char="•"/>
            </a:pPr>
            <a:endParaRPr lang="en-US" sz="2000" dirty="0">
              <a:solidFill>
                <a:srgbClr val="0070C0"/>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p:txBody>
      </p:sp>
      <p:pic>
        <p:nvPicPr>
          <p:cNvPr id="3" name="Picture 2">
            <a:extLst>
              <a:ext uri="{FF2B5EF4-FFF2-40B4-BE49-F238E27FC236}">
                <a16:creationId xmlns:a16="http://schemas.microsoft.com/office/drawing/2014/main" id="{80AECC81-B670-4945-9FBF-8ACB317CE880}"/>
              </a:ext>
            </a:extLst>
          </p:cNvPr>
          <p:cNvPicPr>
            <a:picLocks noChangeAspect="1"/>
          </p:cNvPicPr>
          <p:nvPr/>
        </p:nvPicPr>
        <p:blipFill>
          <a:blip r:embed="rId3"/>
          <a:stretch>
            <a:fillRect/>
          </a:stretch>
        </p:blipFill>
        <p:spPr>
          <a:xfrm>
            <a:off x="2743200" y="2971800"/>
            <a:ext cx="5944068" cy="1992614"/>
          </a:xfrm>
          <a:prstGeom prst="rect">
            <a:avLst/>
          </a:prstGeom>
        </p:spPr>
      </p:pic>
    </p:spTree>
    <p:extLst>
      <p:ext uri="{BB962C8B-B14F-4D97-AF65-F5344CB8AC3E}">
        <p14:creationId xmlns:p14="http://schemas.microsoft.com/office/powerpoint/2010/main" val="3892195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Ethics in technical writing</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34</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838200" y="1582340"/>
            <a:ext cx="11168166" cy="6329938"/>
          </a:xfrm>
          <a:prstGeom prst="rect">
            <a:avLst/>
          </a:prstGeom>
          <a:noFill/>
        </p:spPr>
        <p:txBody>
          <a:bodyPr wrap="square">
            <a:spAutoFit/>
          </a:bodyPr>
          <a:lstStyle/>
          <a:p>
            <a:pPr marL="25168">
              <a:spcBef>
                <a:spcPts val="178"/>
              </a:spcBef>
            </a:pPr>
            <a:r>
              <a:rPr lang="en-US" sz="2800" b="1" dirty="0">
                <a:solidFill>
                  <a:srgbClr val="041E41"/>
                </a:solidFill>
                <a:cs typeface="Calibri"/>
              </a:rPr>
              <a:t>Typical Ethics Issues in Technical Writing</a:t>
            </a:r>
          </a:p>
          <a:p>
            <a:pPr marL="482368" indent="-457200">
              <a:spcBef>
                <a:spcPts val="178"/>
              </a:spcBef>
              <a:buFont typeface="Arial" panose="020B0604020202020204" pitchFamily="34" charset="0"/>
              <a:buChar char="•"/>
            </a:pPr>
            <a:r>
              <a:rPr lang="en-US" sz="2800" dirty="0">
                <a:solidFill>
                  <a:srgbClr val="041E41"/>
                </a:solidFill>
                <a:cs typeface="Calibri"/>
              </a:rPr>
              <a:t>Limited Source Information in Research: including only limited number of sources, unreliable reference sources, personal opinion or bias sources.</a:t>
            </a:r>
          </a:p>
          <a:p>
            <a:pPr marL="25168">
              <a:spcBef>
                <a:spcPts val="178"/>
              </a:spcBef>
            </a:pPr>
            <a:r>
              <a:rPr lang="en-US" sz="2800" dirty="0">
                <a:solidFill>
                  <a:srgbClr val="0070C0"/>
                </a:solidFill>
                <a:cs typeface="Calibri"/>
              </a:rPr>
              <a:t>	Remedy: peer reviewed journal articles, conference proceedings, books 	and reports from reputed organizations typically considered reliable 	sources. Use </a:t>
            </a:r>
            <a:r>
              <a:rPr lang="en-US" sz="2800" dirty="0">
                <a:solidFill>
                  <a:srgbClr val="0070C0"/>
                </a:solidFill>
                <a:cs typeface="Calibri"/>
                <a:hlinkClick r:id="rId3"/>
              </a:rPr>
              <a:t>CRAP test </a:t>
            </a:r>
            <a:r>
              <a:rPr lang="en-US" sz="2800" dirty="0">
                <a:solidFill>
                  <a:srgbClr val="0070C0"/>
                </a:solidFill>
                <a:cs typeface="Calibri"/>
              </a:rPr>
              <a:t>(currency, reliability, authority and purpose) to 	decide if a web resource is a credible. For ETUS use the following link for 	reference materials </a:t>
            </a:r>
          </a:p>
          <a:p>
            <a:pPr marL="25168">
              <a:spcBef>
                <a:spcPts val="178"/>
              </a:spcBef>
            </a:pPr>
            <a:r>
              <a:rPr lang="en-US" sz="2800" dirty="0">
                <a:solidFill>
                  <a:srgbClr val="0070C0"/>
                </a:solidFill>
                <a:cs typeface="Calibri"/>
                <a:hlinkClick r:id="rId4"/>
              </a:rPr>
              <a:t>	https://libraries.etsu.edu/home</a:t>
            </a:r>
            <a:r>
              <a:rPr lang="en-US" sz="2800" dirty="0">
                <a:solidFill>
                  <a:srgbClr val="0070C0"/>
                </a:solidFill>
                <a:cs typeface="Calibri"/>
              </a:rPr>
              <a:t> </a:t>
            </a:r>
          </a:p>
          <a:p>
            <a:pPr marL="25168">
              <a:spcBef>
                <a:spcPts val="178"/>
              </a:spcBef>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p:txBody>
      </p:sp>
    </p:spTree>
    <p:extLst>
      <p:ext uri="{BB962C8B-B14F-4D97-AF65-F5344CB8AC3E}">
        <p14:creationId xmlns:p14="http://schemas.microsoft.com/office/powerpoint/2010/main" val="1807311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Ethics in technical writing</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35</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838200" y="1582340"/>
            <a:ext cx="11168166" cy="7166064"/>
          </a:xfrm>
          <a:prstGeom prst="rect">
            <a:avLst/>
          </a:prstGeom>
          <a:noFill/>
        </p:spPr>
        <p:txBody>
          <a:bodyPr wrap="square">
            <a:spAutoFit/>
          </a:bodyPr>
          <a:lstStyle/>
          <a:p>
            <a:pPr marL="25168">
              <a:spcBef>
                <a:spcPts val="178"/>
              </a:spcBef>
            </a:pPr>
            <a:r>
              <a:rPr lang="en-US" sz="2800" b="1" dirty="0">
                <a:solidFill>
                  <a:srgbClr val="041E41"/>
                </a:solidFill>
                <a:cs typeface="Calibri"/>
              </a:rPr>
              <a:t>Typical Ethics Issues in Technical Writing</a:t>
            </a:r>
          </a:p>
          <a:p>
            <a:pPr marL="482368" indent="-457200">
              <a:spcBef>
                <a:spcPts val="178"/>
              </a:spcBef>
              <a:buFont typeface="Arial" panose="020B0604020202020204" pitchFamily="34" charset="0"/>
              <a:buChar char="•"/>
            </a:pPr>
            <a:r>
              <a:rPr lang="en-US" sz="2800" dirty="0">
                <a:solidFill>
                  <a:srgbClr val="041E41"/>
                </a:solidFill>
                <a:cs typeface="Calibri"/>
              </a:rPr>
              <a:t>Presentation of Information: burying crucial bit of information somewhere in a long document seriously de-emphasizes the information. On the other hand, putting a minor point in a prominent spot (say the first item in a bulleted list in a report’s executive summary) tells reader that information is crucial.</a:t>
            </a:r>
          </a:p>
          <a:p>
            <a:pPr marL="482368" lvl="1">
              <a:spcBef>
                <a:spcPts val="178"/>
              </a:spcBef>
            </a:pPr>
            <a:r>
              <a:rPr lang="en-US" sz="2800" dirty="0">
                <a:solidFill>
                  <a:srgbClr val="0070C0"/>
                </a:solidFill>
                <a:cs typeface="Calibri"/>
              </a:rPr>
              <a:t>Remedy: Using a large section of your report to prove an already established principle implies that you are saying something new about the principle—which is not true. Be honest, fair and strive for high quality. demonstrate empathy, respect, and constructive criticism when engaging with others and their technical communication skills</a:t>
            </a:r>
          </a:p>
          <a:p>
            <a:pPr marL="25168">
              <a:spcBef>
                <a:spcPts val="178"/>
              </a:spcBef>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a:p>
            <a:pPr marL="482368" indent="-457200">
              <a:spcBef>
                <a:spcPts val="178"/>
              </a:spcBef>
              <a:buFont typeface="Arial" panose="020B0604020202020204" pitchFamily="34" charset="0"/>
              <a:buChar char="•"/>
            </a:pPr>
            <a:endParaRPr lang="en-US" sz="2800" dirty="0">
              <a:solidFill>
                <a:srgbClr val="041E41"/>
              </a:solidFill>
              <a:cs typeface="Calibri"/>
            </a:endParaRPr>
          </a:p>
        </p:txBody>
      </p:sp>
    </p:spTree>
    <p:extLst>
      <p:ext uri="{BB962C8B-B14F-4D97-AF65-F5344CB8AC3E}">
        <p14:creationId xmlns:p14="http://schemas.microsoft.com/office/powerpoint/2010/main" val="71191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Ethics –Case study</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36</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9" name="TextBox 8">
            <a:extLst>
              <a:ext uri="{FF2B5EF4-FFF2-40B4-BE49-F238E27FC236}">
                <a16:creationId xmlns:a16="http://schemas.microsoft.com/office/drawing/2014/main" id="{D5FF5AB3-629B-4949-A39D-EB6AF637AC60}"/>
              </a:ext>
            </a:extLst>
          </p:cNvPr>
          <p:cNvSpPr txBox="1"/>
          <p:nvPr/>
        </p:nvSpPr>
        <p:spPr>
          <a:xfrm>
            <a:off x="931069" y="1735588"/>
            <a:ext cx="8517731" cy="3922484"/>
          </a:xfrm>
          <a:prstGeom prst="rect">
            <a:avLst/>
          </a:prstGeom>
          <a:noFill/>
        </p:spPr>
        <p:txBody>
          <a:bodyPr wrap="square">
            <a:spAutoFit/>
          </a:bodyPr>
          <a:lstStyle/>
          <a:p>
            <a:pPr marL="349830" indent="-274327">
              <a:spcBef>
                <a:spcPts val="624"/>
              </a:spcBef>
              <a:buClr>
                <a:srgbClr val="041E41"/>
              </a:buClr>
              <a:buFont typeface="Times New Roman"/>
              <a:buChar char="•"/>
              <a:tabLst>
                <a:tab pos="349830" algn="l"/>
              </a:tabLst>
            </a:pPr>
            <a:r>
              <a:rPr lang="en-US" sz="2600" dirty="0">
                <a:cs typeface="Tahoma"/>
              </a:rPr>
              <a:t>The</a:t>
            </a:r>
            <a:r>
              <a:rPr lang="en-US" sz="2600" spc="-99" dirty="0">
                <a:cs typeface="Tahoma"/>
              </a:rPr>
              <a:t> </a:t>
            </a:r>
            <a:r>
              <a:rPr lang="en-US" sz="2600" spc="-40" dirty="0">
                <a:cs typeface="Tahoma"/>
              </a:rPr>
              <a:t>Ford</a:t>
            </a:r>
            <a:r>
              <a:rPr lang="en-US" sz="2600" spc="-50" dirty="0">
                <a:cs typeface="Tahoma"/>
              </a:rPr>
              <a:t> </a:t>
            </a:r>
            <a:r>
              <a:rPr lang="en-US" sz="2600" dirty="0">
                <a:cs typeface="Tahoma"/>
              </a:rPr>
              <a:t>Pinto</a:t>
            </a:r>
            <a:r>
              <a:rPr lang="en-US" sz="2600" spc="-59" dirty="0">
                <a:cs typeface="Tahoma"/>
              </a:rPr>
              <a:t> </a:t>
            </a:r>
            <a:r>
              <a:rPr lang="en-US" sz="2600" spc="-149" dirty="0">
                <a:cs typeface="Tahoma"/>
              </a:rPr>
              <a:t>was</a:t>
            </a:r>
            <a:r>
              <a:rPr lang="en-US" sz="2600" spc="-30" dirty="0">
                <a:cs typeface="Tahoma"/>
              </a:rPr>
              <a:t> </a:t>
            </a:r>
            <a:r>
              <a:rPr lang="en-US" sz="2600" dirty="0">
                <a:cs typeface="Tahoma"/>
              </a:rPr>
              <a:t>a</a:t>
            </a:r>
            <a:r>
              <a:rPr lang="en-US" sz="2600" spc="-50" dirty="0">
                <a:cs typeface="Tahoma"/>
              </a:rPr>
              <a:t> </a:t>
            </a:r>
            <a:r>
              <a:rPr lang="en-US" sz="2600" spc="-69" dirty="0">
                <a:cs typeface="Tahoma"/>
              </a:rPr>
              <a:t>subcompact</a:t>
            </a:r>
            <a:r>
              <a:rPr lang="en-US" sz="2600" spc="-59" dirty="0">
                <a:cs typeface="Tahoma"/>
              </a:rPr>
              <a:t> </a:t>
            </a:r>
            <a:r>
              <a:rPr lang="en-US" sz="2600" spc="-89" dirty="0">
                <a:cs typeface="Tahoma"/>
              </a:rPr>
              <a:t>produced</a:t>
            </a:r>
            <a:r>
              <a:rPr lang="en-US" sz="2600" spc="-59" dirty="0">
                <a:cs typeface="Tahoma"/>
              </a:rPr>
              <a:t> by </a:t>
            </a:r>
            <a:r>
              <a:rPr lang="en-US" sz="2600" spc="-40" dirty="0">
                <a:cs typeface="Tahoma"/>
              </a:rPr>
              <a:t>Ford</a:t>
            </a:r>
            <a:r>
              <a:rPr lang="en-US" sz="2600" spc="-50" dirty="0">
                <a:cs typeface="Tahoma"/>
              </a:rPr>
              <a:t> </a:t>
            </a:r>
            <a:r>
              <a:rPr lang="en-US" sz="2600" spc="-40" dirty="0">
                <a:cs typeface="Tahoma"/>
              </a:rPr>
              <a:t>from</a:t>
            </a:r>
            <a:r>
              <a:rPr lang="en-US" sz="2600" spc="-50" dirty="0">
                <a:cs typeface="Tahoma"/>
              </a:rPr>
              <a:t> </a:t>
            </a:r>
            <a:r>
              <a:rPr lang="en-US" sz="2600" spc="-20" dirty="0">
                <a:cs typeface="Tahoma"/>
              </a:rPr>
              <a:t>1971–1980</a:t>
            </a:r>
            <a:endParaRPr lang="en-US" sz="2600" dirty="0">
              <a:cs typeface="Tahoma"/>
            </a:endParaRPr>
          </a:p>
          <a:p>
            <a:pPr marL="349830" marR="512160" indent="-275585">
              <a:lnSpc>
                <a:spcPct val="102600"/>
              </a:lnSpc>
              <a:spcBef>
                <a:spcPts val="357"/>
              </a:spcBef>
              <a:buClr>
                <a:srgbClr val="041E41"/>
              </a:buClr>
              <a:buFont typeface="Times New Roman"/>
              <a:buChar char="•"/>
              <a:tabLst>
                <a:tab pos="349830" algn="l"/>
              </a:tabLst>
            </a:pPr>
            <a:r>
              <a:rPr lang="en-US" sz="2600" dirty="0">
                <a:cs typeface="Tahoma"/>
              </a:rPr>
              <a:t>The</a:t>
            </a:r>
            <a:r>
              <a:rPr lang="en-US" sz="2600" spc="-119" dirty="0">
                <a:cs typeface="Tahoma"/>
              </a:rPr>
              <a:t> </a:t>
            </a:r>
            <a:r>
              <a:rPr lang="en-US" sz="2600" spc="-40" dirty="0">
                <a:cs typeface="Tahoma"/>
              </a:rPr>
              <a:t>fuel</a:t>
            </a:r>
            <a:r>
              <a:rPr lang="en-US" sz="2600" spc="-69" dirty="0">
                <a:cs typeface="Tahoma"/>
              </a:rPr>
              <a:t> </a:t>
            </a:r>
            <a:r>
              <a:rPr lang="en-US" sz="2600" dirty="0">
                <a:cs typeface="Tahoma"/>
              </a:rPr>
              <a:t>tank</a:t>
            </a:r>
            <a:r>
              <a:rPr lang="en-US" sz="2600" spc="-69" dirty="0">
                <a:cs typeface="Tahoma"/>
              </a:rPr>
              <a:t> </a:t>
            </a:r>
            <a:r>
              <a:rPr lang="en-US" sz="2600" spc="-139" dirty="0">
                <a:cs typeface="Tahoma"/>
              </a:rPr>
              <a:t>was</a:t>
            </a:r>
            <a:r>
              <a:rPr lang="en-US" sz="2600" spc="-30" dirty="0">
                <a:cs typeface="Tahoma"/>
              </a:rPr>
              <a:t> </a:t>
            </a:r>
            <a:r>
              <a:rPr lang="en-US" sz="2600" spc="-79" dirty="0">
                <a:cs typeface="Tahoma"/>
              </a:rPr>
              <a:t>vulnerable</a:t>
            </a:r>
            <a:r>
              <a:rPr lang="en-US" sz="2600" spc="-69" dirty="0">
                <a:cs typeface="Tahoma"/>
              </a:rPr>
              <a:t> </a:t>
            </a:r>
            <a:r>
              <a:rPr lang="en-US" sz="2600" dirty="0">
                <a:cs typeface="Tahoma"/>
              </a:rPr>
              <a:t>to</a:t>
            </a:r>
            <a:r>
              <a:rPr lang="en-US" sz="2600" spc="-69" dirty="0">
                <a:cs typeface="Tahoma"/>
              </a:rPr>
              <a:t> </a:t>
            </a:r>
            <a:r>
              <a:rPr lang="en-US" sz="2600" spc="-59" dirty="0">
                <a:cs typeface="Tahoma"/>
              </a:rPr>
              <a:t>leaking</a:t>
            </a:r>
            <a:r>
              <a:rPr lang="en-US" sz="2600" spc="-79" dirty="0">
                <a:cs typeface="Tahoma"/>
              </a:rPr>
              <a:t> </a:t>
            </a:r>
            <a:r>
              <a:rPr lang="en-US" sz="2600" spc="-69" dirty="0">
                <a:cs typeface="Tahoma"/>
              </a:rPr>
              <a:t>and </a:t>
            </a:r>
            <a:r>
              <a:rPr lang="en-US" sz="2600" spc="-40" dirty="0">
                <a:cs typeface="Tahoma"/>
              </a:rPr>
              <a:t>fire</a:t>
            </a:r>
            <a:r>
              <a:rPr lang="en-US" sz="2600" spc="-69" dirty="0">
                <a:cs typeface="Tahoma"/>
              </a:rPr>
              <a:t> </a:t>
            </a:r>
            <a:r>
              <a:rPr lang="en-US" sz="2600" spc="-79" dirty="0">
                <a:cs typeface="Tahoma"/>
              </a:rPr>
              <a:t>subject</a:t>
            </a:r>
            <a:r>
              <a:rPr lang="en-US" sz="2600" spc="-69" dirty="0">
                <a:cs typeface="Tahoma"/>
              </a:rPr>
              <a:t> </a:t>
            </a:r>
            <a:r>
              <a:rPr lang="en-US" sz="2600" dirty="0">
                <a:cs typeface="Tahoma"/>
              </a:rPr>
              <a:t>to</a:t>
            </a:r>
            <a:r>
              <a:rPr lang="en-US" sz="2600" spc="-69" dirty="0">
                <a:cs typeface="Tahoma"/>
              </a:rPr>
              <a:t> </a:t>
            </a:r>
            <a:r>
              <a:rPr lang="en-US" sz="2600" spc="-40" dirty="0">
                <a:cs typeface="Tahoma"/>
              </a:rPr>
              <a:t>certain </a:t>
            </a:r>
            <a:r>
              <a:rPr lang="en-US" sz="2600" spc="-129" dirty="0">
                <a:cs typeface="Tahoma"/>
              </a:rPr>
              <a:t>rear-</a:t>
            </a:r>
            <a:r>
              <a:rPr lang="en-US" sz="2600" spc="-79" dirty="0">
                <a:cs typeface="Tahoma"/>
              </a:rPr>
              <a:t>end</a:t>
            </a:r>
            <a:r>
              <a:rPr lang="en-US" sz="2600" spc="-40" dirty="0">
                <a:cs typeface="Tahoma"/>
              </a:rPr>
              <a:t> collision </a:t>
            </a:r>
            <a:r>
              <a:rPr lang="en-US" sz="2600" spc="-20" dirty="0">
                <a:cs typeface="Tahoma"/>
              </a:rPr>
              <a:t>scenarios</a:t>
            </a:r>
            <a:endParaRPr lang="en-US" sz="2600" dirty="0">
              <a:cs typeface="Tahoma"/>
            </a:endParaRPr>
          </a:p>
          <a:p>
            <a:pPr marL="349830" indent="-274327">
              <a:spcBef>
                <a:spcPts val="426"/>
              </a:spcBef>
              <a:buClr>
                <a:srgbClr val="041E41"/>
              </a:buClr>
              <a:buFont typeface="Times New Roman"/>
              <a:buChar char="•"/>
              <a:tabLst>
                <a:tab pos="349830" algn="l"/>
              </a:tabLst>
            </a:pPr>
            <a:r>
              <a:rPr lang="en-US" sz="2600" spc="129" dirty="0">
                <a:cs typeface="Tahoma"/>
              </a:rPr>
              <a:t>A</a:t>
            </a:r>
            <a:r>
              <a:rPr lang="en-US" sz="2600" spc="-69" dirty="0">
                <a:cs typeface="Tahoma"/>
              </a:rPr>
              <a:t> </a:t>
            </a:r>
            <a:r>
              <a:rPr lang="en-US" sz="2600" spc="-40" dirty="0">
                <a:cs typeface="Tahoma"/>
              </a:rPr>
              <a:t>Ford</a:t>
            </a:r>
            <a:r>
              <a:rPr lang="en-US" sz="2600" spc="-69" dirty="0">
                <a:cs typeface="Tahoma"/>
              </a:rPr>
              <a:t> </a:t>
            </a:r>
            <a:r>
              <a:rPr lang="en-US" sz="2600" spc="-79" dirty="0">
                <a:cs typeface="Tahoma"/>
              </a:rPr>
              <a:t>cost-</a:t>
            </a:r>
            <a:r>
              <a:rPr lang="en-US" sz="2600" spc="-59" dirty="0">
                <a:cs typeface="Tahoma"/>
              </a:rPr>
              <a:t>benefit</a:t>
            </a:r>
            <a:r>
              <a:rPr lang="en-US" sz="2600" spc="-79" dirty="0">
                <a:cs typeface="Tahoma"/>
              </a:rPr>
              <a:t> </a:t>
            </a:r>
            <a:r>
              <a:rPr lang="en-US" sz="2600" spc="-69" dirty="0">
                <a:cs typeface="Tahoma"/>
              </a:rPr>
              <a:t>analysis </a:t>
            </a:r>
            <a:r>
              <a:rPr lang="en-US" sz="2600" spc="-79" dirty="0">
                <a:cs typeface="Tahoma"/>
              </a:rPr>
              <a:t>estimated</a:t>
            </a:r>
            <a:r>
              <a:rPr lang="en-US" sz="2600" spc="-69" dirty="0">
                <a:cs typeface="Tahoma"/>
              </a:rPr>
              <a:t> </a:t>
            </a:r>
            <a:r>
              <a:rPr lang="en-US" sz="2600" dirty="0">
                <a:cs typeface="Tahoma"/>
              </a:rPr>
              <a:t>that</a:t>
            </a:r>
            <a:r>
              <a:rPr lang="en-US" sz="2600" spc="-79" dirty="0">
                <a:cs typeface="Tahoma"/>
              </a:rPr>
              <a:t> </a:t>
            </a:r>
            <a:r>
              <a:rPr lang="en-US" sz="2600" spc="-20" dirty="0">
                <a:cs typeface="Tahoma"/>
              </a:rPr>
              <a:t>the</a:t>
            </a:r>
            <a:r>
              <a:rPr lang="en-US" sz="2600" spc="-69" dirty="0">
                <a:cs typeface="Tahoma"/>
              </a:rPr>
              <a:t> </a:t>
            </a:r>
            <a:r>
              <a:rPr lang="en-US" sz="2600" spc="-59" dirty="0">
                <a:cs typeface="Calibri"/>
              </a:rPr>
              <a:t>$</a:t>
            </a:r>
            <a:r>
              <a:rPr lang="en-US" sz="2600" spc="-59" dirty="0">
                <a:cs typeface="Tahoma"/>
              </a:rPr>
              <a:t>11</a:t>
            </a:r>
            <a:r>
              <a:rPr lang="en-US" sz="2600" spc="-79" dirty="0">
                <a:cs typeface="Tahoma"/>
              </a:rPr>
              <a:t> </a:t>
            </a:r>
            <a:r>
              <a:rPr lang="en-US" sz="2600" dirty="0">
                <a:cs typeface="Tahoma"/>
              </a:rPr>
              <a:t>fix</a:t>
            </a:r>
            <a:r>
              <a:rPr lang="en-US" sz="2600" spc="-69" dirty="0">
                <a:cs typeface="Tahoma"/>
              </a:rPr>
              <a:t> </a:t>
            </a:r>
            <a:r>
              <a:rPr lang="en-US" sz="2600" spc="-40" dirty="0">
                <a:cs typeface="Tahoma"/>
              </a:rPr>
              <a:t>per</a:t>
            </a:r>
            <a:r>
              <a:rPr lang="en-US" sz="2600" spc="-69" dirty="0">
                <a:cs typeface="Tahoma"/>
              </a:rPr>
              <a:t> </a:t>
            </a:r>
            <a:r>
              <a:rPr lang="en-US" sz="2600" spc="-40" dirty="0">
                <a:cs typeface="Tahoma"/>
              </a:rPr>
              <a:t>car</a:t>
            </a:r>
            <a:r>
              <a:rPr lang="en-US" sz="2600" spc="-69" dirty="0">
                <a:cs typeface="Tahoma"/>
              </a:rPr>
              <a:t> </a:t>
            </a:r>
            <a:r>
              <a:rPr lang="en-US" sz="2600" spc="-40" dirty="0">
                <a:cs typeface="Tahoma"/>
              </a:rPr>
              <a:t>over</a:t>
            </a:r>
            <a:r>
              <a:rPr lang="en-US" sz="2600" spc="-89" dirty="0">
                <a:cs typeface="Tahoma"/>
              </a:rPr>
              <a:t>12.5</a:t>
            </a:r>
            <a:r>
              <a:rPr lang="en-US" sz="2600" spc="-69" dirty="0">
                <a:cs typeface="Tahoma"/>
              </a:rPr>
              <a:t> </a:t>
            </a:r>
            <a:r>
              <a:rPr lang="en-US" sz="2600" spc="-20" dirty="0">
                <a:cs typeface="Tahoma"/>
              </a:rPr>
              <a:t>million</a:t>
            </a:r>
            <a:r>
              <a:rPr lang="en-US" sz="2600" spc="-59" dirty="0">
                <a:cs typeface="Tahoma"/>
              </a:rPr>
              <a:t> </a:t>
            </a:r>
            <a:r>
              <a:rPr lang="en-US" sz="2600" spc="-89" dirty="0">
                <a:cs typeface="Tahoma"/>
              </a:rPr>
              <a:t>vehicles</a:t>
            </a:r>
            <a:r>
              <a:rPr lang="en-US" sz="2600" spc="-59" dirty="0">
                <a:cs typeface="Tahoma"/>
              </a:rPr>
              <a:t> </a:t>
            </a:r>
            <a:r>
              <a:rPr lang="en-US" sz="2600" spc="-89" dirty="0">
                <a:cs typeface="Tahoma"/>
              </a:rPr>
              <a:t>would</a:t>
            </a:r>
            <a:r>
              <a:rPr lang="en-US" sz="2600" spc="-59" dirty="0">
                <a:cs typeface="Tahoma"/>
              </a:rPr>
              <a:t> </a:t>
            </a:r>
            <a:r>
              <a:rPr lang="en-US" sz="2600" spc="-40" dirty="0">
                <a:cs typeface="Tahoma"/>
              </a:rPr>
              <a:t>cost</a:t>
            </a:r>
            <a:r>
              <a:rPr lang="en-US" sz="2600" spc="-59" dirty="0">
                <a:cs typeface="Tahoma"/>
              </a:rPr>
              <a:t> </a:t>
            </a:r>
            <a:r>
              <a:rPr lang="en-US" sz="2600" spc="-69" dirty="0">
                <a:cs typeface="Calibri"/>
              </a:rPr>
              <a:t>$</a:t>
            </a:r>
            <a:r>
              <a:rPr lang="en-US" sz="2600" spc="-69" dirty="0">
                <a:cs typeface="Tahoma"/>
              </a:rPr>
              <a:t>137 </a:t>
            </a:r>
            <a:r>
              <a:rPr lang="en-US" sz="2600" spc="-20" dirty="0">
                <a:cs typeface="Tahoma"/>
              </a:rPr>
              <a:t>million</a:t>
            </a:r>
            <a:endParaRPr lang="en-US" sz="2600" dirty="0">
              <a:cs typeface="Tahoma"/>
            </a:endParaRPr>
          </a:p>
          <a:p>
            <a:pPr marL="349830" indent="-274327">
              <a:spcBef>
                <a:spcPts val="416"/>
              </a:spcBef>
              <a:buClr>
                <a:srgbClr val="041E41"/>
              </a:buClr>
              <a:buFont typeface="Times New Roman"/>
              <a:buChar char="•"/>
              <a:tabLst>
                <a:tab pos="349830" algn="l"/>
              </a:tabLst>
            </a:pPr>
            <a:r>
              <a:rPr lang="en-US" sz="2600" dirty="0">
                <a:cs typeface="Tahoma"/>
              </a:rPr>
              <a:t>The</a:t>
            </a:r>
            <a:r>
              <a:rPr lang="en-US" sz="2600" spc="-99" dirty="0">
                <a:cs typeface="Tahoma"/>
              </a:rPr>
              <a:t> </a:t>
            </a:r>
            <a:r>
              <a:rPr lang="en-US" sz="2600" dirty="0">
                <a:cs typeface="Tahoma"/>
              </a:rPr>
              <a:t>fix</a:t>
            </a:r>
            <a:r>
              <a:rPr lang="en-US" sz="2600" spc="-69" dirty="0">
                <a:cs typeface="Tahoma"/>
              </a:rPr>
              <a:t> </a:t>
            </a:r>
            <a:r>
              <a:rPr lang="en-US" sz="2600" spc="-89" dirty="0">
                <a:cs typeface="Tahoma"/>
              </a:rPr>
              <a:t>would</a:t>
            </a:r>
            <a:r>
              <a:rPr lang="en-US" sz="2600" spc="-69" dirty="0">
                <a:cs typeface="Tahoma"/>
              </a:rPr>
              <a:t> </a:t>
            </a:r>
            <a:r>
              <a:rPr lang="en-US" sz="2600" spc="-119" dirty="0">
                <a:cs typeface="Tahoma"/>
              </a:rPr>
              <a:t>save</a:t>
            </a:r>
            <a:r>
              <a:rPr lang="en-US" sz="2600" spc="-50" dirty="0">
                <a:cs typeface="Tahoma"/>
              </a:rPr>
              <a:t> </a:t>
            </a:r>
            <a:r>
              <a:rPr lang="en-US" sz="2600" spc="-89" dirty="0">
                <a:cs typeface="Tahoma"/>
              </a:rPr>
              <a:t>180</a:t>
            </a:r>
            <a:r>
              <a:rPr lang="en-US" sz="2600" spc="-79" dirty="0">
                <a:cs typeface="Tahoma"/>
              </a:rPr>
              <a:t> </a:t>
            </a:r>
            <a:r>
              <a:rPr lang="en-US" sz="2600" spc="-50" dirty="0">
                <a:cs typeface="Tahoma"/>
              </a:rPr>
              <a:t>burn</a:t>
            </a:r>
            <a:r>
              <a:rPr lang="en-US" sz="2600" spc="-69" dirty="0">
                <a:cs typeface="Tahoma"/>
              </a:rPr>
              <a:t> </a:t>
            </a:r>
            <a:r>
              <a:rPr lang="en-US" sz="2600" spc="-79" dirty="0">
                <a:cs typeface="Tahoma"/>
              </a:rPr>
              <a:t>deaths </a:t>
            </a:r>
            <a:r>
              <a:rPr lang="en-US" sz="2600" spc="-69" dirty="0">
                <a:cs typeface="Tahoma"/>
              </a:rPr>
              <a:t>and </a:t>
            </a:r>
            <a:r>
              <a:rPr lang="en-US" sz="2600" spc="-89" dirty="0">
                <a:cs typeface="Tahoma"/>
              </a:rPr>
              <a:t>180</a:t>
            </a:r>
            <a:r>
              <a:rPr lang="en-US" sz="2600" spc="-79" dirty="0">
                <a:cs typeface="Tahoma"/>
              </a:rPr>
              <a:t> </a:t>
            </a:r>
            <a:r>
              <a:rPr lang="en-US" sz="2600" spc="-50" dirty="0">
                <a:cs typeface="Tahoma"/>
              </a:rPr>
              <a:t>burn</a:t>
            </a:r>
            <a:r>
              <a:rPr lang="en-US" sz="2600" spc="-69" dirty="0">
                <a:cs typeface="Tahoma"/>
              </a:rPr>
              <a:t> </a:t>
            </a:r>
            <a:r>
              <a:rPr lang="en-US" sz="2600" spc="-20" dirty="0">
                <a:cs typeface="Tahoma"/>
              </a:rPr>
              <a:t>injuries</a:t>
            </a:r>
            <a:endParaRPr lang="en-US" sz="2600" dirty="0">
              <a:cs typeface="Tahoma"/>
            </a:endParaRPr>
          </a:p>
          <a:p>
            <a:pPr marL="349830" indent="-274327">
              <a:spcBef>
                <a:spcPts val="426"/>
              </a:spcBef>
              <a:buClr>
                <a:srgbClr val="041E41"/>
              </a:buClr>
              <a:buFont typeface="Times New Roman"/>
              <a:buChar char="•"/>
              <a:tabLst>
                <a:tab pos="349830" algn="l"/>
              </a:tabLst>
            </a:pPr>
            <a:r>
              <a:rPr lang="en-US" sz="2600" spc="-40" dirty="0">
                <a:cs typeface="Tahoma"/>
              </a:rPr>
              <a:t>Valuing</a:t>
            </a:r>
            <a:r>
              <a:rPr lang="en-US" sz="2600" spc="-79" dirty="0">
                <a:cs typeface="Tahoma"/>
              </a:rPr>
              <a:t> </a:t>
            </a:r>
            <a:r>
              <a:rPr lang="en-US" sz="2600" spc="-99" dirty="0">
                <a:cs typeface="Tahoma"/>
              </a:rPr>
              <a:t>human</a:t>
            </a:r>
            <a:r>
              <a:rPr lang="en-US" sz="2600" spc="-69" dirty="0">
                <a:cs typeface="Tahoma"/>
              </a:rPr>
              <a:t> </a:t>
            </a:r>
            <a:r>
              <a:rPr lang="en-US" sz="2600" dirty="0">
                <a:cs typeface="Tahoma"/>
              </a:rPr>
              <a:t>life</a:t>
            </a:r>
            <a:r>
              <a:rPr lang="en-US" sz="2600" spc="-69" dirty="0">
                <a:cs typeface="Tahoma"/>
              </a:rPr>
              <a:t> </a:t>
            </a:r>
            <a:r>
              <a:rPr lang="en-US" sz="2600" dirty="0">
                <a:cs typeface="Tahoma"/>
              </a:rPr>
              <a:t>at</a:t>
            </a:r>
            <a:r>
              <a:rPr lang="en-US" sz="2600" spc="-69" dirty="0">
                <a:cs typeface="Tahoma"/>
              </a:rPr>
              <a:t> </a:t>
            </a:r>
            <a:r>
              <a:rPr lang="en-US" sz="2600" spc="-89" dirty="0">
                <a:cs typeface="Calibri"/>
              </a:rPr>
              <a:t>$</a:t>
            </a:r>
            <a:r>
              <a:rPr lang="en-US" sz="2600" spc="-89" dirty="0">
                <a:cs typeface="Tahoma"/>
              </a:rPr>
              <a:t>200,000,</a:t>
            </a:r>
            <a:r>
              <a:rPr lang="en-US" sz="2600" spc="-69" dirty="0">
                <a:cs typeface="Tahoma"/>
              </a:rPr>
              <a:t> </a:t>
            </a:r>
            <a:r>
              <a:rPr lang="en-US" sz="2600" spc="-20" dirty="0">
                <a:cs typeface="Tahoma"/>
              </a:rPr>
              <a:t>the</a:t>
            </a:r>
            <a:r>
              <a:rPr lang="en-US" sz="2600" spc="-69" dirty="0">
                <a:cs typeface="Tahoma"/>
              </a:rPr>
              <a:t> </a:t>
            </a:r>
            <a:r>
              <a:rPr lang="en-US" sz="2600" dirty="0">
                <a:cs typeface="Tahoma"/>
              </a:rPr>
              <a:t>fix</a:t>
            </a:r>
            <a:r>
              <a:rPr lang="en-US" sz="2600" spc="-79" dirty="0">
                <a:cs typeface="Tahoma"/>
              </a:rPr>
              <a:t> </a:t>
            </a:r>
            <a:r>
              <a:rPr lang="en-US" sz="2600" spc="-89" dirty="0">
                <a:cs typeface="Tahoma"/>
              </a:rPr>
              <a:t>would</a:t>
            </a:r>
            <a:r>
              <a:rPr lang="en-US" sz="2600" spc="-69" dirty="0">
                <a:cs typeface="Tahoma"/>
              </a:rPr>
              <a:t> </a:t>
            </a:r>
            <a:r>
              <a:rPr lang="en-US" sz="2600" spc="-59" dirty="0">
                <a:cs typeface="Tahoma"/>
              </a:rPr>
              <a:t>benefit</a:t>
            </a:r>
            <a:r>
              <a:rPr lang="en-US" sz="2600" spc="-69" dirty="0">
                <a:cs typeface="Tahoma"/>
              </a:rPr>
              <a:t> </a:t>
            </a:r>
            <a:r>
              <a:rPr lang="en-US" sz="2600" spc="-59" dirty="0">
                <a:cs typeface="Tahoma"/>
              </a:rPr>
              <a:t>society</a:t>
            </a:r>
            <a:r>
              <a:rPr lang="en-US" sz="2600" spc="-69" dirty="0">
                <a:cs typeface="Tahoma"/>
              </a:rPr>
              <a:t> </a:t>
            </a:r>
            <a:r>
              <a:rPr lang="en-US" sz="2600" spc="-59" dirty="0">
                <a:cs typeface="Tahoma"/>
              </a:rPr>
              <a:t>by</a:t>
            </a:r>
            <a:r>
              <a:rPr lang="en-US" sz="2600" spc="-79" dirty="0">
                <a:cs typeface="Tahoma"/>
              </a:rPr>
              <a:t> </a:t>
            </a:r>
            <a:r>
              <a:rPr lang="en-US" sz="2600" spc="-20" dirty="0">
                <a:cs typeface="Tahoma"/>
              </a:rPr>
              <a:t>about</a:t>
            </a:r>
            <a:r>
              <a:rPr lang="en-US" sz="2600" dirty="0">
                <a:cs typeface="Tahoma"/>
              </a:rPr>
              <a:t> </a:t>
            </a:r>
            <a:r>
              <a:rPr lang="en-US" sz="2600" spc="-59" dirty="0">
                <a:cs typeface="Calibri"/>
              </a:rPr>
              <a:t>$</a:t>
            </a:r>
            <a:r>
              <a:rPr lang="en-US" sz="2600" spc="-59" dirty="0">
                <a:cs typeface="Tahoma"/>
              </a:rPr>
              <a:t>50</a:t>
            </a:r>
            <a:r>
              <a:rPr lang="en-US" sz="2600" spc="-79" dirty="0">
                <a:cs typeface="Tahoma"/>
              </a:rPr>
              <a:t> </a:t>
            </a:r>
            <a:r>
              <a:rPr lang="en-US" sz="2600" spc="-20" dirty="0">
                <a:cs typeface="Tahoma"/>
              </a:rPr>
              <a:t>million</a:t>
            </a:r>
            <a:endParaRPr lang="en-US" sz="2600" dirty="0">
              <a:cs typeface="Tahoma"/>
            </a:endParaRPr>
          </a:p>
        </p:txBody>
      </p:sp>
      <p:pic>
        <p:nvPicPr>
          <p:cNvPr id="10" name="object 4">
            <a:extLst>
              <a:ext uri="{FF2B5EF4-FFF2-40B4-BE49-F238E27FC236}">
                <a16:creationId xmlns:a16="http://schemas.microsoft.com/office/drawing/2014/main" id="{942D0871-D152-4A90-B963-94BD6DA96ECB}"/>
              </a:ext>
            </a:extLst>
          </p:cNvPr>
          <p:cNvPicPr/>
          <p:nvPr/>
        </p:nvPicPr>
        <p:blipFill>
          <a:blip r:embed="rId3" cstate="print"/>
          <a:stretch>
            <a:fillRect/>
          </a:stretch>
        </p:blipFill>
        <p:spPr>
          <a:xfrm>
            <a:off x="9448800" y="1963026"/>
            <a:ext cx="2076275" cy="1465974"/>
          </a:xfrm>
          <a:prstGeom prst="rect">
            <a:avLst/>
          </a:prstGeom>
        </p:spPr>
      </p:pic>
      <p:sp>
        <p:nvSpPr>
          <p:cNvPr id="13" name="object 5">
            <a:extLst>
              <a:ext uri="{FF2B5EF4-FFF2-40B4-BE49-F238E27FC236}">
                <a16:creationId xmlns:a16="http://schemas.microsoft.com/office/drawing/2014/main" id="{900D720B-DA80-42ED-9E31-A12761D2B3DC}"/>
              </a:ext>
            </a:extLst>
          </p:cNvPr>
          <p:cNvSpPr txBox="1"/>
          <p:nvPr/>
        </p:nvSpPr>
        <p:spPr>
          <a:xfrm>
            <a:off x="3810000" y="5621977"/>
            <a:ext cx="4191000" cy="453758"/>
          </a:xfrm>
          <a:prstGeom prst="rect">
            <a:avLst/>
          </a:prstGeom>
        </p:spPr>
        <p:txBody>
          <a:bodyPr vert="horz" wrap="square" lIns="0" tIns="22650" rIns="0" bIns="0" rtlCol="0">
            <a:spAutoFit/>
          </a:bodyPr>
          <a:lstStyle/>
          <a:p>
            <a:pPr marL="25168">
              <a:spcBef>
                <a:spcPts val="178"/>
              </a:spcBef>
            </a:pPr>
            <a:r>
              <a:rPr sz="2800" spc="-40" dirty="0">
                <a:cs typeface="Tahoma"/>
              </a:rPr>
              <a:t>Was</a:t>
            </a:r>
            <a:r>
              <a:rPr sz="2800" spc="-89" dirty="0">
                <a:cs typeface="Tahoma"/>
              </a:rPr>
              <a:t> </a:t>
            </a:r>
            <a:r>
              <a:rPr sz="2800" spc="-40" dirty="0">
                <a:cs typeface="Tahoma"/>
              </a:rPr>
              <a:t>Ford’s</a:t>
            </a:r>
            <a:r>
              <a:rPr sz="2800" spc="-79" dirty="0">
                <a:cs typeface="Tahoma"/>
              </a:rPr>
              <a:t> </a:t>
            </a:r>
            <a:r>
              <a:rPr sz="2800" spc="-69" dirty="0">
                <a:cs typeface="Tahoma"/>
              </a:rPr>
              <a:t>analysis</a:t>
            </a:r>
            <a:r>
              <a:rPr sz="2800" spc="-79" dirty="0">
                <a:cs typeface="Tahoma"/>
              </a:rPr>
              <a:t> </a:t>
            </a:r>
            <a:r>
              <a:rPr sz="2800" spc="-50" dirty="0">
                <a:cs typeface="Tahoma"/>
              </a:rPr>
              <a:t>ethical?</a:t>
            </a:r>
            <a:endParaRPr sz="2800" dirty="0">
              <a:cs typeface="Tahoma"/>
            </a:endParaRPr>
          </a:p>
        </p:txBody>
      </p:sp>
    </p:spTree>
    <p:extLst>
      <p:ext uri="{BB962C8B-B14F-4D97-AF65-F5344CB8AC3E}">
        <p14:creationId xmlns:p14="http://schemas.microsoft.com/office/powerpoint/2010/main" val="1303157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Ethics –Case study</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37</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9" name="TextBox 8">
            <a:extLst>
              <a:ext uri="{FF2B5EF4-FFF2-40B4-BE49-F238E27FC236}">
                <a16:creationId xmlns:a16="http://schemas.microsoft.com/office/drawing/2014/main" id="{D5FF5AB3-629B-4949-A39D-EB6AF637AC60}"/>
              </a:ext>
            </a:extLst>
          </p:cNvPr>
          <p:cNvSpPr txBox="1"/>
          <p:nvPr/>
        </p:nvSpPr>
        <p:spPr>
          <a:xfrm>
            <a:off x="931069" y="1735588"/>
            <a:ext cx="4262947" cy="4170372"/>
          </a:xfrm>
          <a:prstGeom prst="rect">
            <a:avLst/>
          </a:prstGeom>
          <a:noFill/>
        </p:spPr>
        <p:txBody>
          <a:bodyPr wrap="square">
            <a:spAutoFit/>
          </a:bodyPr>
          <a:lstStyle/>
          <a:p>
            <a:pPr marL="349830" indent="-274327">
              <a:spcBef>
                <a:spcPts val="624"/>
              </a:spcBef>
              <a:buClr>
                <a:srgbClr val="041E41"/>
              </a:buClr>
              <a:buFont typeface="Times New Roman"/>
              <a:buChar char="•"/>
              <a:tabLst>
                <a:tab pos="349830" algn="l"/>
              </a:tabLst>
            </a:pPr>
            <a:r>
              <a:rPr lang="en-US" sz="2600" dirty="0">
                <a:cs typeface="Tahoma"/>
              </a:rPr>
              <a:t>On June 24, 2021, Champlain Towers South, a 12-floor condominium in Surfside, Florida, partially collapsed killing 98 people. </a:t>
            </a:r>
          </a:p>
          <a:p>
            <a:pPr marL="349830" indent="-274327">
              <a:spcBef>
                <a:spcPts val="624"/>
              </a:spcBef>
              <a:buClr>
                <a:srgbClr val="041E41"/>
              </a:buClr>
              <a:buFont typeface="Times New Roman"/>
              <a:buChar char="•"/>
              <a:tabLst>
                <a:tab pos="349830" algn="l"/>
              </a:tabLst>
            </a:pPr>
            <a:r>
              <a:rPr lang="en-US" sz="2600" dirty="0">
                <a:cs typeface="Tahoma"/>
              </a:rPr>
              <a:t>The design of the structure failed to meet the codes and standards applicable at the time of original construction</a:t>
            </a:r>
          </a:p>
        </p:txBody>
      </p:sp>
      <p:pic>
        <p:nvPicPr>
          <p:cNvPr id="14" name="object 5">
            <a:extLst>
              <a:ext uri="{FF2B5EF4-FFF2-40B4-BE49-F238E27FC236}">
                <a16:creationId xmlns:a16="http://schemas.microsoft.com/office/drawing/2014/main" id="{C3B5948F-D140-4CE2-BAAB-1A8D3ABBF706}"/>
              </a:ext>
            </a:extLst>
          </p:cNvPr>
          <p:cNvPicPr/>
          <p:nvPr/>
        </p:nvPicPr>
        <p:blipFill>
          <a:blip r:embed="rId3" cstate="print"/>
          <a:stretch>
            <a:fillRect/>
          </a:stretch>
        </p:blipFill>
        <p:spPr>
          <a:xfrm>
            <a:off x="8794459" y="1698486"/>
            <a:ext cx="3397541" cy="4530055"/>
          </a:xfrm>
          <a:prstGeom prst="rect">
            <a:avLst/>
          </a:prstGeom>
        </p:spPr>
      </p:pic>
      <p:pic>
        <p:nvPicPr>
          <p:cNvPr id="15" name="object 4">
            <a:extLst>
              <a:ext uri="{FF2B5EF4-FFF2-40B4-BE49-F238E27FC236}">
                <a16:creationId xmlns:a16="http://schemas.microsoft.com/office/drawing/2014/main" id="{483BBC39-13EA-4626-A480-F11ACFB3FEE2}"/>
              </a:ext>
            </a:extLst>
          </p:cNvPr>
          <p:cNvPicPr/>
          <p:nvPr/>
        </p:nvPicPr>
        <p:blipFill>
          <a:blip r:embed="rId4" cstate="print"/>
          <a:stretch>
            <a:fillRect/>
          </a:stretch>
        </p:blipFill>
        <p:spPr>
          <a:xfrm>
            <a:off x="5537737" y="2896248"/>
            <a:ext cx="3276600" cy="2154786"/>
          </a:xfrm>
          <a:prstGeom prst="rect">
            <a:avLst/>
          </a:prstGeom>
        </p:spPr>
      </p:pic>
      <p:sp>
        <p:nvSpPr>
          <p:cNvPr id="16" name="TextBox 15">
            <a:extLst>
              <a:ext uri="{FF2B5EF4-FFF2-40B4-BE49-F238E27FC236}">
                <a16:creationId xmlns:a16="http://schemas.microsoft.com/office/drawing/2014/main" id="{D0B0FF1D-288D-4B80-BB1A-EEAE79439F9B}"/>
              </a:ext>
            </a:extLst>
          </p:cNvPr>
          <p:cNvSpPr txBox="1"/>
          <p:nvPr/>
        </p:nvSpPr>
        <p:spPr>
          <a:xfrm>
            <a:off x="5194016" y="2228031"/>
            <a:ext cx="3404168" cy="646331"/>
          </a:xfrm>
          <a:prstGeom prst="rect">
            <a:avLst/>
          </a:prstGeom>
          <a:noFill/>
        </p:spPr>
        <p:txBody>
          <a:bodyPr wrap="square">
            <a:spAutoFit/>
          </a:bodyPr>
          <a:lstStyle/>
          <a:p>
            <a:r>
              <a:rPr lang="en-US" sz="1800" spc="-59" dirty="0">
                <a:latin typeface="Tahoma"/>
                <a:cs typeface="Tahoma"/>
              </a:rPr>
              <a:t>Champlain</a:t>
            </a:r>
            <a:r>
              <a:rPr lang="en-US" sz="1800" spc="-10" dirty="0">
                <a:latin typeface="Tahoma"/>
                <a:cs typeface="Tahoma"/>
              </a:rPr>
              <a:t> </a:t>
            </a:r>
            <a:r>
              <a:rPr lang="en-US" sz="1800" spc="-129" dirty="0">
                <a:latin typeface="Tahoma"/>
                <a:cs typeface="Tahoma"/>
              </a:rPr>
              <a:t>Towers</a:t>
            </a:r>
            <a:r>
              <a:rPr lang="en-US" sz="1800" dirty="0">
                <a:latin typeface="Tahoma"/>
                <a:cs typeface="Tahoma"/>
              </a:rPr>
              <a:t> </a:t>
            </a:r>
            <a:r>
              <a:rPr lang="en-US" sz="1800" spc="-50" dirty="0">
                <a:latin typeface="Tahoma"/>
                <a:cs typeface="Tahoma"/>
              </a:rPr>
              <a:t>South </a:t>
            </a:r>
            <a:r>
              <a:rPr lang="en-US" sz="1800" spc="-69" dirty="0">
                <a:latin typeface="Tahoma"/>
                <a:cs typeface="Tahoma"/>
              </a:rPr>
              <a:t>Surfside,</a:t>
            </a:r>
            <a:r>
              <a:rPr lang="en-US" sz="1800" spc="-10" dirty="0">
                <a:latin typeface="Tahoma"/>
                <a:cs typeface="Tahoma"/>
              </a:rPr>
              <a:t> </a:t>
            </a:r>
            <a:r>
              <a:rPr lang="en-US" sz="1800" spc="-20" dirty="0">
                <a:latin typeface="Tahoma"/>
                <a:cs typeface="Tahoma"/>
              </a:rPr>
              <a:t>Florida </a:t>
            </a:r>
            <a:endParaRPr lang="en-US" dirty="0"/>
          </a:p>
        </p:txBody>
      </p:sp>
    </p:spTree>
    <p:extLst>
      <p:ext uri="{BB962C8B-B14F-4D97-AF65-F5344CB8AC3E}">
        <p14:creationId xmlns:p14="http://schemas.microsoft.com/office/powerpoint/2010/main" val="2092058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Ethics –Case study</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38</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9" name="TextBox 8">
            <a:extLst>
              <a:ext uri="{FF2B5EF4-FFF2-40B4-BE49-F238E27FC236}">
                <a16:creationId xmlns:a16="http://schemas.microsoft.com/office/drawing/2014/main" id="{D5FF5AB3-629B-4949-A39D-EB6AF637AC60}"/>
              </a:ext>
            </a:extLst>
          </p:cNvPr>
          <p:cNvSpPr txBox="1"/>
          <p:nvPr/>
        </p:nvSpPr>
        <p:spPr>
          <a:xfrm>
            <a:off x="931069" y="1735588"/>
            <a:ext cx="8517731" cy="4801314"/>
          </a:xfrm>
          <a:prstGeom prst="rect">
            <a:avLst/>
          </a:prstGeom>
          <a:noFill/>
        </p:spPr>
        <p:txBody>
          <a:bodyPr wrap="square">
            <a:spAutoFit/>
          </a:bodyPr>
          <a:lstStyle/>
          <a:p>
            <a:pPr marL="349830" indent="-274327">
              <a:spcBef>
                <a:spcPts val="624"/>
              </a:spcBef>
              <a:buClr>
                <a:srgbClr val="041E41"/>
              </a:buClr>
              <a:buFont typeface="Times New Roman"/>
              <a:buChar char="•"/>
              <a:tabLst>
                <a:tab pos="349830" algn="l"/>
              </a:tabLst>
            </a:pPr>
            <a:r>
              <a:rPr lang="en-US" sz="2600" dirty="0">
                <a:cs typeface="Tahoma"/>
              </a:rPr>
              <a:t>During the 2010s Volkswagen promoted in the US its line of “clean” diesel vehicles</a:t>
            </a:r>
          </a:p>
          <a:p>
            <a:pPr marL="349830" indent="-274327">
              <a:spcBef>
                <a:spcPts val="624"/>
              </a:spcBef>
              <a:buClr>
                <a:srgbClr val="041E41"/>
              </a:buClr>
              <a:buFont typeface="Times New Roman"/>
              <a:buChar char="•"/>
              <a:tabLst>
                <a:tab pos="349830" algn="l"/>
              </a:tabLst>
            </a:pPr>
            <a:r>
              <a:rPr lang="en-US" sz="2600" dirty="0">
                <a:cs typeface="Tahoma"/>
              </a:rPr>
              <a:t>Volkswagen achieved the clean scores by rigging their vehicles with software to activate the emissions controls only during emissions testing</a:t>
            </a:r>
          </a:p>
          <a:p>
            <a:pPr marL="349830" indent="-274327">
              <a:spcBef>
                <a:spcPts val="624"/>
              </a:spcBef>
              <a:buClr>
                <a:srgbClr val="041E41"/>
              </a:buClr>
              <a:buFont typeface="Times New Roman"/>
              <a:buChar char="•"/>
              <a:tabLst>
                <a:tab pos="349830" algn="l"/>
              </a:tabLst>
            </a:pPr>
            <a:r>
              <a:rPr lang="en-US" sz="2600" dirty="0">
                <a:cs typeface="Tahoma"/>
              </a:rPr>
              <a:t>Volkswagen spent of $18 billion in recalls and fines for their action</a:t>
            </a:r>
          </a:p>
          <a:p>
            <a:pPr marL="349830" indent="-274327">
              <a:spcBef>
                <a:spcPts val="624"/>
              </a:spcBef>
              <a:buClr>
                <a:srgbClr val="041E41"/>
              </a:buClr>
              <a:buFont typeface="Times New Roman"/>
              <a:buChar char="•"/>
              <a:tabLst>
                <a:tab pos="349830" algn="l"/>
              </a:tabLst>
            </a:pPr>
            <a:r>
              <a:rPr lang="en-US" sz="2600" dirty="0">
                <a:cs typeface="Tahoma"/>
              </a:rPr>
              <a:t>Volkswagen’s actions were illegal and executives were charged with crimes</a:t>
            </a:r>
          </a:p>
          <a:p>
            <a:pPr marL="349830" indent="-274327">
              <a:spcBef>
                <a:spcPts val="624"/>
              </a:spcBef>
              <a:buClr>
                <a:srgbClr val="041E41"/>
              </a:buClr>
              <a:buFont typeface="Times New Roman"/>
              <a:buChar char="•"/>
              <a:tabLst>
                <a:tab pos="349830" algn="l"/>
              </a:tabLst>
            </a:pPr>
            <a:r>
              <a:rPr lang="en-US" sz="2600" dirty="0">
                <a:cs typeface="Tahoma"/>
              </a:rPr>
              <a:t>Volkswagen engineers were aware of the illegal activity and participated in it</a:t>
            </a:r>
          </a:p>
        </p:txBody>
      </p:sp>
      <p:pic>
        <p:nvPicPr>
          <p:cNvPr id="14" name="object 4">
            <a:extLst>
              <a:ext uri="{FF2B5EF4-FFF2-40B4-BE49-F238E27FC236}">
                <a16:creationId xmlns:a16="http://schemas.microsoft.com/office/drawing/2014/main" id="{5D0C2826-0963-4885-85A0-DE5DF93EA242}"/>
              </a:ext>
            </a:extLst>
          </p:cNvPr>
          <p:cNvPicPr/>
          <p:nvPr/>
        </p:nvPicPr>
        <p:blipFill>
          <a:blip r:embed="rId3" cstate="print"/>
          <a:stretch>
            <a:fillRect/>
          </a:stretch>
        </p:blipFill>
        <p:spPr>
          <a:xfrm>
            <a:off x="9751081" y="2133600"/>
            <a:ext cx="1956984" cy="1125265"/>
          </a:xfrm>
          <a:prstGeom prst="rect">
            <a:avLst/>
          </a:prstGeom>
        </p:spPr>
      </p:pic>
    </p:spTree>
    <p:extLst>
      <p:ext uri="{BB962C8B-B14F-4D97-AF65-F5344CB8AC3E}">
        <p14:creationId xmlns:p14="http://schemas.microsoft.com/office/powerpoint/2010/main" val="1370235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Ethics –More Case studies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39</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9" name="TextBox 8">
            <a:extLst>
              <a:ext uri="{FF2B5EF4-FFF2-40B4-BE49-F238E27FC236}">
                <a16:creationId xmlns:a16="http://schemas.microsoft.com/office/drawing/2014/main" id="{D5FF5AB3-629B-4949-A39D-EB6AF637AC60}"/>
              </a:ext>
            </a:extLst>
          </p:cNvPr>
          <p:cNvSpPr txBox="1"/>
          <p:nvPr/>
        </p:nvSpPr>
        <p:spPr>
          <a:xfrm>
            <a:off x="931069" y="1735588"/>
            <a:ext cx="8517731" cy="2169825"/>
          </a:xfrm>
          <a:prstGeom prst="rect">
            <a:avLst/>
          </a:prstGeom>
          <a:noFill/>
        </p:spPr>
        <p:txBody>
          <a:bodyPr wrap="square">
            <a:spAutoFit/>
          </a:bodyPr>
          <a:lstStyle/>
          <a:p>
            <a:pPr marL="349830" indent="-274327">
              <a:spcBef>
                <a:spcPts val="624"/>
              </a:spcBef>
              <a:buClr>
                <a:srgbClr val="041E41"/>
              </a:buClr>
              <a:buFont typeface="Times New Roman"/>
              <a:buChar char="•"/>
              <a:tabLst>
                <a:tab pos="349830" algn="l"/>
              </a:tabLst>
            </a:pPr>
            <a:r>
              <a:rPr lang="en-US" sz="2600" dirty="0">
                <a:cs typeface="Tahoma"/>
              </a:rPr>
              <a:t>National Society of professional engineers’ Ethics Resources page includes many interesting case studies. Please visit the following link</a:t>
            </a:r>
          </a:p>
          <a:p>
            <a:pPr marL="349830" indent="-274327">
              <a:spcBef>
                <a:spcPts val="624"/>
              </a:spcBef>
              <a:buClr>
                <a:srgbClr val="041E41"/>
              </a:buClr>
              <a:buFont typeface="Times New Roman"/>
              <a:buChar char="•"/>
              <a:tabLst>
                <a:tab pos="349830" algn="l"/>
              </a:tabLst>
            </a:pPr>
            <a:r>
              <a:rPr lang="en-US" sz="2600" dirty="0">
                <a:cs typeface="Tahoma"/>
                <a:hlinkClick r:id="rId3"/>
              </a:rPr>
              <a:t>https://www.nspe.org/resources/ethics/ethics-resources/board-ethical-review-cases</a:t>
            </a:r>
            <a:r>
              <a:rPr lang="en-US" sz="2600" dirty="0">
                <a:cs typeface="Tahoma"/>
              </a:rPr>
              <a:t> </a:t>
            </a:r>
          </a:p>
        </p:txBody>
      </p:sp>
    </p:spTree>
    <p:extLst>
      <p:ext uri="{BB962C8B-B14F-4D97-AF65-F5344CB8AC3E}">
        <p14:creationId xmlns:p14="http://schemas.microsoft.com/office/powerpoint/2010/main" val="27798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dirty="0"/>
              <a:t>NSPE Code of Ethics for Engineers</a:t>
            </a:r>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4</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85C08ED7-34A2-4950-8369-70DC49C2E96B}"/>
              </a:ext>
            </a:extLst>
          </p:cNvPr>
          <p:cNvSpPr txBox="1"/>
          <p:nvPr/>
        </p:nvSpPr>
        <p:spPr>
          <a:xfrm>
            <a:off x="990600" y="2057400"/>
            <a:ext cx="10805160" cy="4778231"/>
          </a:xfrm>
          <a:prstGeom prst="rect">
            <a:avLst/>
          </a:prstGeom>
          <a:noFill/>
        </p:spPr>
        <p:txBody>
          <a:bodyPr wrap="square" rtlCol="0">
            <a:spAutoFit/>
          </a:bodyPr>
          <a:lstStyle/>
          <a:p>
            <a:pPr marL="75503">
              <a:spcBef>
                <a:spcPts val="860"/>
              </a:spcBef>
              <a:buClr>
                <a:srgbClr val="041E41"/>
              </a:buClr>
              <a:tabLst>
                <a:tab pos="349830" algn="l"/>
              </a:tabLst>
            </a:pPr>
            <a:r>
              <a:rPr lang="en-US" sz="2800" spc="-50" dirty="0">
                <a:cs typeface="Tahoma"/>
              </a:rPr>
              <a:t>Fundamental Canons</a:t>
            </a:r>
          </a:p>
          <a:p>
            <a:pPr marL="349830" indent="-274327">
              <a:spcBef>
                <a:spcPts val="860"/>
              </a:spcBef>
              <a:buClr>
                <a:srgbClr val="041E41"/>
              </a:buClr>
              <a:buFont typeface="Times New Roman"/>
              <a:buChar char="•"/>
              <a:tabLst>
                <a:tab pos="349830" algn="l"/>
              </a:tabLst>
            </a:pPr>
            <a:r>
              <a:rPr lang="en-US" sz="2800" spc="-50" dirty="0">
                <a:cs typeface="Tahoma"/>
              </a:rPr>
              <a:t>Engineers, in the fulfillment of their professional duties, shall:</a:t>
            </a:r>
          </a:p>
          <a:p>
            <a:pPr marL="807030" lvl="1" indent="-274327">
              <a:spcBef>
                <a:spcPts val="860"/>
              </a:spcBef>
              <a:buClr>
                <a:srgbClr val="041E41"/>
              </a:buClr>
              <a:buFont typeface="Times New Roman"/>
              <a:buChar char="•"/>
              <a:tabLst>
                <a:tab pos="349830" algn="l"/>
              </a:tabLst>
            </a:pPr>
            <a:r>
              <a:rPr lang="en-US" sz="2800" spc="-50" dirty="0">
                <a:cs typeface="Tahoma"/>
              </a:rPr>
              <a:t>Hold paramount the safety, health, and welfare of the public.</a:t>
            </a:r>
          </a:p>
          <a:p>
            <a:pPr marL="807030" lvl="1" indent="-274327">
              <a:spcBef>
                <a:spcPts val="860"/>
              </a:spcBef>
              <a:buClr>
                <a:srgbClr val="041E41"/>
              </a:buClr>
              <a:buFont typeface="Times New Roman"/>
              <a:buChar char="•"/>
              <a:tabLst>
                <a:tab pos="349830" algn="l"/>
              </a:tabLst>
            </a:pPr>
            <a:r>
              <a:rPr lang="en-US" sz="2800" spc="-50" dirty="0">
                <a:cs typeface="Tahoma"/>
              </a:rPr>
              <a:t>Perform services only in areas of their competence.</a:t>
            </a:r>
          </a:p>
          <a:p>
            <a:pPr marL="807030" lvl="1" indent="-274327">
              <a:spcBef>
                <a:spcPts val="860"/>
              </a:spcBef>
              <a:buClr>
                <a:srgbClr val="041E41"/>
              </a:buClr>
              <a:buFont typeface="Times New Roman"/>
              <a:buChar char="•"/>
              <a:tabLst>
                <a:tab pos="349830" algn="l"/>
              </a:tabLst>
            </a:pPr>
            <a:r>
              <a:rPr lang="en-US" sz="2800" spc="-50" dirty="0">
                <a:cs typeface="Tahoma"/>
              </a:rPr>
              <a:t>Issue public statements only in an objective and truthful manner.</a:t>
            </a:r>
          </a:p>
          <a:p>
            <a:pPr marL="807030" lvl="1" indent="-274327">
              <a:spcBef>
                <a:spcPts val="860"/>
              </a:spcBef>
              <a:buClr>
                <a:srgbClr val="041E41"/>
              </a:buClr>
              <a:buFont typeface="Times New Roman"/>
              <a:buChar char="•"/>
              <a:tabLst>
                <a:tab pos="349830" algn="l"/>
              </a:tabLst>
            </a:pPr>
            <a:r>
              <a:rPr lang="en-US" sz="2800" spc="-50" dirty="0">
                <a:cs typeface="Tahoma"/>
              </a:rPr>
              <a:t>Act for each employer or client as faithful agents or trustees.</a:t>
            </a:r>
          </a:p>
          <a:p>
            <a:pPr marL="807030" lvl="1" indent="-274327">
              <a:spcBef>
                <a:spcPts val="860"/>
              </a:spcBef>
              <a:buClr>
                <a:srgbClr val="041E41"/>
              </a:buClr>
              <a:buFont typeface="Times New Roman"/>
              <a:buChar char="•"/>
              <a:tabLst>
                <a:tab pos="349830" algn="l"/>
              </a:tabLst>
            </a:pPr>
            <a:r>
              <a:rPr lang="en-US" sz="2800" spc="-50" dirty="0">
                <a:cs typeface="Tahoma"/>
              </a:rPr>
              <a:t>Avoid deceptive acts.</a:t>
            </a:r>
          </a:p>
          <a:p>
            <a:pPr marL="807030" lvl="1" indent="-274327">
              <a:spcBef>
                <a:spcPts val="860"/>
              </a:spcBef>
              <a:buClr>
                <a:srgbClr val="041E41"/>
              </a:buClr>
              <a:buFont typeface="Times New Roman"/>
              <a:buChar char="•"/>
              <a:tabLst>
                <a:tab pos="349830" algn="l"/>
              </a:tabLst>
            </a:pPr>
            <a:r>
              <a:rPr lang="en-US" sz="2800" spc="-50" dirty="0">
                <a:cs typeface="Tahoma"/>
              </a:rPr>
              <a:t>Conduct themselves honorably, responsibly, ethically, and lawfully so as to enhance the honor, reputation, and usefulness of the profession.</a:t>
            </a:r>
            <a:endParaRPr lang="en-US" sz="2800" dirty="0"/>
          </a:p>
        </p:txBody>
      </p:sp>
    </p:spTree>
    <p:extLst>
      <p:ext uri="{BB962C8B-B14F-4D97-AF65-F5344CB8AC3E}">
        <p14:creationId xmlns:p14="http://schemas.microsoft.com/office/powerpoint/2010/main" val="248848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89" dirty="0"/>
              <a:t>Conclusions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40</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9" name="TextBox 8">
            <a:extLst>
              <a:ext uri="{FF2B5EF4-FFF2-40B4-BE49-F238E27FC236}">
                <a16:creationId xmlns:a16="http://schemas.microsoft.com/office/drawing/2014/main" id="{D5FF5AB3-629B-4949-A39D-EB6AF637AC60}"/>
              </a:ext>
            </a:extLst>
          </p:cNvPr>
          <p:cNvSpPr txBox="1"/>
          <p:nvPr/>
        </p:nvSpPr>
        <p:spPr>
          <a:xfrm>
            <a:off x="931069" y="2680335"/>
            <a:ext cx="9736931" cy="1969770"/>
          </a:xfrm>
          <a:prstGeom prst="rect">
            <a:avLst/>
          </a:prstGeom>
          <a:noFill/>
        </p:spPr>
        <p:txBody>
          <a:bodyPr wrap="square">
            <a:spAutoFit/>
          </a:bodyPr>
          <a:lstStyle/>
          <a:p>
            <a:pPr marL="532703" indent="-457200">
              <a:spcBef>
                <a:spcPts val="624"/>
              </a:spcBef>
              <a:buClr>
                <a:srgbClr val="041E41"/>
              </a:buClr>
              <a:buFont typeface="Arial" panose="020B0604020202020204" pitchFamily="34" charset="0"/>
              <a:buChar char="•"/>
              <a:tabLst>
                <a:tab pos="349830" algn="l"/>
              </a:tabLst>
            </a:pPr>
            <a:r>
              <a:rPr lang="en-US" sz="2800" dirty="0">
                <a:cs typeface="Tahoma"/>
              </a:rPr>
              <a:t>Many factors enter into engineering decisions</a:t>
            </a:r>
          </a:p>
          <a:p>
            <a:pPr marL="532703" indent="-457200">
              <a:spcBef>
                <a:spcPts val="624"/>
              </a:spcBef>
              <a:buClr>
                <a:srgbClr val="041E41"/>
              </a:buClr>
              <a:buFont typeface="Arial" panose="020B0604020202020204" pitchFamily="34" charset="0"/>
              <a:buChar char="•"/>
              <a:tabLst>
                <a:tab pos="349830" algn="l"/>
              </a:tabLst>
            </a:pPr>
            <a:r>
              <a:rPr lang="en-US" sz="2800" dirty="0">
                <a:cs typeface="Tahoma"/>
              </a:rPr>
              <a:t>Ethical issues beyond the math/engineering/science, conventions, standards and codes will also shape decisions</a:t>
            </a:r>
          </a:p>
          <a:p>
            <a:pPr marL="532703" indent="-457200">
              <a:spcBef>
                <a:spcPts val="624"/>
              </a:spcBef>
              <a:buClr>
                <a:srgbClr val="041E41"/>
              </a:buClr>
              <a:buFont typeface="Arial" panose="020B0604020202020204" pitchFamily="34" charset="0"/>
              <a:buChar char="•"/>
              <a:tabLst>
                <a:tab pos="349830" algn="l"/>
              </a:tabLst>
            </a:pPr>
            <a:r>
              <a:rPr lang="en-US" sz="2800" dirty="0">
                <a:cs typeface="Tahoma"/>
              </a:rPr>
              <a:t>In your engineering career you will be faced with ethical issues</a:t>
            </a:r>
          </a:p>
        </p:txBody>
      </p:sp>
    </p:spTree>
    <p:extLst>
      <p:ext uri="{BB962C8B-B14F-4D97-AF65-F5344CB8AC3E}">
        <p14:creationId xmlns:p14="http://schemas.microsoft.com/office/powerpoint/2010/main" val="3005874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8329286" cy="6858000"/>
          </a:xfrm>
        </p:spPr>
      </p:pic>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3" name="Title 42">
            <a:extLst>
              <a:ext uri="{FF2B5EF4-FFF2-40B4-BE49-F238E27FC236}">
                <a16:creationId xmlns:a16="http://schemas.microsoft.com/office/drawing/2014/main" id="{CF39D3B5-ABDB-4DFF-8107-EF97569C9BBE}"/>
              </a:ext>
            </a:extLst>
          </p:cNvPr>
          <p:cNvSpPr>
            <a:spLocks noGrp="1"/>
          </p:cNvSpPr>
          <p:nvPr>
            <p:ph type="ctrTitle"/>
          </p:nvPr>
        </p:nvSpPr>
        <p:spPr/>
        <p:txBody>
          <a:bodyPr/>
          <a:lstStyle/>
          <a:p>
            <a:r>
              <a:rPr lang="en-US" dirty="0"/>
              <a:t>Questions?</a:t>
            </a:r>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dirty="0"/>
          </a:p>
        </p:txBody>
      </p:sp>
      <p:sp>
        <p:nvSpPr>
          <p:cNvPr id="3" name="Subtitle 2">
            <a:extLst>
              <a:ext uri="{FF2B5EF4-FFF2-40B4-BE49-F238E27FC236}">
                <a16:creationId xmlns:a16="http://schemas.microsoft.com/office/drawing/2014/main" id="{99A86FF0-929F-415A-9FC4-CCB06A8F3AA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284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dirty="0"/>
              <a:t>What</a:t>
            </a:r>
            <a:r>
              <a:rPr lang="en-US" spc="-119" dirty="0"/>
              <a:t> </a:t>
            </a:r>
            <a:r>
              <a:rPr lang="en-US" spc="-79" dirty="0"/>
              <a:t>Guides</a:t>
            </a:r>
            <a:r>
              <a:rPr lang="en-US" spc="-109" dirty="0"/>
              <a:t> </a:t>
            </a:r>
            <a:r>
              <a:rPr lang="en-US" dirty="0"/>
              <a:t>an</a:t>
            </a:r>
            <a:r>
              <a:rPr lang="en-US" spc="-109" dirty="0"/>
              <a:t> </a:t>
            </a:r>
            <a:r>
              <a:rPr lang="en-US" spc="-59" dirty="0"/>
              <a:t>Engineer’s</a:t>
            </a:r>
            <a:r>
              <a:rPr lang="en-US" spc="-109" dirty="0"/>
              <a:t> </a:t>
            </a:r>
            <a:r>
              <a:rPr lang="en-US" spc="-20" dirty="0"/>
              <a:t>Decisions</a:t>
            </a:r>
            <a:endParaRPr lang="en-US"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5</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85C08ED7-34A2-4950-8369-70DC49C2E96B}"/>
              </a:ext>
            </a:extLst>
          </p:cNvPr>
          <p:cNvSpPr txBox="1"/>
          <p:nvPr/>
        </p:nvSpPr>
        <p:spPr>
          <a:xfrm>
            <a:off x="990600" y="2057400"/>
            <a:ext cx="9753600" cy="2708434"/>
          </a:xfrm>
          <a:prstGeom prst="rect">
            <a:avLst/>
          </a:prstGeom>
          <a:noFill/>
        </p:spPr>
        <p:txBody>
          <a:bodyPr wrap="square" rtlCol="0">
            <a:spAutoFit/>
          </a:bodyPr>
          <a:lstStyle/>
          <a:p>
            <a:pPr marL="349830" indent="-274327">
              <a:spcBef>
                <a:spcPts val="860"/>
              </a:spcBef>
              <a:buClr>
                <a:srgbClr val="041E41"/>
              </a:buClr>
              <a:buFont typeface="Times New Roman"/>
              <a:buChar char="•"/>
              <a:tabLst>
                <a:tab pos="349830" algn="l"/>
              </a:tabLst>
            </a:pPr>
            <a:r>
              <a:rPr lang="en-US" sz="2800" spc="-50" dirty="0">
                <a:cs typeface="Tahoma"/>
              </a:rPr>
              <a:t>Mathematics, Engineering, Science</a:t>
            </a:r>
          </a:p>
          <a:p>
            <a:pPr marL="349830" indent="-274327">
              <a:spcBef>
                <a:spcPts val="860"/>
              </a:spcBef>
              <a:buClr>
                <a:srgbClr val="041E41"/>
              </a:buClr>
              <a:buFont typeface="Times New Roman"/>
              <a:buChar char="•"/>
              <a:tabLst>
                <a:tab pos="349830" algn="l"/>
              </a:tabLst>
            </a:pPr>
            <a:r>
              <a:rPr lang="en-US" sz="2800" spc="-50" dirty="0">
                <a:cs typeface="Tahoma"/>
              </a:rPr>
              <a:t>Conventions</a:t>
            </a:r>
          </a:p>
          <a:p>
            <a:pPr marL="349830" indent="-274327">
              <a:spcBef>
                <a:spcPts val="860"/>
              </a:spcBef>
              <a:buClr>
                <a:srgbClr val="041E41"/>
              </a:buClr>
              <a:buFont typeface="Times New Roman"/>
              <a:buChar char="•"/>
              <a:tabLst>
                <a:tab pos="349830" algn="l"/>
              </a:tabLst>
            </a:pPr>
            <a:r>
              <a:rPr lang="en-US" sz="2800" spc="-50" dirty="0">
                <a:cs typeface="Tahoma"/>
              </a:rPr>
              <a:t>Standards</a:t>
            </a:r>
          </a:p>
          <a:p>
            <a:pPr marL="349830" indent="-274327">
              <a:spcBef>
                <a:spcPts val="860"/>
              </a:spcBef>
              <a:buClr>
                <a:srgbClr val="041E41"/>
              </a:buClr>
              <a:buFont typeface="Times New Roman"/>
              <a:buChar char="•"/>
              <a:tabLst>
                <a:tab pos="349830" algn="l"/>
              </a:tabLst>
            </a:pPr>
            <a:r>
              <a:rPr lang="en-US" sz="2800" spc="-50" dirty="0">
                <a:cs typeface="Tahoma"/>
              </a:rPr>
              <a:t>Codes</a:t>
            </a:r>
          </a:p>
          <a:p>
            <a:pPr marL="349830" indent="-274327">
              <a:spcBef>
                <a:spcPts val="860"/>
              </a:spcBef>
              <a:buClr>
                <a:srgbClr val="041E41"/>
              </a:buClr>
              <a:buFont typeface="Times New Roman"/>
              <a:buChar char="•"/>
              <a:tabLst>
                <a:tab pos="349830" algn="l"/>
              </a:tabLst>
            </a:pPr>
            <a:r>
              <a:rPr lang="en-US" sz="2800" spc="-50" dirty="0">
                <a:cs typeface="Tahoma"/>
              </a:rPr>
              <a:t>Ethics</a:t>
            </a:r>
            <a:endParaRPr lang="en-US" sz="2800" dirty="0"/>
          </a:p>
        </p:txBody>
      </p:sp>
    </p:spTree>
    <p:extLst>
      <p:ext uri="{BB962C8B-B14F-4D97-AF65-F5344CB8AC3E}">
        <p14:creationId xmlns:p14="http://schemas.microsoft.com/office/powerpoint/2010/main" val="21392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50" dirty="0"/>
              <a:t>Mathematics,</a:t>
            </a:r>
            <a:r>
              <a:rPr lang="en-US" spc="-20" dirty="0"/>
              <a:t> </a:t>
            </a:r>
            <a:r>
              <a:rPr lang="en-US" spc="-89" dirty="0"/>
              <a:t>Engineering,</a:t>
            </a:r>
            <a:r>
              <a:rPr lang="en-US" spc="-10" dirty="0"/>
              <a:t> </a:t>
            </a:r>
            <a:r>
              <a:rPr lang="en-US" spc="-20" dirty="0"/>
              <a:t>Science</a:t>
            </a:r>
            <a:endParaRPr lang="en-US"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6</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B802FD1A-A4BC-445C-B57A-6B82D6BE70F3}"/>
              </a:ext>
            </a:extLst>
          </p:cNvPr>
          <p:cNvPicPr>
            <a:picLocks noChangeAspect="1"/>
          </p:cNvPicPr>
          <p:nvPr/>
        </p:nvPicPr>
        <p:blipFill>
          <a:blip r:embed="rId3"/>
          <a:stretch>
            <a:fillRect/>
          </a:stretch>
        </p:blipFill>
        <p:spPr>
          <a:xfrm>
            <a:off x="2438400" y="2157178"/>
            <a:ext cx="6649378" cy="3743847"/>
          </a:xfrm>
          <a:prstGeom prst="rect">
            <a:avLst/>
          </a:prstGeom>
        </p:spPr>
      </p:pic>
    </p:spTree>
    <p:extLst>
      <p:ext uri="{BB962C8B-B14F-4D97-AF65-F5344CB8AC3E}">
        <p14:creationId xmlns:p14="http://schemas.microsoft.com/office/powerpoint/2010/main" val="248902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50" dirty="0"/>
              <a:t>Conventions</a:t>
            </a:r>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7</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60886" y="2819400"/>
            <a:ext cx="8716514" cy="1892826"/>
          </a:xfrm>
          <a:prstGeom prst="rect">
            <a:avLst/>
          </a:prstGeom>
          <a:noFill/>
        </p:spPr>
        <p:txBody>
          <a:bodyPr wrap="square">
            <a:spAutoFit/>
          </a:bodyPr>
          <a:lstStyle/>
          <a:p>
            <a:pPr marL="482368" indent="-457200">
              <a:spcBef>
                <a:spcPts val="178"/>
              </a:spcBef>
              <a:buFont typeface="Arial" panose="020B0604020202020204" pitchFamily="34" charset="0"/>
              <a:buChar char="•"/>
            </a:pPr>
            <a:r>
              <a:rPr lang="en-US" sz="2800" i="1" dirty="0">
                <a:solidFill>
                  <a:srgbClr val="041E41"/>
                </a:solidFill>
                <a:cs typeface="Calibri"/>
              </a:rPr>
              <a:t>Convention</a:t>
            </a:r>
            <a:r>
              <a:rPr lang="en-US" sz="2800" i="1" spc="386" dirty="0">
                <a:solidFill>
                  <a:srgbClr val="041E41"/>
                </a:solidFill>
                <a:cs typeface="Calibri"/>
              </a:rPr>
              <a:t> </a:t>
            </a:r>
            <a:r>
              <a:rPr lang="en-US" sz="2800" dirty="0">
                <a:cs typeface="Tahoma"/>
              </a:rPr>
              <a:t>a</a:t>
            </a:r>
            <a:r>
              <a:rPr lang="en-US" sz="2800" spc="-59" dirty="0">
                <a:cs typeface="Tahoma"/>
              </a:rPr>
              <a:t> </a:t>
            </a:r>
            <a:r>
              <a:rPr lang="en-US" sz="2800" spc="-139" dirty="0">
                <a:cs typeface="Tahoma"/>
              </a:rPr>
              <a:t>way</a:t>
            </a:r>
            <a:r>
              <a:rPr lang="en-US" sz="2800" spc="-30" dirty="0">
                <a:cs typeface="Tahoma"/>
              </a:rPr>
              <a:t> </a:t>
            </a:r>
            <a:r>
              <a:rPr lang="en-US" sz="2800" dirty="0">
                <a:cs typeface="Tahoma"/>
              </a:rPr>
              <a:t>in</a:t>
            </a:r>
            <a:r>
              <a:rPr lang="en-US" sz="2800" spc="-69" dirty="0">
                <a:cs typeface="Tahoma"/>
              </a:rPr>
              <a:t> </a:t>
            </a:r>
            <a:r>
              <a:rPr lang="en-US" sz="2800" spc="-50" dirty="0">
                <a:cs typeface="Tahoma"/>
              </a:rPr>
              <a:t>which</a:t>
            </a:r>
            <a:r>
              <a:rPr lang="en-US" sz="2800" spc="-59" dirty="0">
                <a:cs typeface="Tahoma"/>
              </a:rPr>
              <a:t> </a:t>
            </a:r>
            <a:r>
              <a:rPr lang="en-US" sz="2800" spc="-89" dirty="0">
                <a:cs typeface="Tahoma"/>
              </a:rPr>
              <a:t>something</a:t>
            </a:r>
            <a:r>
              <a:rPr lang="en-US" sz="2800" spc="-69" dirty="0">
                <a:cs typeface="Tahoma"/>
              </a:rPr>
              <a:t> </a:t>
            </a:r>
            <a:r>
              <a:rPr lang="en-US" sz="2800" dirty="0">
                <a:cs typeface="Tahoma"/>
              </a:rPr>
              <a:t>is</a:t>
            </a:r>
            <a:r>
              <a:rPr lang="en-US" sz="2800" spc="-59" dirty="0">
                <a:cs typeface="Tahoma"/>
              </a:rPr>
              <a:t> usually</a:t>
            </a:r>
            <a:r>
              <a:rPr lang="en-US" sz="2800" spc="-69" dirty="0">
                <a:cs typeface="Tahoma"/>
              </a:rPr>
              <a:t> </a:t>
            </a:r>
            <a:r>
              <a:rPr lang="en-US" sz="2800" spc="-40" dirty="0">
                <a:cs typeface="Tahoma"/>
              </a:rPr>
              <a:t>done</a:t>
            </a:r>
          </a:p>
          <a:p>
            <a:pPr marL="482368" indent="-457200">
              <a:spcBef>
                <a:spcPts val="178"/>
              </a:spcBef>
              <a:buFont typeface="Arial" panose="020B0604020202020204" pitchFamily="34" charset="0"/>
              <a:buChar char="•"/>
            </a:pPr>
            <a:r>
              <a:rPr lang="en-US" sz="2800" dirty="0">
                <a:cs typeface="Tahoma"/>
              </a:rPr>
              <a:t>The decision may appear to be arbitrary</a:t>
            </a:r>
          </a:p>
          <a:p>
            <a:pPr marL="482368" indent="-457200">
              <a:spcBef>
                <a:spcPts val="178"/>
              </a:spcBef>
              <a:buFont typeface="Arial" panose="020B0604020202020204" pitchFamily="34" charset="0"/>
              <a:buChar char="•"/>
            </a:pPr>
            <a:r>
              <a:rPr lang="en-US" sz="2800" dirty="0">
                <a:cs typeface="Tahoma"/>
              </a:rPr>
              <a:t>It may not be known why it is done that way</a:t>
            </a:r>
          </a:p>
          <a:p>
            <a:pPr marL="25168">
              <a:spcBef>
                <a:spcPts val="178"/>
              </a:spcBef>
            </a:pPr>
            <a:endParaRPr lang="en-US" sz="2800" dirty="0">
              <a:cs typeface="Tahoma"/>
            </a:endParaRPr>
          </a:p>
        </p:txBody>
      </p:sp>
    </p:spTree>
    <p:extLst>
      <p:ext uri="{BB962C8B-B14F-4D97-AF65-F5344CB8AC3E}">
        <p14:creationId xmlns:p14="http://schemas.microsoft.com/office/powerpoint/2010/main" val="48988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50" dirty="0"/>
              <a:t>Conventions</a:t>
            </a:r>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8</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866796" y="1708425"/>
            <a:ext cx="10487004" cy="5426229"/>
          </a:xfrm>
          <a:prstGeom prst="rect">
            <a:avLst/>
          </a:prstGeom>
          <a:noFill/>
        </p:spPr>
        <p:txBody>
          <a:bodyPr wrap="square">
            <a:spAutoFit/>
          </a:bodyPr>
          <a:lstStyle/>
          <a:p>
            <a:pPr marL="349830" indent="-274327">
              <a:spcBef>
                <a:spcPts val="860"/>
              </a:spcBef>
              <a:buClr>
                <a:srgbClr val="041E41"/>
              </a:buClr>
              <a:buFont typeface="Times New Roman"/>
              <a:buChar char="•"/>
              <a:tabLst>
                <a:tab pos="349830" algn="l"/>
              </a:tabLst>
            </a:pPr>
            <a:r>
              <a:rPr lang="en-US" sz="2400" spc="-20" dirty="0">
                <a:cs typeface="Tahoma"/>
              </a:rPr>
              <a:t>Clocks</a:t>
            </a:r>
            <a:r>
              <a:rPr lang="en-US" sz="2400" spc="-119" dirty="0">
                <a:cs typeface="Tahoma"/>
              </a:rPr>
              <a:t> </a:t>
            </a:r>
            <a:r>
              <a:rPr lang="en-US" sz="2400" dirty="0">
                <a:cs typeface="Tahoma"/>
              </a:rPr>
              <a:t>turn</a:t>
            </a:r>
            <a:r>
              <a:rPr lang="en-US" sz="2400" spc="-109" dirty="0">
                <a:cs typeface="Tahoma"/>
              </a:rPr>
              <a:t> </a:t>
            </a:r>
            <a:r>
              <a:rPr lang="en-US" sz="2400" spc="-20" dirty="0">
                <a:cs typeface="Tahoma"/>
              </a:rPr>
              <a:t>clockwise</a:t>
            </a:r>
            <a:endParaRPr lang="en-US" sz="2400" dirty="0">
              <a:cs typeface="Tahoma"/>
            </a:endParaRPr>
          </a:p>
          <a:p>
            <a:pPr marL="349830" indent="-274327">
              <a:spcBef>
                <a:spcPts val="662"/>
              </a:spcBef>
              <a:buClr>
                <a:srgbClr val="041E41"/>
              </a:buClr>
              <a:buFont typeface="Times New Roman"/>
              <a:buChar char="•"/>
              <a:tabLst>
                <a:tab pos="349830" algn="l"/>
              </a:tabLst>
            </a:pPr>
            <a:r>
              <a:rPr lang="en-US" sz="2400" dirty="0">
                <a:cs typeface="Tahoma"/>
              </a:rPr>
              <a:t>To</a:t>
            </a:r>
            <a:r>
              <a:rPr lang="en-US" sz="2400" spc="-89" dirty="0">
                <a:cs typeface="Tahoma"/>
              </a:rPr>
              <a:t> </a:t>
            </a:r>
            <a:r>
              <a:rPr lang="en-US" sz="2400" spc="-59" dirty="0">
                <a:cs typeface="Tahoma"/>
              </a:rPr>
              <a:t>drive </a:t>
            </a:r>
            <a:r>
              <a:rPr lang="en-US" sz="2400" dirty="0">
                <a:cs typeface="Tahoma"/>
              </a:rPr>
              <a:t>a</a:t>
            </a:r>
            <a:r>
              <a:rPr lang="en-US" sz="2400" spc="-50" dirty="0">
                <a:cs typeface="Tahoma"/>
              </a:rPr>
              <a:t> </a:t>
            </a:r>
            <a:r>
              <a:rPr lang="en-US" sz="2400" spc="-119" dirty="0">
                <a:cs typeface="Tahoma"/>
              </a:rPr>
              <a:t>screw</a:t>
            </a:r>
            <a:r>
              <a:rPr lang="en-US" sz="2400" spc="-59" dirty="0">
                <a:cs typeface="Tahoma"/>
              </a:rPr>
              <a:t> </a:t>
            </a:r>
            <a:r>
              <a:rPr lang="en-US" sz="2400" spc="-40" dirty="0">
                <a:cs typeface="Tahoma"/>
              </a:rPr>
              <a:t>or</a:t>
            </a:r>
            <a:r>
              <a:rPr lang="en-US" sz="2400" spc="-50" dirty="0">
                <a:cs typeface="Tahoma"/>
              </a:rPr>
              <a:t> </a:t>
            </a:r>
            <a:r>
              <a:rPr lang="en-US" sz="2400" spc="-40" dirty="0">
                <a:cs typeface="Tahoma"/>
              </a:rPr>
              <a:t>tighten</a:t>
            </a:r>
            <a:r>
              <a:rPr lang="en-US" sz="2400" spc="-59" dirty="0">
                <a:cs typeface="Tahoma"/>
              </a:rPr>
              <a:t> </a:t>
            </a:r>
            <a:r>
              <a:rPr lang="en-US" sz="2400" dirty="0">
                <a:cs typeface="Tahoma"/>
              </a:rPr>
              <a:t>a</a:t>
            </a:r>
            <a:r>
              <a:rPr lang="en-US" sz="2400" spc="-59" dirty="0">
                <a:cs typeface="Tahoma"/>
              </a:rPr>
              <a:t> </a:t>
            </a:r>
            <a:r>
              <a:rPr lang="en-US" sz="2400" dirty="0">
                <a:cs typeface="Tahoma"/>
              </a:rPr>
              <a:t>bolt,</a:t>
            </a:r>
            <a:r>
              <a:rPr lang="en-US" sz="2400" spc="-59" dirty="0">
                <a:cs typeface="Tahoma"/>
              </a:rPr>
              <a:t> </a:t>
            </a:r>
            <a:r>
              <a:rPr lang="en-US" sz="2400" dirty="0">
                <a:cs typeface="Tahoma"/>
              </a:rPr>
              <a:t>it</a:t>
            </a:r>
            <a:r>
              <a:rPr lang="en-US" sz="2400" spc="-59" dirty="0">
                <a:cs typeface="Tahoma"/>
              </a:rPr>
              <a:t> </a:t>
            </a:r>
            <a:r>
              <a:rPr lang="en-US" sz="2400" dirty="0">
                <a:cs typeface="Tahoma"/>
              </a:rPr>
              <a:t>is</a:t>
            </a:r>
            <a:r>
              <a:rPr lang="en-US" sz="2400" spc="-69" dirty="0">
                <a:cs typeface="Tahoma"/>
              </a:rPr>
              <a:t> </a:t>
            </a:r>
            <a:r>
              <a:rPr lang="en-US" sz="2400" spc="-59" dirty="0">
                <a:cs typeface="Tahoma"/>
              </a:rPr>
              <a:t>(usually)</a:t>
            </a:r>
            <a:r>
              <a:rPr lang="en-US" sz="2400" spc="-50" dirty="0">
                <a:cs typeface="Tahoma"/>
              </a:rPr>
              <a:t> </a:t>
            </a:r>
            <a:r>
              <a:rPr lang="en-US" sz="2400" spc="-59" dirty="0">
                <a:cs typeface="Tahoma"/>
              </a:rPr>
              <a:t>turned </a:t>
            </a:r>
            <a:r>
              <a:rPr lang="en-US" sz="2400" spc="-20" dirty="0">
                <a:cs typeface="Tahoma"/>
              </a:rPr>
              <a:t>clockwise</a:t>
            </a:r>
            <a:endParaRPr lang="en-US" sz="2400" dirty="0">
              <a:cs typeface="Tahoma"/>
            </a:endParaRPr>
          </a:p>
          <a:p>
            <a:pPr marL="349830" indent="-274327">
              <a:spcBef>
                <a:spcPts val="337"/>
              </a:spcBef>
              <a:buClr>
                <a:srgbClr val="041E41"/>
              </a:buClr>
              <a:buFont typeface="Times New Roman"/>
              <a:buChar char="•"/>
              <a:tabLst>
                <a:tab pos="349830" algn="l"/>
              </a:tabLst>
            </a:pPr>
            <a:r>
              <a:rPr lang="en-US" sz="2400" dirty="0">
                <a:cs typeface="Tahoma"/>
              </a:rPr>
              <a:t>What</a:t>
            </a:r>
            <a:r>
              <a:rPr lang="en-US" sz="2400" spc="-89" dirty="0">
                <a:cs typeface="Tahoma"/>
              </a:rPr>
              <a:t> </a:t>
            </a:r>
            <a:r>
              <a:rPr lang="en-US" sz="2400" dirty="0">
                <a:cs typeface="Tahoma"/>
              </a:rPr>
              <a:t>is</a:t>
            </a:r>
            <a:r>
              <a:rPr lang="en-US" sz="2400" spc="-69" dirty="0">
                <a:cs typeface="Tahoma"/>
              </a:rPr>
              <a:t> </a:t>
            </a:r>
            <a:r>
              <a:rPr lang="en-US" sz="2400" spc="-40" dirty="0">
                <a:cs typeface="Tahoma"/>
              </a:rPr>
              <a:t>today’s</a:t>
            </a:r>
            <a:r>
              <a:rPr lang="en-US" sz="2400" spc="-79" dirty="0">
                <a:cs typeface="Tahoma"/>
              </a:rPr>
              <a:t> </a:t>
            </a:r>
            <a:r>
              <a:rPr lang="en-US" sz="2400" spc="-20" dirty="0">
                <a:cs typeface="Tahoma"/>
              </a:rPr>
              <a:t>date?</a:t>
            </a:r>
            <a:endParaRPr lang="en-US" sz="2400" dirty="0">
              <a:cs typeface="Tahoma"/>
            </a:endParaRPr>
          </a:p>
          <a:p>
            <a:pPr marL="897225" lvl="1" indent="-261743">
              <a:lnSpc>
                <a:spcPts val="2378"/>
              </a:lnSpc>
              <a:spcBef>
                <a:spcPts val="347"/>
              </a:spcBef>
              <a:buClr>
                <a:srgbClr val="041E41"/>
              </a:buClr>
              <a:buFont typeface="Times New Roman"/>
              <a:buChar char="•"/>
              <a:tabLst>
                <a:tab pos="897225" algn="l"/>
              </a:tabLst>
            </a:pPr>
            <a:r>
              <a:rPr lang="en-US" sz="2400" dirty="0">
                <a:cs typeface="Tahoma"/>
              </a:rPr>
              <a:t>9/7/2023</a:t>
            </a:r>
            <a:r>
              <a:rPr lang="en-US" sz="2400" spc="-89" dirty="0">
                <a:cs typeface="Tahoma"/>
              </a:rPr>
              <a:t> </a:t>
            </a:r>
            <a:r>
              <a:rPr lang="en-US" sz="2400" dirty="0">
                <a:cs typeface="Tahoma"/>
              </a:rPr>
              <a:t>(in</a:t>
            </a:r>
            <a:r>
              <a:rPr lang="en-US" sz="2400" spc="-69" dirty="0">
                <a:cs typeface="Tahoma"/>
              </a:rPr>
              <a:t> </a:t>
            </a:r>
            <a:r>
              <a:rPr lang="en-US" sz="2400" spc="-40" dirty="0">
                <a:cs typeface="Tahoma"/>
              </a:rPr>
              <a:t>the</a:t>
            </a:r>
            <a:r>
              <a:rPr lang="en-US" sz="2400" spc="-79" dirty="0">
                <a:cs typeface="Tahoma"/>
              </a:rPr>
              <a:t> </a:t>
            </a:r>
            <a:r>
              <a:rPr lang="en-US" sz="2400" spc="-50" dirty="0">
                <a:cs typeface="Tahoma"/>
              </a:rPr>
              <a:t>US)</a:t>
            </a:r>
            <a:endParaRPr lang="en-US" sz="2400" dirty="0">
              <a:cs typeface="Tahoma"/>
            </a:endParaRPr>
          </a:p>
          <a:p>
            <a:pPr marL="897225" lvl="1" indent="-261743">
              <a:lnSpc>
                <a:spcPts val="2378"/>
              </a:lnSpc>
              <a:buClr>
                <a:srgbClr val="041E41"/>
              </a:buClr>
              <a:buFont typeface="Times New Roman"/>
              <a:buChar char="•"/>
              <a:tabLst>
                <a:tab pos="897225" algn="l"/>
              </a:tabLst>
            </a:pPr>
            <a:r>
              <a:rPr lang="en-US" sz="2400" dirty="0">
                <a:cs typeface="Tahoma"/>
              </a:rPr>
              <a:t>7/9/2023</a:t>
            </a:r>
            <a:r>
              <a:rPr lang="en-US" sz="2400" spc="-109" dirty="0">
                <a:cs typeface="Tahoma"/>
              </a:rPr>
              <a:t> </a:t>
            </a:r>
            <a:r>
              <a:rPr lang="en-US" sz="2400" dirty="0">
                <a:cs typeface="Tahoma"/>
              </a:rPr>
              <a:t>(in</a:t>
            </a:r>
            <a:r>
              <a:rPr lang="en-US" sz="2400" spc="-99" dirty="0">
                <a:cs typeface="Tahoma"/>
              </a:rPr>
              <a:t> </a:t>
            </a:r>
            <a:r>
              <a:rPr lang="en-US" sz="2400" spc="-40" dirty="0">
                <a:cs typeface="Tahoma"/>
              </a:rPr>
              <a:t>most</a:t>
            </a:r>
            <a:r>
              <a:rPr lang="en-US" sz="2400" spc="-99" dirty="0">
                <a:cs typeface="Tahoma"/>
              </a:rPr>
              <a:t> </a:t>
            </a:r>
            <a:r>
              <a:rPr lang="en-US" sz="2400" dirty="0">
                <a:cs typeface="Tahoma"/>
              </a:rPr>
              <a:t>of</a:t>
            </a:r>
            <a:r>
              <a:rPr lang="en-US" sz="2400" spc="-109" dirty="0">
                <a:cs typeface="Tahoma"/>
              </a:rPr>
              <a:t> </a:t>
            </a:r>
            <a:r>
              <a:rPr lang="en-US" sz="2400" spc="-20" dirty="0">
                <a:cs typeface="Tahoma"/>
              </a:rPr>
              <a:t>the</a:t>
            </a:r>
            <a:r>
              <a:rPr lang="en-US" sz="2400" spc="-99" dirty="0">
                <a:cs typeface="Tahoma"/>
              </a:rPr>
              <a:t> </a:t>
            </a:r>
            <a:r>
              <a:rPr lang="en-US" sz="2400" spc="-40" dirty="0">
                <a:cs typeface="Tahoma"/>
              </a:rPr>
              <a:t>rest</a:t>
            </a:r>
            <a:r>
              <a:rPr lang="en-US" sz="2400" spc="-99" dirty="0">
                <a:cs typeface="Tahoma"/>
              </a:rPr>
              <a:t> </a:t>
            </a:r>
            <a:r>
              <a:rPr lang="en-US" sz="2400" dirty="0">
                <a:cs typeface="Tahoma"/>
              </a:rPr>
              <a:t>of</a:t>
            </a:r>
            <a:r>
              <a:rPr lang="en-US" sz="2400" spc="-109" dirty="0">
                <a:cs typeface="Tahoma"/>
              </a:rPr>
              <a:t> </a:t>
            </a:r>
            <a:r>
              <a:rPr lang="en-US" sz="2400" spc="-20" dirty="0">
                <a:cs typeface="Tahoma"/>
              </a:rPr>
              <a:t>the</a:t>
            </a:r>
            <a:r>
              <a:rPr lang="en-US" sz="2400" spc="-89" dirty="0">
                <a:cs typeface="Tahoma"/>
              </a:rPr>
              <a:t> </a:t>
            </a:r>
            <a:r>
              <a:rPr lang="en-US" sz="2400" spc="-20" dirty="0">
                <a:cs typeface="Tahoma"/>
              </a:rPr>
              <a:t>world)</a:t>
            </a:r>
            <a:endParaRPr lang="en-US" sz="2400" dirty="0">
              <a:cs typeface="Tahoma"/>
            </a:endParaRPr>
          </a:p>
          <a:p>
            <a:pPr marL="349830" indent="-274327">
              <a:spcBef>
                <a:spcPts val="386"/>
              </a:spcBef>
              <a:buClr>
                <a:srgbClr val="041E41"/>
              </a:buClr>
              <a:buFont typeface="Times New Roman"/>
              <a:buChar char="•"/>
              <a:tabLst>
                <a:tab pos="349830" algn="l"/>
              </a:tabLst>
            </a:pPr>
            <a:r>
              <a:rPr lang="en-US" sz="2400" spc="-89" dirty="0">
                <a:cs typeface="Tahoma"/>
              </a:rPr>
              <a:t>Measurement</a:t>
            </a:r>
            <a:r>
              <a:rPr lang="en-US" sz="2400" spc="-40" dirty="0">
                <a:cs typeface="Tahoma"/>
              </a:rPr>
              <a:t> </a:t>
            </a:r>
            <a:r>
              <a:rPr lang="en-US" sz="2400" spc="-20" dirty="0">
                <a:cs typeface="Tahoma"/>
              </a:rPr>
              <a:t>Units</a:t>
            </a:r>
            <a:endParaRPr lang="en-US" sz="2400" dirty="0">
              <a:cs typeface="Tahoma"/>
            </a:endParaRPr>
          </a:p>
          <a:p>
            <a:pPr marL="897225" lvl="1" indent="-261743">
              <a:lnSpc>
                <a:spcPts val="2378"/>
              </a:lnSpc>
              <a:spcBef>
                <a:spcPts val="347"/>
              </a:spcBef>
              <a:buClr>
                <a:srgbClr val="041E41"/>
              </a:buClr>
              <a:buFont typeface="Times New Roman"/>
              <a:buChar char="•"/>
              <a:tabLst>
                <a:tab pos="897225" algn="l"/>
              </a:tabLst>
            </a:pPr>
            <a:r>
              <a:rPr lang="en-US" sz="2400" dirty="0">
                <a:cs typeface="Tahoma"/>
              </a:rPr>
              <a:t>mi,</a:t>
            </a:r>
            <a:r>
              <a:rPr lang="en-US" sz="2400" spc="-79" dirty="0">
                <a:cs typeface="Tahoma"/>
              </a:rPr>
              <a:t> </a:t>
            </a:r>
            <a:r>
              <a:rPr lang="en-US" sz="2400" dirty="0">
                <a:cs typeface="Tahoma"/>
              </a:rPr>
              <a:t>ft,</a:t>
            </a:r>
            <a:r>
              <a:rPr lang="en-US" sz="2400" spc="-69" dirty="0">
                <a:cs typeface="Tahoma"/>
              </a:rPr>
              <a:t> </a:t>
            </a:r>
            <a:r>
              <a:rPr lang="en-US" sz="2400" spc="-20" dirty="0">
                <a:cs typeface="Tahoma"/>
              </a:rPr>
              <a:t>in;</a:t>
            </a:r>
            <a:r>
              <a:rPr lang="en-US" sz="2400" spc="-69" dirty="0">
                <a:cs typeface="Tahoma"/>
              </a:rPr>
              <a:t> </a:t>
            </a:r>
            <a:r>
              <a:rPr lang="en-US" sz="2400" dirty="0">
                <a:cs typeface="Tahoma"/>
              </a:rPr>
              <a:t>lb,</a:t>
            </a:r>
            <a:r>
              <a:rPr lang="en-US" sz="2400" spc="-69" dirty="0">
                <a:cs typeface="Tahoma"/>
              </a:rPr>
              <a:t> oz;</a:t>
            </a:r>
            <a:r>
              <a:rPr lang="en-US" sz="2400" spc="-79" dirty="0">
                <a:cs typeface="Tahoma"/>
              </a:rPr>
              <a:t> </a:t>
            </a:r>
            <a:r>
              <a:rPr lang="en-US" sz="2400" spc="-50" dirty="0">
                <a:cs typeface="Calibri"/>
              </a:rPr>
              <a:t>°</a:t>
            </a:r>
            <a:r>
              <a:rPr lang="en-US" sz="2400" spc="-50" dirty="0">
                <a:cs typeface="Tahoma"/>
              </a:rPr>
              <a:t>F</a:t>
            </a:r>
            <a:endParaRPr lang="en-US" sz="2400" dirty="0">
              <a:cs typeface="Tahoma"/>
            </a:endParaRPr>
          </a:p>
          <a:p>
            <a:pPr marL="897225" lvl="1" indent="-261743">
              <a:lnSpc>
                <a:spcPts val="2368"/>
              </a:lnSpc>
              <a:buClr>
                <a:srgbClr val="041E41"/>
              </a:buClr>
              <a:buFont typeface="Times New Roman"/>
              <a:buChar char="•"/>
              <a:tabLst>
                <a:tab pos="897225" algn="l"/>
              </a:tabLst>
            </a:pPr>
            <a:r>
              <a:rPr lang="en-US" sz="2400" spc="-20" dirty="0">
                <a:cs typeface="Tahoma"/>
              </a:rPr>
              <a:t>km,</a:t>
            </a:r>
            <a:r>
              <a:rPr lang="en-US" sz="2400" spc="-119" dirty="0">
                <a:cs typeface="Tahoma"/>
              </a:rPr>
              <a:t> </a:t>
            </a:r>
            <a:r>
              <a:rPr lang="en-US" sz="2400" dirty="0">
                <a:cs typeface="Tahoma"/>
              </a:rPr>
              <a:t>m,</a:t>
            </a:r>
            <a:r>
              <a:rPr lang="en-US" sz="2400" spc="-99" dirty="0">
                <a:cs typeface="Tahoma"/>
              </a:rPr>
              <a:t> </a:t>
            </a:r>
            <a:r>
              <a:rPr lang="en-US" sz="2400" spc="-69" dirty="0">
                <a:cs typeface="Tahoma"/>
              </a:rPr>
              <a:t>cm;</a:t>
            </a:r>
            <a:r>
              <a:rPr lang="en-US" sz="2400" spc="-79" dirty="0">
                <a:cs typeface="Tahoma"/>
              </a:rPr>
              <a:t> </a:t>
            </a:r>
            <a:r>
              <a:rPr lang="en-US" sz="2400" dirty="0">
                <a:cs typeface="Tahoma"/>
              </a:rPr>
              <a:t>kg,</a:t>
            </a:r>
            <a:r>
              <a:rPr lang="en-US" sz="2400" spc="-99" dirty="0">
                <a:cs typeface="Tahoma"/>
              </a:rPr>
              <a:t> </a:t>
            </a:r>
            <a:r>
              <a:rPr lang="en-US" sz="2400" spc="-59" dirty="0">
                <a:cs typeface="Tahoma"/>
              </a:rPr>
              <a:t>g;</a:t>
            </a:r>
            <a:r>
              <a:rPr lang="en-US" sz="2400" spc="-99" dirty="0">
                <a:cs typeface="Tahoma"/>
              </a:rPr>
              <a:t> </a:t>
            </a:r>
            <a:r>
              <a:rPr lang="en-US" sz="2400" spc="-50" dirty="0">
                <a:cs typeface="Calibri"/>
              </a:rPr>
              <a:t>°</a:t>
            </a:r>
            <a:r>
              <a:rPr lang="en-US" sz="2400" spc="-50" dirty="0">
                <a:cs typeface="Tahoma"/>
              </a:rPr>
              <a:t>C</a:t>
            </a:r>
            <a:endParaRPr lang="en-US" sz="2400" dirty="0">
              <a:cs typeface="Tahoma"/>
            </a:endParaRPr>
          </a:p>
          <a:p>
            <a:pPr marL="897225" lvl="1" indent="-261743">
              <a:lnSpc>
                <a:spcPts val="2368"/>
              </a:lnSpc>
              <a:buClr>
                <a:srgbClr val="041E41"/>
              </a:buClr>
              <a:buFont typeface="Times New Roman"/>
              <a:buChar char="•"/>
              <a:tabLst>
                <a:tab pos="897225" algn="l"/>
              </a:tabLst>
            </a:pPr>
            <a:r>
              <a:rPr lang="en-US" sz="2400" dirty="0">
                <a:cs typeface="Tahoma"/>
              </a:rPr>
              <a:t>Hz;</a:t>
            </a:r>
            <a:r>
              <a:rPr lang="en-US" sz="2400" spc="-119" dirty="0">
                <a:cs typeface="Tahoma"/>
              </a:rPr>
              <a:t> </a:t>
            </a:r>
            <a:endParaRPr lang="en-US" sz="2400" dirty="0">
              <a:cs typeface="Calibri"/>
            </a:endParaRPr>
          </a:p>
          <a:p>
            <a:pPr marL="897225" lvl="1" indent="-261743">
              <a:lnSpc>
                <a:spcPts val="2378"/>
              </a:lnSpc>
              <a:buClr>
                <a:srgbClr val="041E41"/>
              </a:buClr>
              <a:buFont typeface="Times New Roman"/>
              <a:buChar char="•"/>
              <a:tabLst>
                <a:tab pos="897225" algn="l"/>
              </a:tabLst>
            </a:pPr>
            <a:r>
              <a:rPr lang="en-US" sz="2400" spc="-89" dirty="0">
                <a:cs typeface="Tahoma"/>
              </a:rPr>
              <a:t>rad</a:t>
            </a:r>
            <a:r>
              <a:rPr lang="en-US" sz="2400" spc="-218" dirty="0">
                <a:cs typeface="Tahoma"/>
              </a:rPr>
              <a:t> </a:t>
            </a:r>
            <a:r>
              <a:rPr lang="en-US" sz="2400" dirty="0">
                <a:cs typeface="Tahoma"/>
              </a:rPr>
              <a:t>s</a:t>
            </a:r>
            <a:r>
              <a:rPr lang="en-US" sz="2400" i="1" baseline="27777" dirty="0">
                <a:cs typeface="Arial"/>
              </a:rPr>
              <a:t>−</a:t>
            </a:r>
            <a:r>
              <a:rPr lang="en-US" sz="2400" baseline="27777" dirty="0">
                <a:cs typeface="Eras Medium ITC"/>
              </a:rPr>
              <a:t>1</a:t>
            </a:r>
            <a:r>
              <a:rPr lang="en-US" sz="2400" dirty="0">
                <a:cs typeface="Tahoma"/>
              </a:rPr>
              <a:t>;</a:t>
            </a:r>
            <a:r>
              <a:rPr lang="en-US" sz="2400" spc="208" dirty="0">
                <a:cs typeface="Tahoma"/>
              </a:rPr>
              <a:t> </a:t>
            </a:r>
            <a:r>
              <a:rPr lang="en-US" sz="2400" spc="-50" dirty="0">
                <a:cs typeface="Tahoma"/>
              </a:rPr>
              <a:t>rad</a:t>
            </a:r>
            <a:endParaRPr lang="en-US" sz="2400" dirty="0">
              <a:cs typeface="Tahoma"/>
            </a:endParaRPr>
          </a:p>
          <a:p>
            <a:pPr marL="349830" marR="60402" indent="-275585">
              <a:lnSpc>
                <a:spcPct val="102600"/>
              </a:lnSpc>
              <a:spcBef>
                <a:spcPts val="634"/>
              </a:spcBef>
              <a:buClr>
                <a:srgbClr val="041E41"/>
              </a:buClr>
              <a:buFont typeface="Times New Roman"/>
              <a:buChar char="•"/>
              <a:tabLst>
                <a:tab pos="349830" algn="l"/>
              </a:tabLst>
            </a:pPr>
            <a:r>
              <a:rPr lang="en-US" sz="2400" spc="-119" dirty="0">
                <a:cs typeface="Tahoma"/>
              </a:rPr>
              <a:t>In</a:t>
            </a:r>
            <a:r>
              <a:rPr lang="en-US" sz="2400" spc="-59" dirty="0">
                <a:cs typeface="Tahoma"/>
              </a:rPr>
              <a:t> </a:t>
            </a:r>
            <a:r>
              <a:rPr lang="en-US" sz="2400" spc="-119" dirty="0">
                <a:cs typeface="Tahoma"/>
              </a:rPr>
              <a:t>some</a:t>
            </a:r>
            <a:r>
              <a:rPr lang="en-US" sz="2400" spc="-50" dirty="0">
                <a:cs typeface="Tahoma"/>
              </a:rPr>
              <a:t> </a:t>
            </a:r>
            <a:r>
              <a:rPr lang="en-US" sz="2400" spc="-69" dirty="0">
                <a:cs typeface="Tahoma"/>
              </a:rPr>
              <a:t>countries</a:t>
            </a:r>
            <a:r>
              <a:rPr lang="en-US" sz="2400" spc="-99" dirty="0">
                <a:cs typeface="Tahoma"/>
              </a:rPr>
              <a:t> </a:t>
            </a:r>
            <a:r>
              <a:rPr lang="en-US" sz="2400" spc="-89" dirty="0">
                <a:cs typeface="Tahoma"/>
              </a:rPr>
              <a:t>you</a:t>
            </a:r>
            <a:r>
              <a:rPr lang="en-US" sz="2400" spc="-79" dirty="0">
                <a:cs typeface="Tahoma"/>
              </a:rPr>
              <a:t> </a:t>
            </a:r>
            <a:r>
              <a:rPr lang="en-US" sz="2400" spc="-59" dirty="0">
                <a:cs typeface="Tahoma"/>
              </a:rPr>
              <a:t>drive</a:t>
            </a:r>
            <a:r>
              <a:rPr lang="en-US" sz="2400" spc="-109" dirty="0">
                <a:cs typeface="Tahoma"/>
              </a:rPr>
              <a:t> </a:t>
            </a:r>
            <a:r>
              <a:rPr lang="en-US" sz="2400" spc="-20" dirty="0">
                <a:cs typeface="Tahoma"/>
              </a:rPr>
              <a:t>on</a:t>
            </a:r>
            <a:r>
              <a:rPr lang="en-US" sz="2400" spc="-79" dirty="0">
                <a:cs typeface="Tahoma"/>
              </a:rPr>
              <a:t> </a:t>
            </a:r>
            <a:r>
              <a:rPr lang="en-US" sz="2400" spc="-20" dirty="0">
                <a:cs typeface="Tahoma"/>
              </a:rPr>
              <a:t>the</a:t>
            </a:r>
            <a:r>
              <a:rPr lang="en-US" sz="2400" spc="-79" dirty="0">
                <a:cs typeface="Tahoma"/>
              </a:rPr>
              <a:t> </a:t>
            </a:r>
            <a:r>
              <a:rPr lang="en-US" sz="2400" spc="-20" dirty="0">
                <a:cs typeface="Tahoma"/>
              </a:rPr>
              <a:t>right</a:t>
            </a:r>
            <a:r>
              <a:rPr lang="en-US" sz="2400" spc="-89" dirty="0">
                <a:cs typeface="Tahoma"/>
              </a:rPr>
              <a:t> hand</a:t>
            </a:r>
            <a:r>
              <a:rPr lang="en-US" sz="2400" spc="-79" dirty="0">
                <a:cs typeface="Tahoma"/>
              </a:rPr>
              <a:t> </a:t>
            </a:r>
            <a:r>
              <a:rPr lang="en-US" sz="2400" spc="-89" dirty="0">
                <a:cs typeface="Tahoma"/>
              </a:rPr>
              <a:t>side</a:t>
            </a:r>
            <a:r>
              <a:rPr lang="en-US" sz="2400" spc="-79" dirty="0">
                <a:cs typeface="Tahoma"/>
              </a:rPr>
              <a:t> </a:t>
            </a:r>
            <a:r>
              <a:rPr lang="en-US" sz="2400" dirty="0">
                <a:cs typeface="Tahoma"/>
              </a:rPr>
              <a:t>of</a:t>
            </a:r>
            <a:r>
              <a:rPr lang="en-US" sz="2400" spc="-79" dirty="0">
                <a:cs typeface="Tahoma"/>
              </a:rPr>
              <a:t> </a:t>
            </a:r>
            <a:r>
              <a:rPr lang="en-US" sz="2400" spc="-20" dirty="0">
                <a:cs typeface="Tahoma"/>
              </a:rPr>
              <a:t>the</a:t>
            </a:r>
            <a:r>
              <a:rPr lang="en-US" sz="2400" spc="-69" dirty="0">
                <a:cs typeface="Tahoma"/>
              </a:rPr>
              <a:t> </a:t>
            </a:r>
            <a:r>
              <a:rPr lang="en-US" sz="2400" spc="-79" dirty="0">
                <a:cs typeface="Tahoma"/>
              </a:rPr>
              <a:t>road </a:t>
            </a:r>
            <a:r>
              <a:rPr lang="en-US" sz="2400" spc="-69" dirty="0">
                <a:cs typeface="Tahoma"/>
              </a:rPr>
              <a:t>and</a:t>
            </a:r>
            <a:r>
              <a:rPr lang="en-US" sz="2400" spc="-79" dirty="0">
                <a:cs typeface="Tahoma"/>
              </a:rPr>
              <a:t> </a:t>
            </a:r>
            <a:r>
              <a:rPr lang="en-US" sz="2400" spc="-50" dirty="0">
                <a:cs typeface="Tahoma"/>
              </a:rPr>
              <a:t>in other</a:t>
            </a:r>
            <a:r>
              <a:rPr lang="en-US" sz="2400" spc="-129" dirty="0">
                <a:cs typeface="Tahoma"/>
              </a:rPr>
              <a:t> </a:t>
            </a:r>
            <a:r>
              <a:rPr lang="en-US" sz="2400" spc="-69" dirty="0">
                <a:cs typeface="Tahoma"/>
              </a:rPr>
              <a:t>countries</a:t>
            </a:r>
            <a:r>
              <a:rPr lang="en-US" sz="2400" spc="-99" dirty="0">
                <a:cs typeface="Tahoma"/>
              </a:rPr>
              <a:t> </a:t>
            </a:r>
            <a:r>
              <a:rPr lang="en-US" sz="2400" spc="-89" dirty="0">
                <a:cs typeface="Tahoma"/>
              </a:rPr>
              <a:t>you</a:t>
            </a:r>
            <a:r>
              <a:rPr lang="en-US" sz="2400" spc="-79" dirty="0">
                <a:cs typeface="Tahoma"/>
              </a:rPr>
              <a:t> </a:t>
            </a:r>
            <a:r>
              <a:rPr lang="en-US" sz="2400" spc="-59" dirty="0">
                <a:cs typeface="Tahoma"/>
              </a:rPr>
              <a:t>drive</a:t>
            </a:r>
            <a:r>
              <a:rPr lang="en-US" sz="2400" spc="-109" dirty="0">
                <a:cs typeface="Tahoma"/>
              </a:rPr>
              <a:t> </a:t>
            </a:r>
            <a:r>
              <a:rPr lang="en-US" sz="2400" spc="-20" dirty="0">
                <a:cs typeface="Tahoma"/>
              </a:rPr>
              <a:t>on</a:t>
            </a:r>
            <a:r>
              <a:rPr lang="en-US" sz="2400" spc="-129" dirty="0">
                <a:cs typeface="Tahoma"/>
              </a:rPr>
              <a:t> </a:t>
            </a:r>
            <a:r>
              <a:rPr lang="en-US" sz="2400" spc="-20" dirty="0">
                <a:cs typeface="Tahoma"/>
              </a:rPr>
              <a:t>the</a:t>
            </a:r>
            <a:r>
              <a:rPr lang="en-US" sz="2400" spc="-99" dirty="0">
                <a:cs typeface="Tahoma"/>
              </a:rPr>
              <a:t> </a:t>
            </a:r>
            <a:r>
              <a:rPr lang="en-US" sz="2400" dirty="0">
                <a:cs typeface="Tahoma"/>
              </a:rPr>
              <a:t>left</a:t>
            </a:r>
            <a:r>
              <a:rPr lang="en-US" sz="2400" spc="-99" dirty="0">
                <a:cs typeface="Tahoma"/>
              </a:rPr>
              <a:t> </a:t>
            </a:r>
            <a:r>
              <a:rPr lang="en-US" sz="2400" spc="-69" dirty="0">
                <a:cs typeface="Tahoma"/>
              </a:rPr>
              <a:t>hand</a:t>
            </a:r>
            <a:r>
              <a:rPr lang="en-US" sz="2400" spc="-109" dirty="0">
                <a:cs typeface="Tahoma"/>
              </a:rPr>
              <a:t> </a:t>
            </a:r>
            <a:r>
              <a:rPr lang="en-US" sz="2400" spc="-89" dirty="0">
                <a:cs typeface="Tahoma"/>
              </a:rPr>
              <a:t>side</a:t>
            </a:r>
            <a:r>
              <a:rPr lang="en-US" sz="2400" spc="-79" dirty="0">
                <a:cs typeface="Tahoma"/>
              </a:rPr>
              <a:t> </a:t>
            </a:r>
            <a:r>
              <a:rPr lang="en-US" sz="2400" dirty="0">
                <a:cs typeface="Tahoma"/>
              </a:rPr>
              <a:t>of</a:t>
            </a:r>
            <a:r>
              <a:rPr lang="en-US" sz="2400" spc="-99" dirty="0">
                <a:cs typeface="Tahoma"/>
              </a:rPr>
              <a:t> </a:t>
            </a:r>
            <a:r>
              <a:rPr lang="en-US" sz="2400" spc="-20" dirty="0">
                <a:cs typeface="Tahoma"/>
              </a:rPr>
              <a:t>the</a:t>
            </a:r>
            <a:r>
              <a:rPr lang="en-US" sz="2400" spc="-99" dirty="0">
                <a:cs typeface="Tahoma"/>
              </a:rPr>
              <a:t> </a:t>
            </a:r>
            <a:r>
              <a:rPr lang="en-US" sz="2400" spc="-40" dirty="0">
                <a:cs typeface="Tahoma"/>
              </a:rPr>
              <a:t>road</a:t>
            </a:r>
            <a:endParaRPr lang="en-US" sz="2400" dirty="0">
              <a:cs typeface="Tahoma"/>
            </a:endParaRPr>
          </a:p>
          <a:p>
            <a:pPr marL="349830" indent="-274327">
              <a:spcBef>
                <a:spcPts val="664"/>
              </a:spcBef>
              <a:buClr>
                <a:srgbClr val="041E41"/>
              </a:buClr>
              <a:buFont typeface="Times New Roman"/>
              <a:buChar char="•"/>
              <a:tabLst>
                <a:tab pos="349830" algn="l"/>
              </a:tabLst>
            </a:pPr>
            <a:r>
              <a:rPr lang="en-US" sz="2400" i="1" dirty="0">
                <a:cs typeface="Bookman Old Style"/>
              </a:rPr>
              <a:t>x</a:t>
            </a:r>
            <a:r>
              <a:rPr lang="en-US" sz="2400" i="1" spc="-40" dirty="0">
                <a:cs typeface="Bookman Old Style"/>
              </a:rPr>
              <a:t> </a:t>
            </a:r>
            <a:r>
              <a:rPr lang="en-US" sz="2400" spc="-69" dirty="0">
                <a:cs typeface="Tahoma"/>
              </a:rPr>
              <a:t>and</a:t>
            </a:r>
            <a:r>
              <a:rPr lang="en-US" sz="2400" spc="-40" dirty="0">
                <a:cs typeface="Tahoma"/>
              </a:rPr>
              <a:t> </a:t>
            </a:r>
            <a:r>
              <a:rPr lang="en-US" sz="2400" i="1" dirty="0">
                <a:cs typeface="Bookman Old Style"/>
              </a:rPr>
              <a:t>y</a:t>
            </a:r>
            <a:r>
              <a:rPr lang="en-US" sz="2400" i="1" spc="50" dirty="0">
                <a:cs typeface="Bookman Old Style"/>
              </a:rPr>
              <a:t> </a:t>
            </a:r>
            <a:r>
              <a:rPr lang="en-US" sz="2400" spc="-139" dirty="0">
                <a:cs typeface="Tahoma"/>
              </a:rPr>
              <a:t>axes;</a:t>
            </a:r>
            <a:r>
              <a:rPr lang="en-US" sz="2400" spc="-30" dirty="0">
                <a:cs typeface="Tahoma"/>
              </a:rPr>
              <a:t> </a:t>
            </a:r>
            <a:r>
              <a:rPr lang="en-US" sz="2400" spc="-89" dirty="0">
                <a:cs typeface="Tahoma"/>
              </a:rPr>
              <a:t>number</a:t>
            </a:r>
            <a:r>
              <a:rPr lang="en-US" sz="2400" spc="-40" dirty="0">
                <a:cs typeface="Tahoma"/>
              </a:rPr>
              <a:t> </a:t>
            </a:r>
            <a:r>
              <a:rPr lang="en-US" sz="2400" spc="-99" dirty="0">
                <a:cs typeface="Tahoma"/>
              </a:rPr>
              <a:t>lines;</a:t>
            </a:r>
            <a:r>
              <a:rPr lang="en-US" sz="2400" spc="-50" dirty="0">
                <a:cs typeface="Tahoma"/>
              </a:rPr>
              <a:t> </a:t>
            </a:r>
            <a:r>
              <a:rPr lang="en-US" sz="2400" spc="-40" dirty="0">
                <a:cs typeface="Tahoma"/>
              </a:rPr>
              <a:t>writing</a:t>
            </a:r>
            <a:r>
              <a:rPr lang="en-US" sz="2400" spc="-50" dirty="0">
                <a:cs typeface="Tahoma"/>
              </a:rPr>
              <a:t> </a:t>
            </a:r>
            <a:r>
              <a:rPr lang="en-US" sz="2400" spc="-20" dirty="0">
                <a:cs typeface="Tahoma"/>
              </a:rPr>
              <a:t>direction</a:t>
            </a:r>
            <a:endParaRPr lang="en-US" sz="2400" dirty="0">
              <a:cs typeface="Tahoma"/>
            </a:endParaRPr>
          </a:p>
          <a:p>
            <a:pPr marL="25168">
              <a:spcBef>
                <a:spcPts val="178"/>
              </a:spcBef>
            </a:pPr>
            <a:endParaRPr lang="en-US" sz="2800" dirty="0">
              <a:cs typeface="Tahoma"/>
            </a:endParaRPr>
          </a:p>
        </p:txBody>
      </p:sp>
      <p:pic>
        <p:nvPicPr>
          <p:cNvPr id="1026" name="Picture 2" descr="undefined">
            <a:extLst>
              <a:ext uri="{FF2B5EF4-FFF2-40B4-BE49-F238E27FC236}">
                <a16:creationId xmlns:a16="http://schemas.microsoft.com/office/drawing/2014/main" id="{34FAECD1-A3E3-45D1-81DC-76C430FD9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982574"/>
            <a:ext cx="4267200" cy="1422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A66691B-B0C4-4F75-9B08-CBF4A1E7AA87}"/>
              </a:ext>
            </a:extLst>
          </p:cNvPr>
          <p:cNvSpPr txBox="1"/>
          <p:nvPr/>
        </p:nvSpPr>
        <p:spPr>
          <a:xfrm>
            <a:off x="7467600" y="2603303"/>
            <a:ext cx="4419600" cy="369332"/>
          </a:xfrm>
          <a:prstGeom prst="rect">
            <a:avLst/>
          </a:prstGeom>
          <a:noFill/>
        </p:spPr>
        <p:txBody>
          <a:bodyPr wrap="square">
            <a:spAutoFit/>
          </a:bodyPr>
          <a:lstStyle/>
          <a:p>
            <a:pPr algn="l"/>
            <a:r>
              <a:rPr lang="en-US" b="1" i="0" dirty="0">
                <a:solidFill>
                  <a:srgbClr val="000000"/>
                </a:solidFill>
                <a:effectLst/>
              </a:rPr>
              <a:t>Dvorak keyboard layout</a:t>
            </a:r>
          </a:p>
        </p:txBody>
      </p:sp>
      <p:pic>
        <p:nvPicPr>
          <p:cNvPr id="1028" name="Picture 4" descr="undefined">
            <a:extLst>
              <a:ext uri="{FF2B5EF4-FFF2-40B4-BE49-F238E27FC236}">
                <a16:creationId xmlns:a16="http://schemas.microsoft.com/office/drawing/2014/main" id="{7A1006A5-7956-476D-BDB3-28D00D080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728495"/>
            <a:ext cx="4267200" cy="1422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317CCCB-A6AE-472F-BAE6-42A3F0024035}"/>
              </a:ext>
            </a:extLst>
          </p:cNvPr>
          <p:cNvSpPr txBox="1"/>
          <p:nvPr/>
        </p:nvSpPr>
        <p:spPr>
          <a:xfrm>
            <a:off x="8686800" y="388002"/>
            <a:ext cx="2209800" cy="369332"/>
          </a:xfrm>
          <a:prstGeom prst="rect">
            <a:avLst/>
          </a:prstGeom>
          <a:noFill/>
        </p:spPr>
        <p:txBody>
          <a:bodyPr wrap="square">
            <a:spAutoFit/>
          </a:bodyPr>
          <a:lstStyle/>
          <a:p>
            <a:pPr algn="l"/>
            <a:r>
              <a:rPr lang="en-US" b="1" i="0" dirty="0">
                <a:solidFill>
                  <a:srgbClr val="000000"/>
                </a:solidFill>
                <a:effectLst/>
              </a:rPr>
              <a:t>QWERTY Layout</a:t>
            </a:r>
          </a:p>
        </p:txBody>
      </p:sp>
    </p:spTree>
    <p:extLst>
      <p:ext uri="{BB962C8B-B14F-4D97-AF65-F5344CB8AC3E}">
        <p14:creationId xmlns:p14="http://schemas.microsoft.com/office/powerpoint/2010/main" val="376787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spc="-20" dirty="0"/>
              <a:t>Standards</a:t>
            </a:r>
            <a:endParaRPr lang="en-US" spc="-50" dirty="0"/>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9</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246EF10E-94C2-4981-805C-1F44D7C0FEFE}"/>
              </a:ext>
            </a:extLst>
          </p:cNvPr>
          <p:cNvSpPr txBox="1"/>
          <p:nvPr/>
        </p:nvSpPr>
        <p:spPr>
          <a:xfrm>
            <a:off x="947634" y="1981200"/>
            <a:ext cx="10253766" cy="3703578"/>
          </a:xfrm>
          <a:prstGeom prst="rect">
            <a:avLst/>
          </a:prstGeom>
          <a:noFill/>
        </p:spPr>
        <p:txBody>
          <a:bodyPr wrap="square">
            <a:spAutoFit/>
          </a:bodyPr>
          <a:lstStyle/>
          <a:p>
            <a:pPr marL="25168">
              <a:spcBef>
                <a:spcPts val="178"/>
              </a:spcBef>
            </a:pPr>
            <a:r>
              <a:rPr lang="en-US" sz="3200" i="1" dirty="0">
                <a:solidFill>
                  <a:srgbClr val="041E41"/>
                </a:solidFill>
                <a:cs typeface="Calibri"/>
              </a:rPr>
              <a:t>Standards are</a:t>
            </a:r>
          </a:p>
          <a:p>
            <a:pPr marL="482368" indent="-457200">
              <a:spcBef>
                <a:spcPts val="178"/>
              </a:spcBef>
              <a:buFont typeface="Arial" panose="020B0604020202020204" pitchFamily="34" charset="0"/>
              <a:buChar char="•"/>
            </a:pPr>
            <a:r>
              <a:rPr lang="en-US" sz="2800" i="1" dirty="0">
                <a:solidFill>
                  <a:srgbClr val="041E41"/>
                </a:solidFill>
                <a:cs typeface="Calibri"/>
              </a:rPr>
              <a:t>an agreed way of doing things</a:t>
            </a:r>
          </a:p>
          <a:p>
            <a:pPr marL="482368" indent="-457200">
              <a:spcBef>
                <a:spcPts val="178"/>
              </a:spcBef>
              <a:buFont typeface="Arial" panose="020B0604020202020204" pitchFamily="34" charset="0"/>
              <a:buChar char="•"/>
            </a:pPr>
            <a:r>
              <a:rPr lang="en-US" sz="2800" i="1" dirty="0">
                <a:solidFill>
                  <a:srgbClr val="041E41"/>
                </a:solidFill>
                <a:cs typeface="Calibri"/>
              </a:rPr>
              <a:t>developed by subject matter experts representing scientists, engineers, manufacturers, consumers, trade groups, professional societies, government regulators, etc.</a:t>
            </a:r>
          </a:p>
          <a:p>
            <a:pPr marL="482368" indent="-457200">
              <a:spcBef>
                <a:spcPts val="178"/>
              </a:spcBef>
              <a:buFont typeface="Arial" panose="020B0604020202020204" pitchFamily="34" charset="0"/>
              <a:buChar char="•"/>
            </a:pPr>
            <a:r>
              <a:rPr lang="en-US" sz="2800" i="1" dirty="0">
                <a:solidFill>
                  <a:srgbClr val="041E41"/>
                </a:solidFill>
                <a:cs typeface="Calibri"/>
              </a:rPr>
              <a:t>designed for voluntary use (designed so it is to your advantage to use them)</a:t>
            </a:r>
          </a:p>
          <a:p>
            <a:pPr marL="482368" indent="-457200">
              <a:spcBef>
                <a:spcPts val="178"/>
              </a:spcBef>
              <a:buFont typeface="Arial" panose="020B0604020202020204" pitchFamily="34" charset="0"/>
              <a:buChar char="•"/>
            </a:pPr>
            <a:r>
              <a:rPr lang="en-US" sz="2800" i="1" dirty="0">
                <a:solidFill>
                  <a:srgbClr val="041E41"/>
                </a:solidFill>
                <a:cs typeface="Calibri"/>
              </a:rPr>
              <a:t>tools to drive innovation and productivity</a:t>
            </a:r>
            <a:endParaRPr lang="en-US" sz="2800" dirty="0">
              <a:cs typeface="Tahoma"/>
            </a:endParaRPr>
          </a:p>
        </p:txBody>
      </p:sp>
    </p:spTree>
    <p:extLst>
      <p:ext uri="{BB962C8B-B14F-4D97-AF65-F5344CB8AC3E}">
        <p14:creationId xmlns:p14="http://schemas.microsoft.com/office/powerpoint/2010/main" val="2022756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tf89082059_win32</Template>
  <TotalTime>33254</TotalTime>
  <Words>2927</Words>
  <Application>Microsoft Office PowerPoint</Application>
  <PresentationFormat>Widescreen</PresentationFormat>
  <Paragraphs>288</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Gill Sans MT</vt:lpstr>
      <vt:lpstr>Roboto</vt:lpstr>
      <vt:lpstr>Tahoma</vt:lpstr>
      <vt:lpstr>Times New Roman</vt:lpstr>
      <vt:lpstr>Tw Cen MT</vt:lpstr>
      <vt:lpstr>Tw Cen MT Condensed</vt:lpstr>
      <vt:lpstr>Wingdings</vt:lpstr>
      <vt:lpstr>Wingdings 3</vt:lpstr>
      <vt:lpstr>ModernClassicBlock-3</vt:lpstr>
      <vt:lpstr> Engineering ethics </vt:lpstr>
      <vt:lpstr>Learning outcomes</vt:lpstr>
      <vt:lpstr>WHAT ARE ENGINEERING ETHICS?</vt:lpstr>
      <vt:lpstr>NSPE Code of Ethics for Engineers</vt:lpstr>
      <vt:lpstr>What Guides an Engineer’s Decisions</vt:lpstr>
      <vt:lpstr>Mathematics, Engineering, Science</vt:lpstr>
      <vt:lpstr>Conventions</vt:lpstr>
      <vt:lpstr>Conventions</vt:lpstr>
      <vt:lpstr>Standards</vt:lpstr>
      <vt:lpstr>Standards – Examples</vt:lpstr>
      <vt:lpstr>Standards – Examples</vt:lpstr>
      <vt:lpstr>Codes (Building Codes)</vt:lpstr>
      <vt:lpstr>Codes (Building Codes)</vt:lpstr>
      <vt:lpstr>Codes (Building Codes)</vt:lpstr>
      <vt:lpstr>National Society of Professional Engineers (NSPE) – Code of Ethics for Engineers https://www.nspe.org/resources/ethics/code-ethics </vt:lpstr>
      <vt:lpstr>Code of Ethics for Engineers</vt:lpstr>
      <vt:lpstr>Model Rules</vt:lpstr>
      <vt:lpstr>Obligation to the Society</vt:lpstr>
      <vt:lpstr>Obligation to the Society</vt:lpstr>
      <vt:lpstr>Obligation to the Society</vt:lpstr>
      <vt:lpstr>Obligation to Employer and Clients</vt:lpstr>
      <vt:lpstr>Obligation to Employer and Clients</vt:lpstr>
      <vt:lpstr>Obligation to Employer and Clients</vt:lpstr>
      <vt:lpstr>Environmental Consideration</vt:lpstr>
      <vt:lpstr>Environmental Consideration</vt:lpstr>
      <vt:lpstr>Life cycle assessment (LCA)</vt:lpstr>
      <vt:lpstr>Ethics and Engineering Decisions</vt:lpstr>
      <vt:lpstr>Here are examples of companies that were found guilty of false advertising</vt:lpstr>
      <vt:lpstr>Business Conduct Guidelines (BCG)</vt:lpstr>
      <vt:lpstr>Ethics in technical writing</vt:lpstr>
      <vt:lpstr>Ethics in technical writing</vt:lpstr>
      <vt:lpstr>Ethics in technical writing</vt:lpstr>
      <vt:lpstr>Ethics in technical writing</vt:lpstr>
      <vt:lpstr>Ethics in technical writing</vt:lpstr>
      <vt:lpstr>Ethics in technical writing</vt:lpstr>
      <vt:lpstr>Ethics –Case study</vt:lpstr>
      <vt:lpstr>Ethics –Case study</vt:lpstr>
      <vt:lpstr>Ethics –Case study</vt:lpstr>
      <vt:lpstr>Ethics –More Case studies</vt:lpstr>
      <vt:lpstr>Conclusions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ENGR 1020: Connections to Engineering &amp; Technology Course Overview</dc:title>
  <dc:creator>Uddin, Mohammad Moin</dc:creator>
  <cp:lastModifiedBy>Uddin, Mohammad Moin</cp:lastModifiedBy>
  <cp:revision>89</cp:revision>
  <dcterms:created xsi:type="dcterms:W3CDTF">2021-08-12T13:58:57Z</dcterms:created>
  <dcterms:modified xsi:type="dcterms:W3CDTF">2024-07-09T19:27:28Z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