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3" r:id="rId2"/>
    <p:sldId id="266" r:id="rId3"/>
    <p:sldId id="265" r:id="rId4"/>
    <p:sldId id="279" r:id="rId5"/>
    <p:sldId id="268" r:id="rId6"/>
    <p:sldId id="281" r:id="rId7"/>
    <p:sldId id="282" r:id="rId8"/>
    <p:sldId id="270" r:id="rId9"/>
    <p:sldId id="283" r:id="rId10"/>
    <p:sldId id="284" r:id="rId11"/>
    <p:sldId id="286" r:id="rId12"/>
    <p:sldId id="287" r:id="rId13"/>
    <p:sldId id="288" r:id="rId14"/>
    <p:sldId id="273" r:id="rId15"/>
    <p:sldId id="290" r:id="rId16"/>
    <p:sldId id="272" r:id="rId17"/>
    <p:sldId id="274" r:id="rId18"/>
    <p:sldId id="276" r:id="rId19"/>
    <p:sldId id="277" r:id="rId20"/>
    <p:sldId id="278" r:id="rId21"/>
    <p:sldId id="291" r:id="rId22"/>
    <p:sldId id="29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/>
    <p:restoredTop sz="96405"/>
  </p:normalViewPr>
  <p:slideViewPr>
    <p:cSldViewPr snapToGrid="0" snapToObjects="1">
      <p:cViewPr varScale="1">
        <p:scale>
          <a:sx n="86" d="100"/>
          <a:sy n="86" d="100"/>
        </p:scale>
        <p:origin x="365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5858B-8C2A-0C42-B31D-A8AE13335C9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99D78-2EBE-3440-81EE-C5EEB18BF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14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12D8-10B9-41D9-BEDD-946DE38D14DB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60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380B-FAB3-4E4D-840D-7FFF975EB337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6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02A4-F707-446C-87D1-5E4E4A7A5A8F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A4E5-49C5-4719-9559-E475E4544B5B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56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CA51D-E290-401A-8A6D-286B6B955E6D}" type="datetime1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FC30-A0EC-4A4F-B6B2-B99E711C78E3}" type="datetime1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15C3-8935-4AEF-A4E5-FF9E69C9C4BA}" type="datetime1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90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7A8D1-8789-45FC-A70D-097D92D91686}" type="datetime1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2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FFAD-70C1-4BC6-A17B-0CB43C5E6782}" type="datetime1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1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504C-6FD4-4C29-9C81-5471FF070938}" type="datetime1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94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BA98C-409F-4EA1-9020-C43904BA66EF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ENGR 4950 Sheppard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BDEBD-C922-1641-8A0A-569D4D3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6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8081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8081E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217183"/>
            <a:ext cx="7772400" cy="912769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chemeClr val="bg1"/>
                </a:solidFill>
              </a:rPr>
              <a:t>ENGR 4950</a:t>
            </a:r>
            <a:br>
              <a:rPr lang="en-US" sz="5300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Capstone Senior Design Course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One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95600" y="5026517"/>
            <a:ext cx="6400800" cy="108822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Instructor: Mr. Matthew Sheppard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744F22-9991-4248-A16A-9195FC87B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626F-0C58-4BCB-BCA3-7A849FCF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51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-48766"/>
            <a:ext cx="10972800" cy="1143000"/>
          </a:xfrm>
        </p:spPr>
        <p:txBody>
          <a:bodyPr/>
          <a:lstStyle/>
          <a:p>
            <a:r>
              <a:rPr lang="en-US" dirty="0"/>
              <a:t>Additional Course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825623"/>
            <a:ext cx="10972799" cy="4669655"/>
          </a:xfrm>
        </p:spPr>
        <p:txBody>
          <a:bodyPr>
            <a:noAutofit/>
          </a:bodyPr>
          <a:lstStyle/>
          <a:p>
            <a:r>
              <a:rPr lang="en-US" sz="2800" dirty="0"/>
              <a:t>Main Priority: your industry project.</a:t>
            </a:r>
          </a:p>
          <a:p>
            <a:pPr lvl="1"/>
            <a:r>
              <a:rPr lang="en-US" sz="2000" dirty="0"/>
              <a:t>Supplemental Assignments to demonstrate growth in ABET categories.</a:t>
            </a:r>
          </a:p>
          <a:p>
            <a:pPr lvl="1"/>
            <a:r>
              <a:rPr lang="en-US" sz="2000" dirty="0"/>
              <a:t>American Society of Engineering Education Conference</a:t>
            </a:r>
          </a:p>
          <a:p>
            <a:pPr lvl="2"/>
            <a:r>
              <a:rPr lang="en-US" sz="1600" dirty="0"/>
              <a:t>Interested in grad school? We have funds to take you to Summer 2025 ASEE conference</a:t>
            </a:r>
          </a:p>
          <a:p>
            <a:pPr lvl="2"/>
            <a:r>
              <a:rPr lang="en-US" sz="1600" dirty="0"/>
              <a:t>“Work in Progress” paper about your Capstone project</a:t>
            </a:r>
          </a:p>
          <a:p>
            <a:pPr lvl="2"/>
            <a:r>
              <a:rPr lang="en-US" sz="1600" dirty="0"/>
              <a:t>Potential partnership between ETSU and Clemson University</a:t>
            </a:r>
          </a:p>
          <a:p>
            <a:pPr lvl="1"/>
            <a:r>
              <a:rPr lang="en-US" sz="2000" dirty="0"/>
              <a:t>Professional Growth and Career Readiness</a:t>
            </a:r>
          </a:p>
          <a:p>
            <a:pPr lvl="2"/>
            <a:r>
              <a:rPr lang="en-US" sz="1600" dirty="0"/>
              <a:t>Professional Headshots</a:t>
            </a:r>
          </a:p>
          <a:p>
            <a:pPr lvl="2"/>
            <a:r>
              <a:rPr lang="en-US" sz="1600" dirty="0"/>
              <a:t>LinkedIn Creation</a:t>
            </a:r>
          </a:p>
          <a:p>
            <a:pPr lvl="2"/>
            <a:r>
              <a:rPr lang="en-US" sz="1600" dirty="0"/>
              <a:t>Resume Creation/Refinement</a:t>
            </a:r>
          </a:p>
          <a:p>
            <a:pPr lvl="2"/>
            <a:r>
              <a:rPr lang="en-US" sz="1600" dirty="0"/>
              <a:t>Professional Attire</a:t>
            </a:r>
          </a:p>
          <a:p>
            <a:pPr lvl="2"/>
            <a:r>
              <a:rPr lang="en-US" sz="1600" dirty="0"/>
              <a:t>Presentation Skills</a:t>
            </a:r>
          </a:p>
          <a:p>
            <a:pPr lvl="2"/>
            <a:r>
              <a:rPr lang="en-US" sz="1600" dirty="0"/>
              <a:t>Understanding Career Options</a:t>
            </a:r>
          </a:p>
          <a:p>
            <a:pPr lvl="2"/>
            <a:r>
              <a:rPr lang="en-US" sz="1600" dirty="0"/>
              <a:t>Interview Skills</a:t>
            </a:r>
          </a:p>
          <a:p>
            <a:pPr lvl="1"/>
            <a:r>
              <a:rPr lang="en-US" sz="2000" dirty="0"/>
              <a:t>Guest Speakers and Site Tours</a:t>
            </a:r>
          </a:p>
          <a:p>
            <a:pPr lvl="2"/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2C621-9E26-4C03-9431-378E3711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C28DF-13FF-43A6-A9F0-6544A64C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1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-48766"/>
            <a:ext cx="10972800" cy="1143000"/>
          </a:xfrm>
        </p:spPr>
        <p:txBody>
          <a:bodyPr/>
          <a:lstStyle/>
          <a:p>
            <a:r>
              <a:rPr lang="en-US" dirty="0"/>
              <a:t>Course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171852"/>
            <a:ext cx="10972799" cy="4669655"/>
          </a:xfrm>
        </p:spPr>
        <p:txBody>
          <a:bodyPr>
            <a:noAutofit/>
          </a:bodyPr>
          <a:lstStyle/>
          <a:p>
            <a:r>
              <a:rPr lang="en-US" dirty="0"/>
              <a:t>Complete schedule is linked to D2L</a:t>
            </a:r>
          </a:p>
          <a:p>
            <a:pPr lvl="1"/>
            <a:r>
              <a:rPr lang="en-US" dirty="0"/>
              <a:t>It is a Google Drive file as it is subject to updates/changes</a:t>
            </a:r>
          </a:p>
          <a:p>
            <a:r>
              <a:rPr lang="en-US" dirty="0"/>
              <a:t>Usually: </a:t>
            </a:r>
          </a:p>
          <a:p>
            <a:pPr lvl="1"/>
            <a:r>
              <a:rPr lang="en-US" dirty="0"/>
              <a:t>One weekly update</a:t>
            </a:r>
          </a:p>
          <a:p>
            <a:pPr lvl="1"/>
            <a:r>
              <a:rPr lang="en-US" dirty="0"/>
              <a:t>Unstructured work time</a:t>
            </a:r>
          </a:p>
          <a:p>
            <a:pPr lvl="1"/>
            <a:r>
              <a:rPr lang="en-US" dirty="0"/>
              <a:t>Guest speakers/site tours/presentations</a:t>
            </a:r>
          </a:p>
          <a:p>
            <a:r>
              <a:rPr lang="en-US" dirty="0"/>
              <a:t>Assignments due at 7am on due date unless otherwise specified</a:t>
            </a:r>
          </a:p>
          <a:p>
            <a:pPr lvl="2"/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2C621-9E26-4C03-9431-378E3711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C28DF-13FF-43A6-A9F0-6544A64C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64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-48766"/>
            <a:ext cx="10972800" cy="1143000"/>
          </a:xfrm>
        </p:spPr>
        <p:txBody>
          <a:bodyPr/>
          <a:lstStyle/>
          <a:p>
            <a:r>
              <a:rPr lang="en-US" dirty="0"/>
              <a:t>Design Team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171852"/>
            <a:ext cx="10972799" cy="4669655"/>
          </a:xfrm>
        </p:spPr>
        <p:txBody>
          <a:bodyPr>
            <a:noAutofit/>
          </a:bodyPr>
          <a:lstStyle/>
          <a:p>
            <a:pPr marL="469900" marR="5080" indent="-457200">
              <a:lnSpc>
                <a:spcPct val="80000"/>
              </a:lnSpc>
              <a:spcBef>
                <a:spcPts val="725"/>
              </a:spcBef>
              <a:tabLst>
                <a:tab pos="354965" algn="l"/>
                <a:tab pos="355600" algn="l"/>
              </a:tabLst>
            </a:pPr>
            <a:r>
              <a:rPr lang="en-US" sz="2600" dirty="0">
                <a:latin typeface="Calibri"/>
                <a:cs typeface="Calibri"/>
              </a:rPr>
              <a:t>Spend as much time </a:t>
            </a:r>
            <a:r>
              <a:rPr lang="en-US" sz="2600" spc="-15" dirty="0">
                <a:latin typeface="Calibri"/>
                <a:cs typeface="Calibri"/>
              </a:rPr>
              <a:t>at </a:t>
            </a:r>
            <a:r>
              <a:rPr lang="en-US" sz="2600" dirty="0">
                <a:latin typeface="Calibri"/>
                <a:cs typeface="Calibri"/>
              </a:rPr>
              <a:t>the </a:t>
            </a:r>
            <a:r>
              <a:rPr lang="en-US" sz="2600" spc="-10" dirty="0">
                <a:latin typeface="Calibri"/>
                <a:cs typeface="Calibri"/>
              </a:rPr>
              <a:t>site </a:t>
            </a:r>
            <a:r>
              <a:rPr lang="en-US" sz="2600" dirty="0">
                <a:latin typeface="Calibri"/>
                <a:cs typeface="Calibri"/>
              </a:rPr>
              <a:t>as necessary </a:t>
            </a:r>
            <a:r>
              <a:rPr lang="en-US" sz="2600" spc="-15" dirty="0">
                <a:latin typeface="Calibri"/>
                <a:cs typeface="Calibri"/>
              </a:rPr>
              <a:t>to </a:t>
            </a:r>
            <a:r>
              <a:rPr lang="en-US" sz="2600" spc="-5" dirty="0">
                <a:latin typeface="Calibri"/>
                <a:cs typeface="Calibri"/>
              </a:rPr>
              <a:t>produce </a:t>
            </a:r>
            <a:r>
              <a:rPr lang="en-US" sz="2600" dirty="0">
                <a:latin typeface="Calibri"/>
                <a:cs typeface="Calibri"/>
              </a:rPr>
              <a:t>a </a:t>
            </a:r>
            <a:r>
              <a:rPr lang="en-US" sz="2600" spc="-5" dirty="0">
                <a:latin typeface="Calibri"/>
                <a:cs typeface="Calibri"/>
              </a:rPr>
              <a:t>good</a:t>
            </a:r>
            <a:r>
              <a:rPr lang="en-US" sz="2600" spc="-10" dirty="0">
                <a:latin typeface="Calibri"/>
                <a:cs typeface="Calibri"/>
              </a:rPr>
              <a:t> </a:t>
            </a:r>
            <a:r>
              <a:rPr lang="en-US" sz="2600" spc="-5" dirty="0">
                <a:latin typeface="Calibri"/>
                <a:cs typeface="Calibri"/>
              </a:rPr>
              <a:t>design</a:t>
            </a:r>
            <a:endParaRPr lang="en-US" sz="2600" dirty="0">
              <a:latin typeface="Calibri"/>
              <a:cs typeface="Calibri"/>
            </a:endParaRPr>
          </a:p>
          <a:p>
            <a:pPr marL="355600" marR="15240" indent="-342900">
              <a:lnSpc>
                <a:spcPct val="80000"/>
              </a:lnSpc>
              <a:spcBef>
                <a:spcPts val="6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600" spc="-20" dirty="0">
                <a:latin typeface="Calibri"/>
                <a:cs typeface="Calibri"/>
              </a:rPr>
              <a:t>Make </a:t>
            </a:r>
            <a:r>
              <a:rPr lang="en-US" sz="2600" dirty="0">
                <a:latin typeface="Calibri"/>
                <a:cs typeface="Calibri"/>
              </a:rPr>
              <a:t>an initial Project Proposal presentation </a:t>
            </a:r>
            <a:r>
              <a:rPr lang="en-US" sz="2600" spc="-15" dirty="0">
                <a:latin typeface="Calibri"/>
                <a:cs typeface="Calibri"/>
              </a:rPr>
              <a:t>at ETSU. Company sponsors are invited to campus</a:t>
            </a:r>
            <a:endParaRPr lang="en-US" sz="26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600" spc="-20" dirty="0">
                <a:latin typeface="Calibri"/>
                <a:cs typeface="Calibri"/>
              </a:rPr>
              <a:t>Make </a:t>
            </a:r>
            <a:r>
              <a:rPr lang="en-US" sz="2600" dirty="0">
                <a:latin typeface="Calibri"/>
                <a:cs typeface="Calibri"/>
              </a:rPr>
              <a:t>a </a:t>
            </a:r>
            <a:r>
              <a:rPr lang="en-US" sz="2600" spc="-15" dirty="0">
                <a:latin typeface="Calibri"/>
                <a:cs typeface="Calibri"/>
              </a:rPr>
              <a:t>formal </a:t>
            </a:r>
            <a:r>
              <a:rPr lang="en-US" sz="2600" spc="-5" dirty="0">
                <a:latin typeface="Calibri"/>
                <a:cs typeface="Calibri"/>
              </a:rPr>
              <a:t>mid-term project presentation at ETSU for company sponsors</a:t>
            </a:r>
            <a:endParaRPr lang="en-US" sz="2200" dirty="0">
              <a:latin typeface="Calibri"/>
              <a:cs typeface="Calibri"/>
            </a:endParaRPr>
          </a:p>
          <a:p>
            <a:pPr marL="355600" marR="882650" indent="-342900">
              <a:lnSpc>
                <a:spcPts val="2500"/>
              </a:lnSpc>
              <a:spcBef>
                <a:spcPts val="5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600" dirty="0">
                <a:latin typeface="Calibri"/>
                <a:cs typeface="Calibri"/>
              </a:rPr>
              <a:t>Abide </a:t>
            </a:r>
            <a:r>
              <a:rPr lang="en-US" sz="2600" spc="-5" dirty="0">
                <a:latin typeface="Calibri"/>
                <a:cs typeface="Calibri"/>
              </a:rPr>
              <a:t>by </a:t>
            </a:r>
            <a:r>
              <a:rPr lang="en-US" sz="2600" dirty="0">
                <a:latin typeface="Calibri"/>
                <a:cs typeface="Calibri"/>
              </a:rPr>
              <a:t>all </a:t>
            </a:r>
            <a:r>
              <a:rPr lang="en-US" sz="2600" spc="-10" dirty="0">
                <a:latin typeface="Calibri"/>
                <a:cs typeface="Calibri"/>
              </a:rPr>
              <a:t>company </a:t>
            </a:r>
            <a:r>
              <a:rPr lang="en-US" sz="2600" spc="-5" dirty="0">
                <a:latin typeface="Calibri"/>
                <a:cs typeface="Calibri"/>
              </a:rPr>
              <a:t>restrictions </a:t>
            </a:r>
            <a:r>
              <a:rPr lang="en-US" sz="2600" dirty="0">
                <a:latin typeface="Calibri"/>
                <a:cs typeface="Calibri"/>
              </a:rPr>
              <a:t>(e.g., </a:t>
            </a:r>
            <a:r>
              <a:rPr lang="en-US" sz="2600" spc="-10" dirty="0">
                <a:latin typeface="Calibri"/>
                <a:cs typeface="Calibri"/>
              </a:rPr>
              <a:t>proprietary  information, </a:t>
            </a:r>
            <a:r>
              <a:rPr lang="en-US" sz="2600" spc="-5" dirty="0">
                <a:latin typeface="Calibri"/>
                <a:cs typeface="Calibri"/>
              </a:rPr>
              <a:t>taking pictures </a:t>
            </a:r>
            <a:r>
              <a:rPr lang="en-US" sz="2600" spc="-10" dirty="0">
                <a:latin typeface="Calibri"/>
                <a:cs typeface="Calibri"/>
              </a:rPr>
              <a:t>on-site,</a:t>
            </a:r>
            <a:r>
              <a:rPr lang="en-US" sz="2600" spc="-20" dirty="0">
                <a:latin typeface="Calibri"/>
                <a:cs typeface="Calibri"/>
              </a:rPr>
              <a:t> </a:t>
            </a:r>
            <a:r>
              <a:rPr lang="en-US" sz="2600" spc="-10" dirty="0">
                <a:latin typeface="Calibri"/>
                <a:cs typeface="Calibri"/>
              </a:rPr>
              <a:t>etc.)</a:t>
            </a:r>
            <a:endParaRPr lang="en-US" sz="2600" dirty="0">
              <a:latin typeface="Calibri"/>
              <a:cs typeface="Calibri"/>
            </a:endParaRPr>
          </a:p>
          <a:p>
            <a:pPr marL="756285" lvl="1" indent="-287020">
              <a:lnSpc>
                <a:spcPts val="2635"/>
              </a:lnSpc>
              <a:spcBef>
                <a:spcPts val="3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2200" spc="-20" dirty="0">
                <a:latin typeface="Calibri"/>
                <a:cs typeface="Calibri"/>
              </a:rPr>
              <a:t>May </a:t>
            </a:r>
            <a:r>
              <a:rPr lang="en-US" sz="2200" spc="-5" dirty="0">
                <a:latin typeface="Calibri"/>
                <a:cs typeface="Calibri"/>
              </a:rPr>
              <a:t>need </a:t>
            </a:r>
            <a:r>
              <a:rPr lang="en-US" sz="2200" spc="-20" dirty="0">
                <a:latin typeface="Calibri"/>
                <a:cs typeface="Calibri"/>
              </a:rPr>
              <a:t>to </a:t>
            </a:r>
            <a:r>
              <a:rPr lang="en-US" sz="2200" spc="-10" dirty="0">
                <a:latin typeface="Calibri"/>
                <a:cs typeface="Calibri"/>
              </a:rPr>
              <a:t>prepare </a:t>
            </a:r>
            <a:r>
              <a:rPr lang="en-US" sz="2200" spc="-15" dirty="0">
                <a:latin typeface="Calibri"/>
                <a:cs typeface="Calibri"/>
              </a:rPr>
              <a:t>two </a:t>
            </a:r>
            <a:r>
              <a:rPr lang="en-US" sz="2200" spc="-10" dirty="0">
                <a:latin typeface="Calibri"/>
                <a:cs typeface="Calibri"/>
              </a:rPr>
              <a:t>versions </a:t>
            </a:r>
            <a:r>
              <a:rPr lang="en-US" sz="2200" spc="-5" dirty="0">
                <a:latin typeface="Calibri"/>
                <a:cs typeface="Calibri"/>
              </a:rPr>
              <a:t>of final</a:t>
            </a:r>
            <a:r>
              <a:rPr lang="en-US" sz="2200" spc="65" dirty="0">
                <a:latin typeface="Calibri"/>
                <a:cs typeface="Calibri"/>
              </a:rPr>
              <a:t> </a:t>
            </a:r>
            <a:r>
              <a:rPr lang="en-US" sz="2200" spc="-10" dirty="0">
                <a:latin typeface="Calibri"/>
                <a:cs typeface="Calibri"/>
              </a:rPr>
              <a:t>report</a:t>
            </a:r>
            <a:endParaRPr lang="en-US" sz="2200" dirty="0">
              <a:latin typeface="Calibri"/>
              <a:cs typeface="Calibri"/>
            </a:endParaRPr>
          </a:p>
          <a:p>
            <a:pPr marL="355600" marR="122555" indent="-342900">
              <a:lnSpc>
                <a:spcPts val="2500"/>
              </a:lnSpc>
              <a:spcBef>
                <a:spcPts val="5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600" dirty="0">
                <a:latin typeface="Calibri"/>
                <a:cs typeface="Calibri"/>
              </a:rPr>
              <a:t>Furnish the </a:t>
            </a:r>
            <a:r>
              <a:rPr lang="en-US" sz="2600" spc="-10" dirty="0">
                <a:latin typeface="Calibri"/>
                <a:cs typeface="Calibri"/>
              </a:rPr>
              <a:t>company </a:t>
            </a:r>
            <a:r>
              <a:rPr lang="en-US" sz="2600" dirty="0">
                <a:latin typeface="Calibri"/>
                <a:cs typeface="Calibri"/>
              </a:rPr>
              <a:t>a </a:t>
            </a:r>
            <a:r>
              <a:rPr lang="en-US" sz="2600" spc="-10" dirty="0">
                <a:latin typeface="Calibri"/>
                <a:cs typeface="Calibri"/>
              </a:rPr>
              <a:t>complete copy </a:t>
            </a:r>
            <a:r>
              <a:rPr lang="en-US" sz="2600" spc="-5" dirty="0">
                <a:latin typeface="Calibri"/>
                <a:cs typeface="Calibri"/>
              </a:rPr>
              <a:t>of </a:t>
            </a:r>
            <a:r>
              <a:rPr lang="en-US" sz="2600" dirty="0">
                <a:latin typeface="Calibri"/>
                <a:cs typeface="Calibri"/>
              </a:rPr>
              <a:t>the </a:t>
            </a:r>
            <a:r>
              <a:rPr lang="en-US" sz="2600" spc="-5" dirty="0">
                <a:latin typeface="Calibri"/>
                <a:cs typeface="Calibri"/>
              </a:rPr>
              <a:t>final report  </a:t>
            </a:r>
            <a:r>
              <a:rPr lang="en-US" sz="2600" dirty="0">
                <a:latin typeface="Calibri"/>
                <a:cs typeface="Calibri"/>
              </a:rPr>
              <a:t>and </a:t>
            </a:r>
            <a:r>
              <a:rPr lang="en-US" sz="2600" spc="-5" dirty="0">
                <a:latin typeface="Calibri"/>
                <a:cs typeface="Calibri"/>
              </a:rPr>
              <a:t>supporting </a:t>
            </a:r>
            <a:r>
              <a:rPr lang="en-US" sz="2600" spc="-10" dirty="0">
                <a:latin typeface="Calibri"/>
                <a:cs typeface="Calibri"/>
              </a:rPr>
              <a:t>details </a:t>
            </a:r>
            <a:r>
              <a:rPr lang="en-US" sz="2600" spc="-5" dirty="0">
                <a:latin typeface="Calibri"/>
                <a:cs typeface="Calibri"/>
              </a:rPr>
              <a:t>PIOR TO PRESENTATION</a:t>
            </a:r>
            <a:endParaRPr lang="en-US" sz="26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600" spc="-10" dirty="0">
                <a:latin typeface="Calibri"/>
                <a:cs typeface="Calibri"/>
              </a:rPr>
              <a:t>Provide </a:t>
            </a:r>
            <a:r>
              <a:rPr lang="en-US" sz="2600" spc="-5" dirty="0">
                <a:latin typeface="Calibri"/>
                <a:cs typeface="Calibri"/>
              </a:rPr>
              <a:t>client </a:t>
            </a:r>
            <a:r>
              <a:rPr lang="en-US" sz="2600" dirty="0">
                <a:latin typeface="Calibri"/>
                <a:cs typeface="Calibri"/>
              </a:rPr>
              <a:t>with all </a:t>
            </a:r>
            <a:r>
              <a:rPr lang="en-US" sz="2600" spc="-10" dirty="0">
                <a:latin typeface="Calibri"/>
                <a:cs typeface="Calibri"/>
              </a:rPr>
              <a:t>promised</a:t>
            </a:r>
            <a:r>
              <a:rPr lang="en-US" sz="2600" spc="-50" dirty="0">
                <a:latin typeface="Calibri"/>
                <a:cs typeface="Calibri"/>
              </a:rPr>
              <a:t> </a:t>
            </a:r>
            <a:r>
              <a:rPr lang="en-US" sz="2600" spc="-5" dirty="0">
                <a:latin typeface="Calibri"/>
                <a:cs typeface="Calibri"/>
              </a:rPr>
              <a:t>deliverables</a:t>
            </a:r>
            <a:endParaRPr lang="en-US" sz="2600" dirty="0">
              <a:latin typeface="Calibri"/>
              <a:cs typeface="Calibri"/>
            </a:endParaRPr>
          </a:p>
          <a:p>
            <a:pPr marL="756285" lvl="1" indent="-287020">
              <a:lnSpc>
                <a:spcPts val="2630"/>
              </a:lnSpc>
              <a:spcBef>
                <a:spcPts val="1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2200" spc="-5" dirty="0">
                <a:latin typeface="Calibri"/>
                <a:cs typeface="Calibri"/>
              </a:rPr>
              <a:t>A USB </a:t>
            </a:r>
            <a:r>
              <a:rPr lang="en-US" sz="2200" spc="-10" dirty="0">
                <a:latin typeface="Calibri"/>
                <a:cs typeface="Calibri"/>
              </a:rPr>
              <a:t>drive </a:t>
            </a:r>
            <a:r>
              <a:rPr lang="en-US" sz="2200" spc="-5" dirty="0">
                <a:latin typeface="Calibri"/>
                <a:cs typeface="Calibri"/>
              </a:rPr>
              <a:t>will be </a:t>
            </a:r>
            <a:r>
              <a:rPr lang="en-US" sz="2200" spc="-15" dirty="0">
                <a:latin typeface="Calibri"/>
                <a:cs typeface="Calibri"/>
              </a:rPr>
              <a:t>provided </a:t>
            </a:r>
            <a:r>
              <a:rPr lang="en-US" sz="2200" spc="-20" dirty="0">
                <a:latin typeface="Calibri"/>
                <a:cs typeface="Calibri"/>
              </a:rPr>
              <a:t>for </a:t>
            </a:r>
            <a:r>
              <a:rPr lang="en-US" sz="2200" spc="-5" dirty="0">
                <a:latin typeface="Calibri"/>
                <a:cs typeface="Calibri"/>
              </a:rPr>
              <a:t>this</a:t>
            </a:r>
            <a:r>
              <a:rPr lang="en-US" sz="2200" spc="45" dirty="0">
                <a:latin typeface="Calibri"/>
                <a:cs typeface="Calibri"/>
              </a:rPr>
              <a:t> </a:t>
            </a:r>
            <a:r>
              <a:rPr lang="en-US" sz="2200" spc="-10" dirty="0">
                <a:latin typeface="Calibri"/>
                <a:cs typeface="Calibri"/>
              </a:rPr>
              <a:t>purpose</a:t>
            </a:r>
            <a:endParaRPr lang="en-US" sz="2200" dirty="0">
              <a:latin typeface="Calibri"/>
              <a:cs typeface="Calibri"/>
            </a:endParaRPr>
          </a:p>
          <a:p>
            <a:pPr lvl="2"/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2C621-9E26-4C03-9431-378E3711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C28DF-13FF-43A6-A9F0-6544A64C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23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-48766"/>
            <a:ext cx="10972800" cy="1143000"/>
          </a:xfrm>
        </p:spPr>
        <p:txBody>
          <a:bodyPr/>
          <a:lstStyle/>
          <a:p>
            <a:r>
              <a:rPr lang="en-US" dirty="0"/>
              <a:t>Design Team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171852"/>
            <a:ext cx="10972799" cy="4669655"/>
          </a:xfrm>
        </p:spPr>
        <p:txBody>
          <a:bodyPr>
            <a:noAutofit/>
          </a:bodyPr>
          <a:lstStyle/>
          <a:p>
            <a:pPr marL="355600" marR="16129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i="1" spc="-15" dirty="0">
                <a:latin typeface="Calibri"/>
                <a:cs typeface="Calibri"/>
              </a:rPr>
              <a:t>Fully </a:t>
            </a:r>
            <a:r>
              <a:rPr lang="en-US" sz="2800" i="1" spc="-10" dirty="0">
                <a:latin typeface="Calibri"/>
                <a:cs typeface="Calibri"/>
              </a:rPr>
              <a:t>participate </a:t>
            </a:r>
            <a:r>
              <a:rPr lang="en-US" sz="2800" spc="-5" dirty="0">
                <a:latin typeface="Calibri"/>
                <a:cs typeface="Calibri"/>
              </a:rPr>
              <a:t>in all </a:t>
            </a:r>
            <a:r>
              <a:rPr lang="en-US" sz="2800" spc="-15" dirty="0">
                <a:latin typeface="Calibri"/>
                <a:cs typeface="Calibri"/>
              </a:rPr>
              <a:t>working </a:t>
            </a:r>
            <a:r>
              <a:rPr lang="en-US" sz="2800" spc="-10" dirty="0">
                <a:latin typeface="Calibri"/>
                <a:cs typeface="Calibri"/>
              </a:rPr>
              <a:t>sessions </a:t>
            </a:r>
            <a:r>
              <a:rPr lang="en-US" sz="2800" spc="-5" dirty="0">
                <a:latin typeface="Calibri"/>
                <a:cs typeface="Calibri"/>
              </a:rPr>
              <a:t>whether </a:t>
            </a:r>
            <a:r>
              <a:rPr lang="en-US" sz="2800" spc="5" dirty="0">
                <a:latin typeface="Calibri"/>
                <a:cs typeface="Calibri"/>
              </a:rPr>
              <a:t>on-</a:t>
            </a:r>
            <a:r>
              <a:rPr lang="en-US" sz="2800" spc="-5" dirty="0">
                <a:latin typeface="Calibri"/>
                <a:cs typeface="Calibri"/>
              </a:rPr>
              <a:t>campus or </a:t>
            </a:r>
            <a:r>
              <a:rPr lang="en-US" sz="2800" spc="-10" dirty="0">
                <a:latin typeface="Calibri"/>
                <a:cs typeface="Calibri"/>
              </a:rPr>
              <a:t>at </a:t>
            </a:r>
            <a:r>
              <a:rPr lang="en-US" sz="2800" spc="-5" dirty="0">
                <a:latin typeface="Calibri"/>
                <a:cs typeface="Calibri"/>
              </a:rPr>
              <a:t>the </a:t>
            </a:r>
            <a:r>
              <a:rPr lang="en-US" sz="2800" spc="-15" dirty="0">
                <a:latin typeface="Calibri"/>
                <a:cs typeface="Calibri"/>
              </a:rPr>
              <a:t>company</a:t>
            </a:r>
            <a:r>
              <a:rPr lang="en-US" sz="2800" spc="55" dirty="0">
                <a:latin typeface="Calibri"/>
                <a:cs typeface="Calibri"/>
              </a:rPr>
              <a:t> </a:t>
            </a:r>
            <a:r>
              <a:rPr lang="en-US" sz="2800" spc="-15" dirty="0">
                <a:latin typeface="Calibri"/>
                <a:cs typeface="Calibri"/>
              </a:rPr>
              <a:t>site</a:t>
            </a:r>
          </a:p>
          <a:p>
            <a:pPr marL="755650" marR="161290" lvl="1" indent="-342900"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400" spc="-5" dirty="0">
                <a:latin typeface="Calibri"/>
                <a:cs typeface="Calibri"/>
              </a:rPr>
              <a:t>One or </a:t>
            </a:r>
            <a:r>
              <a:rPr lang="en-US" sz="2400" spc="-10" dirty="0">
                <a:latin typeface="Calibri"/>
                <a:cs typeface="Calibri"/>
              </a:rPr>
              <a:t>two </a:t>
            </a:r>
            <a:r>
              <a:rPr lang="en-US" sz="2400" spc="-5" dirty="0">
                <a:latin typeface="Calibri"/>
                <a:cs typeface="Calibri"/>
              </a:rPr>
              <a:t>people should </a:t>
            </a:r>
            <a:r>
              <a:rPr lang="en-US" sz="2400" spc="-10" dirty="0">
                <a:latin typeface="Calibri"/>
                <a:cs typeface="Calibri"/>
              </a:rPr>
              <a:t>not </a:t>
            </a:r>
            <a:r>
              <a:rPr lang="en-US" sz="2400" spc="-5" dirty="0">
                <a:latin typeface="Calibri"/>
                <a:cs typeface="Calibri"/>
              </a:rPr>
              <a:t>do </a:t>
            </a:r>
            <a:r>
              <a:rPr lang="en-US" sz="2400" dirty="0">
                <a:latin typeface="Calibri"/>
                <a:cs typeface="Calibri"/>
              </a:rPr>
              <a:t>most of</a:t>
            </a:r>
            <a:r>
              <a:rPr lang="en-US" sz="2400" spc="-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the</a:t>
            </a:r>
            <a:r>
              <a:rPr lang="en-US" sz="2400" spc="18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work</a:t>
            </a: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en-US"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15" dirty="0">
                <a:latin typeface="Calibri"/>
                <a:cs typeface="Calibri"/>
              </a:rPr>
              <a:t>Follow </a:t>
            </a:r>
            <a:r>
              <a:rPr lang="en-US" sz="2800" dirty="0">
                <a:latin typeface="Calibri"/>
                <a:cs typeface="Calibri"/>
              </a:rPr>
              <a:t>all </a:t>
            </a:r>
            <a:r>
              <a:rPr lang="en-US" sz="2800" spc="-15" dirty="0">
                <a:latin typeface="Calibri"/>
                <a:cs typeface="Calibri"/>
              </a:rPr>
              <a:t>company </a:t>
            </a:r>
            <a:r>
              <a:rPr lang="en-US" sz="2800" spc="-5" dirty="0">
                <a:latin typeface="Calibri"/>
                <a:cs typeface="Calibri"/>
              </a:rPr>
              <a:t>rules while on </a:t>
            </a:r>
            <a:r>
              <a:rPr lang="en-US" sz="2800" spc="-15" dirty="0">
                <a:latin typeface="Calibri"/>
                <a:cs typeface="Calibri"/>
              </a:rPr>
              <a:t>company</a:t>
            </a:r>
            <a:r>
              <a:rPr lang="en-US" sz="2800" spc="65" dirty="0">
                <a:latin typeface="Calibri"/>
                <a:cs typeface="Calibri"/>
              </a:rPr>
              <a:t> </a:t>
            </a:r>
            <a:r>
              <a:rPr lang="en-US" sz="2800" spc="-15" dirty="0">
                <a:latin typeface="Calibri"/>
                <a:cs typeface="Calibri"/>
              </a:rPr>
              <a:t>property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2C621-9E26-4C03-9431-378E3711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C28DF-13FF-43A6-A9F0-6544A64C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28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EF4099-2DB4-9297-DB09-72FC10411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72179"/>
            <a:ext cx="7270810" cy="3339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24857"/>
            <a:ext cx="10972800" cy="1143000"/>
          </a:xfrm>
        </p:spPr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904" y="765700"/>
            <a:ext cx="11677095" cy="207515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Grades back to you within one week</a:t>
            </a:r>
          </a:p>
          <a:p>
            <a:r>
              <a:rPr lang="en-US" dirty="0"/>
              <a:t>Grades do not round up</a:t>
            </a:r>
          </a:p>
          <a:p>
            <a:r>
              <a:rPr lang="en-US" dirty="0"/>
              <a:t>Unexpected crisis: contact me at least four business days (M-F) in advance via email</a:t>
            </a:r>
          </a:p>
          <a:p>
            <a:r>
              <a:rPr lang="en-US" dirty="0"/>
              <a:t>Last-minute crisis: case by case</a:t>
            </a:r>
          </a:p>
          <a:p>
            <a:r>
              <a:rPr lang="en-US" dirty="0"/>
              <a:t>Fairness to peers and industry partners: No late work</a:t>
            </a:r>
          </a:p>
          <a:p>
            <a:r>
              <a:rPr lang="en-US" dirty="0"/>
              <a:t>No extra credit</a:t>
            </a:r>
          </a:p>
          <a:p>
            <a:r>
              <a:rPr lang="en-US" dirty="0"/>
              <a:t>Grade composition: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D6EB3-2D31-44E4-B2FC-AB5EA63E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9C1BDA-534D-41DC-97E5-8E05B760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14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C6351E-765D-1416-ADAD-9B9240069D0C}"/>
              </a:ext>
            </a:extLst>
          </p:cNvPr>
          <p:cNvCxnSpPr>
            <a:cxnSpLocks/>
          </p:cNvCxnSpPr>
          <p:nvPr/>
        </p:nvCxnSpPr>
        <p:spPr>
          <a:xfrm>
            <a:off x="4980371" y="2672179"/>
            <a:ext cx="0" cy="35333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57D9F7-7271-E718-4986-F8433A96F2F3}"/>
              </a:ext>
            </a:extLst>
          </p:cNvPr>
          <p:cNvCxnSpPr>
            <a:cxnSpLocks/>
          </p:cNvCxnSpPr>
          <p:nvPr/>
        </p:nvCxnSpPr>
        <p:spPr>
          <a:xfrm flipH="1">
            <a:off x="514904" y="2681055"/>
            <a:ext cx="535052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290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24857"/>
            <a:ext cx="10972800" cy="1143000"/>
          </a:xfrm>
        </p:spPr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111" y="1303308"/>
            <a:ext cx="10466774" cy="5235605"/>
          </a:xfrm>
        </p:spPr>
        <p:txBody>
          <a:bodyPr>
            <a:norm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ts val="302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  <a:tab pos="2841625" algn="l"/>
              </a:tabLst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</a:t>
            </a:r>
            <a:r>
              <a:rPr kumimoji="0" lang="en-US" sz="2800" b="0" i="0" u="none" strike="noStrike" kern="1200" cap="none" spc="1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professional!	</a:t>
            </a:r>
            <a:r>
              <a:rPr kumimoji="0" lang="en-US" sz="2800" b="0" i="0" u="none" strike="noStrike" kern="1200" cap="none" spc="-7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 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representing your 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team,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department,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ETSU</a:t>
            </a:r>
            <a:r>
              <a:rPr kumimoji="0" lang="en-US" sz="2800" b="0" i="0" u="none" strike="noStrike" kern="1200" cap="none" spc="-3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1764664" lvl="0" indent="-342900" algn="l" defTabSz="914400" rtl="0" eaLnBrk="1" fontAlgn="auto" latinLnBrk="0" hangingPunct="1">
              <a:lnSpc>
                <a:spcPts val="302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Understand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 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scope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 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requirements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6285" marR="0" lvl="1" indent="-287020" algn="l" defTabSz="914400" rtl="0" eaLnBrk="1" fontAlgn="auto" latinLnBrk="0" hangingPunct="1">
              <a:lnSpc>
                <a:spcPts val="2735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Including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expected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results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evaluation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criteria</a:t>
            </a:r>
            <a:r>
              <a:rPr kumimoji="0" lang="en-US" sz="2400" b="0" i="0" u="none" strike="noStrike" kern="1200" cap="none" spc="-3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6285" marR="0" lvl="0" indent="0" algn="l" defTabSz="914400" rtl="0" eaLnBrk="1" fontAlgn="auto" latinLnBrk="0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solutions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Build a 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good relationship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your</a:t>
            </a:r>
            <a:r>
              <a:rPr kumimoji="0" lang="en-US" sz="2800" b="0" i="0" u="none" strike="noStrike" kern="1200" cap="none" spc="10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sponsor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6285" marR="0" lvl="1" indent="-287020" algn="l" defTabSz="914400" rtl="0" eaLnBrk="1" fontAlgn="auto" latinLnBrk="0" hangingPunct="1">
              <a:lnSpc>
                <a:spcPts val="2735"/>
              </a:lnSpc>
              <a:spcBef>
                <a:spcPts val="31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Respect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their time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but don’t be 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afraid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ask </a:t>
            </a:r>
            <a:r>
              <a:rPr kumimoji="0" lang="en-US" sz="2400" b="0" i="0" u="none" strike="noStrike" kern="1200" cap="none" spc="-2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what</a:t>
            </a:r>
            <a:r>
              <a:rPr kumimoji="0" lang="en-US" sz="2400" b="0" i="0" u="none" strike="noStrike" kern="1200" cap="none" spc="-4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6285" marR="0" lvl="0" indent="0" algn="l" defTabSz="914400" rtl="0" eaLnBrk="1" fontAlgn="auto" latinLnBrk="0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762000" lvl="0" indent="-342900" algn="l" defTabSz="914400" rtl="0" eaLnBrk="1" fontAlgn="auto" latinLnBrk="0" hangingPunct="1">
              <a:lnSpc>
                <a:spcPts val="3030"/>
              </a:lnSpc>
              <a:spcBef>
                <a:spcPts val="6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sponsor and 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other 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company representatives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will </a:t>
            </a:r>
            <a:r>
              <a:rPr kumimoji="0" lang="en-US" sz="2800" b="0" i="0" u="none" strike="noStrike" kern="1200" cap="none" spc="-2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attend </a:t>
            </a:r>
            <a:r>
              <a:rPr lang="en-US" sz="2800" spc="-5" dirty="0">
                <a:solidFill>
                  <a:srgbClr val="011E41"/>
                </a:solidFill>
                <a:latin typeface="Calibri"/>
                <a:cs typeface="Calibri"/>
              </a:rPr>
              <a:t>presentations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provide 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 used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assigning the 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final</a:t>
            </a:r>
            <a:r>
              <a:rPr kumimoji="0" lang="en-US" sz="2800" b="0" i="0" u="none" strike="noStrike" kern="1200" cap="none" spc="17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grade.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D6EB3-2D31-44E4-B2FC-AB5EA63E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9C1BDA-534D-41DC-97E5-8E05B760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18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81" y="1600201"/>
            <a:ext cx="10484528" cy="3646502"/>
          </a:xfrm>
        </p:spPr>
        <p:txBody>
          <a:bodyPr>
            <a:normAutofit/>
          </a:bodyPr>
          <a:lstStyle/>
          <a:p>
            <a:r>
              <a:rPr lang="en-US" dirty="0"/>
              <a:t>Don’t be a duck!!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EE816-77D9-45D8-BC71-5E9A10AAA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965" y="2379786"/>
            <a:ext cx="5719561" cy="428967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B286-928C-48C1-BE81-8990A1CE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CDED9-7C55-4DAF-9B28-2519D31B3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67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Pledge to You: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81" y="1600201"/>
            <a:ext cx="10484528" cy="36465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Commitment to Inclusion and Respect: </a:t>
            </a:r>
          </a:p>
          <a:p>
            <a:pPr lvl="1"/>
            <a:r>
              <a:rPr lang="en-US" dirty="0"/>
              <a:t>YOU will be treated with respect</a:t>
            </a:r>
          </a:p>
          <a:p>
            <a:pPr lvl="1"/>
            <a:r>
              <a:rPr lang="en-US" dirty="0"/>
              <a:t>I welcome individuals of all:</a:t>
            </a:r>
          </a:p>
          <a:p>
            <a:pPr lvl="2"/>
            <a:r>
              <a:rPr lang="en-US" dirty="0"/>
              <a:t>Ages</a:t>
            </a:r>
          </a:p>
          <a:p>
            <a:pPr lvl="2"/>
            <a:r>
              <a:rPr lang="en-US" dirty="0"/>
              <a:t>Backgrounds</a:t>
            </a:r>
          </a:p>
          <a:p>
            <a:pPr lvl="2"/>
            <a:r>
              <a:rPr lang="en-US" dirty="0"/>
              <a:t>Beliefs</a:t>
            </a:r>
          </a:p>
          <a:p>
            <a:pPr lvl="2"/>
            <a:r>
              <a:rPr lang="en-US" dirty="0"/>
              <a:t>Ethnicities</a:t>
            </a:r>
          </a:p>
          <a:p>
            <a:pPr lvl="2"/>
            <a:r>
              <a:rPr lang="en-US" dirty="0"/>
              <a:t>Genders</a:t>
            </a:r>
          </a:p>
          <a:p>
            <a:pPr lvl="2"/>
            <a:r>
              <a:rPr lang="en-US" dirty="0"/>
              <a:t>Gender Identities</a:t>
            </a:r>
          </a:p>
          <a:p>
            <a:pPr lvl="2"/>
            <a:r>
              <a:rPr lang="en-US" dirty="0"/>
              <a:t>National Origins</a:t>
            </a:r>
          </a:p>
          <a:p>
            <a:pPr lvl="2"/>
            <a:r>
              <a:rPr lang="en-US" dirty="0"/>
              <a:t>Religious Affiliations</a:t>
            </a:r>
          </a:p>
          <a:p>
            <a:pPr lvl="2"/>
            <a:r>
              <a:rPr lang="en-US" dirty="0"/>
              <a:t>Sexual Orientations</a:t>
            </a:r>
          </a:p>
          <a:p>
            <a:pPr lvl="2"/>
            <a:r>
              <a:rPr lang="en-US" dirty="0"/>
              <a:t>Ability and other visible and nonvisible differences.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729F33-BB23-41B8-ADF4-8915ABFD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AA120-5D05-4596-90D4-88113F4D4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92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Request of You: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81" y="1600201"/>
            <a:ext cx="10484528" cy="3646502"/>
          </a:xfrm>
        </p:spPr>
        <p:txBody>
          <a:bodyPr>
            <a:normAutofit/>
          </a:bodyPr>
          <a:lstStyle/>
          <a:p>
            <a:r>
              <a:rPr lang="en-US" dirty="0"/>
              <a:t> Commitment to an Equitable Environment: </a:t>
            </a:r>
          </a:p>
          <a:p>
            <a:pPr lvl="1"/>
            <a:r>
              <a:rPr lang="en-US" dirty="0"/>
              <a:t>Contribute to a respectful, welcoming and inclusive environment for every other member of the class</a:t>
            </a:r>
          </a:p>
          <a:p>
            <a:pPr lvl="1"/>
            <a:r>
              <a:rPr lang="en-US" dirty="0"/>
              <a:t>Diverse perspectives are welcomed, valued, and honored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95D5B-978C-4908-AE7D-62F07924B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C73DA8-9555-49C7-9FAA-6C1E12ED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55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Request of You: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81" y="1600201"/>
            <a:ext cx="10484528" cy="3646502"/>
          </a:xfrm>
        </p:spPr>
        <p:txBody>
          <a:bodyPr>
            <a:normAutofit/>
          </a:bodyPr>
          <a:lstStyle/>
          <a:p>
            <a:r>
              <a:rPr lang="en-US" dirty="0"/>
              <a:t>Commitment To Transparency: </a:t>
            </a:r>
          </a:p>
          <a:p>
            <a:pPr lvl="1"/>
            <a:r>
              <a:rPr lang="en-US" dirty="0"/>
              <a:t>Please communicate early and often with me.</a:t>
            </a:r>
          </a:p>
          <a:p>
            <a:pPr lvl="1"/>
            <a:r>
              <a:rPr lang="en-US" dirty="0"/>
              <a:t>I can only help you when I know your needs!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F9D66E-0EFD-43FC-810B-E2A6306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B3122-D7D6-4093-A851-7339EA5E4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81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A253A5-3D60-43C5-B262-56529E1D722D}"/>
              </a:ext>
            </a:extLst>
          </p:cNvPr>
          <p:cNvSpPr txBox="1">
            <a:spLocks/>
          </p:cNvSpPr>
          <p:nvPr/>
        </p:nvSpPr>
        <p:spPr>
          <a:xfrm>
            <a:off x="5202316" y="448702"/>
            <a:ext cx="6203104" cy="140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8081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Personal 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CD31D-0348-4B55-BF82-DDA44ADDB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4" r="19544" b="-4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30DF2-24F4-451B-8264-B6EC2E44AE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8" r="20200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31F20F0-EEA8-4C82-81F0-E7311E38D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8998" y="1691644"/>
            <a:ext cx="5104421" cy="3383269"/>
          </a:xfrm>
        </p:spPr>
        <p:txBody>
          <a:bodyPr anchor="t">
            <a:norm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Current PhD student at Clemson (Round 3—Go Tigers!)</a:t>
            </a:r>
          </a:p>
          <a:p>
            <a:r>
              <a:rPr lang="en-US" sz="2400" dirty="0">
                <a:latin typeface="Calibri" panose="020F0502020204030204" pitchFamily="34" charset="0"/>
              </a:rPr>
              <a:t>Work background: Mechanical and Industrial Engineering; Engineering Project Management</a:t>
            </a:r>
          </a:p>
          <a:p>
            <a:r>
              <a:rPr lang="en-US" sz="2400" dirty="0">
                <a:latin typeface="Calibri" panose="020F0502020204030204" pitchFamily="34" charset="0"/>
              </a:rPr>
              <a:t>Hobbies: Classic trucks/cars, House Flipping, anything hands-on!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47553F-3193-41AB-8E11-66D1232D90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4" r="12605" b="-5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B46928-C2D0-44AB-9855-C81B4EBE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93A6A6-DE6A-425F-B592-DB98E936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07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 in Syllabus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81" y="1600201"/>
            <a:ext cx="10484528" cy="3646502"/>
          </a:xfrm>
        </p:spPr>
        <p:txBody>
          <a:bodyPr>
            <a:normAutofit/>
          </a:bodyPr>
          <a:lstStyle/>
          <a:p>
            <a:r>
              <a:rPr lang="en-US" dirty="0"/>
              <a:t>Student Disability Services</a:t>
            </a:r>
          </a:p>
          <a:p>
            <a:r>
              <a:rPr lang="en-US" dirty="0"/>
              <a:t>Title IX Coordinator</a:t>
            </a:r>
          </a:p>
          <a:p>
            <a:r>
              <a:rPr lang="en-US" dirty="0"/>
              <a:t>ETSU Syllabus Attachment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1715C-A976-490C-B661-BA794A80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BB8B-8BF8-41EA-8A85-91540DB8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46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81" y="224162"/>
            <a:ext cx="10484528" cy="5164584"/>
          </a:xfrm>
        </p:spPr>
        <p:txBody>
          <a:bodyPr>
            <a:normAutofit/>
          </a:bodyPr>
          <a:lstStyle/>
          <a:p>
            <a:pPr marL="25400" indent="0">
              <a:lnSpc>
                <a:spcPct val="100000"/>
              </a:lnSpc>
              <a:spcBef>
                <a:spcPts val="459"/>
              </a:spcBef>
              <a:buNone/>
              <a:tabLst>
                <a:tab pos="367665" algn="l"/>
                <a:tab pos="368300" algn="l"/>
              </a:tabLst>
            </a:pPr>
            <a:r>
              <a:rPr lang="en-US" sz="2800" spc="-10" dirty="0">
                <a:latin typeface="Calibri"/>
                <a:cs typeface="Calibri"/>
              </a:rPr>
              <a:t>Action Item: Schedule </a:t>
            </a:r>
            <a:r>
              <a:rPr lang="en-US" sz="2800" spc="-5" dirty="0">
                <a:latin typeface="Calibri"/>
                <a:cs typeface="Calibri"/>
              </a:rPr>
              <a:t>the </a:t>
            </a:r>
            <a:r>
              <a:rPr lang="en-US" sz="2800" spc="-25" dirty="0">
                <a:latin typeface="Calibri"/>
                <a:cs typeface="Calibri"/>
              </a:rPr>
              <a:t>first </a:t>
            </a:r>
            <a:r>
              <a:rPr lang="en-US" sz="2800" spc="-15" dirty="0">
                <a:latin typeface="Calibri"/>
                <a:cs typeface="Calibri"/>
              </a:rPr>
              <a:t>company</a:t>
            </a:r>
            <a:r>
              <a:rPr lang="en-US" sz="2800" spc="110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visit by next class</a:t>
            </a:r>
            <a:endParaRPr lang="en-US" sz="2800" dirty="0">
              <a:latin typeface="Calibri"/>
              <a:cs typeface="Calibri"/>
            </a:endParaRPr>
          </a:p>
          <a:p>
            <a:pPr marL="768985" lvl="1" indent="-287020">
              <a:lnSpc>
                <a:spcPts val="2740"/>
              </a:lnSpc>
              <a:spcBef>
                <a:spcPts val="315"/>
              </a:spcBef>
              <a:buFont typeface="Arial"/>
              <a:buChar char="–"/>
              <a:tabLst>
                <a:tab pos="769620" algn="l"/>
              </a:tabLst>
            </a:pPr>
            <a:r>
              <a:rPr lang="en-US" sz="2400" dirty="0">
                <a:latin typeface="Calibri"/>
                <a:cs typeface="Calibri"/>
              </a:rPr>
              <a:t>Meet </a:t>
            </a:r>
            <a:r>
              <a:rPr lang="en-US" sz="2400" spc="-30" dirty="0">
                <a:latin typeface="Calibri"/>
                <a:cs typeface="Calibri"/>
              </a:rPr>
              <a:t>key </a:t>
            </a:r>
            <a:r>
              <a:rPr lang="en-US" sz="2400" spc="-15" dirty="0">
                <a:latin typeface="Calibri"/>
                <a:cs typeface="Calibri"/>
              </a:rPr>
              <a:t>players; </a:t>
            </a:r>
            <a:r>
              <a:rPr lang="en-US" sz="2400" spc="-5" dirty="0">
                <a:latin typeface="Calibri"/>
                <a:cs typeface="Calibri"/>
              </a:rPr>
              <a:t>discuss </a:t>
            </a:r>
            <a:r>
              <a:rPr lang="en-US" sz="2400" spc="-15" dirty="0">
                <a:latin typeface="Calibri"/>
                <a:cs typeface="Calibri"/>
              </a:rPr>
              <a:t>nature </a:t>
            </a:r>
            <a:r>
              <a:rPr lang="en-US" sz="2400" dirty="0">
                <a:latin typeface="Calibri"/>
                <a:cs typeface="Calibri"/>
              </a:rPr>
              <a:t>and </a:t>
            </a:r>
            <a:r>
              <a:rPr lang="en-US" sz="2400" spc="-10" dirty="0">
                <a:latin typeface="Calibri"/>
                <a:cs typeface="Calibri"/>
              </a:rPr>
              <a:t>scope </a:t>
            </a:r>
            <a:r>
              <a:rPr lang="en-US" sz="2400" spc="-5" dirty="0">
                <a:latin typeface="Calibri"/>
                <a:cs typeface="Calibri"/>
              </a:rPr>
              <a:t>of</a:t>
            </a:r>
            <a:r>
              <a:rPr lang="en-US" sz="2400" spc="-30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project; </a:t>
            </a:r>
            <a:r>
              <a:rPr lang="en-US" sz="2400" spc="-5" dirty="0">
                <a:latin typeface="Calibri"/>
                <a:cs typeface="Calibri"/>
              </a:rPr>
              <a:t>discuss </a:t>
            </a:r>
            <a:r>
              <a:rPr lang="en-US" sz="2400" dirty="0">
                <a:latin typeface="Calibri"/>
                <a:cs typeface="Calibri"/>
              </a:rPr>
              <a:t>initial </a:t>
            </a:r>
            <a:r>
              <a:rPr lang="en-US" sz="2400" spc="-5" dirty="0">
                <a:latin typeface="Calibri"/>
                <a:cs typeface="Calibri"/>
              </a:rPr>
              <a:t>design</a:t>
            </a:r>
            <a:r>
              <a:rPr lang="en-US" sz="2400" spc="-2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requirements</a:t>
            </a:r>
            <a:endParaRPr lang="en-US" sz="2400" dirty="0">
              <a:latin typeface="Calibri"/>
              <a:cs typeface="Calibri"/>
            </a:endParaRPr>
          </a:p>
          <a:p>
            <a:pPr marL="768985" marR="219710" lvl="1" indent="-287020">
              <a:lnSpc>
                <a:spcPts val="2590"/>
              </a:lnSpc>
              <a:spcBef>
                <a:spcPts val="615"/>
              </a:spcBef>
              <a:buFont typeface="Arial"/>
              <a:buChar char="–"/>
              <a:tabLst>
                <a:tab pos="769620" algn="l"/>
              </a:tabLst>
            </a:pPr>
            <a:r>
              <a:rPr lang="en-US" sz="2400" spc="-15" dirty="0">
                <a:latin typeface="Calibri"/>
                <a:cs typeface="Calibri"/>
              </a:rPr>
              <a:t>First </a:t>
            </a:r>
            <a:r>
              <a:rPr lang="en-US" sz="2400" spc="-5" dirty="0">
                <a:latin typeface="Calibri"/>
                <a:cs typeface="Calibri"/>
              </a:rPr>
              <a:t>visit </a:t>
            </a:r>
            <a:r>
              <a:rPr lang="en-US" sz="2400" spc="-10" dirty="0">
                <a:latin typeface="Calibri"/>
                <a:cs typeface="Calibri"/>
              </a:rPr>
              <a:t>must </a:t>
            </a:r>
            <a:r>
              <a:rPr lang="en-US" sz="2400" dirty="0">
                <a:latin typeface="Calibri"/>
                <a:cs typeface="Calibri"/>
              </a:rPr>
              <a:t>include </a:t>
            </a:r>
            <a:r>
              <a:rPr lang="en-US" sz="2400" b="1" dirty="0">
                <a:latin typeface="Calibri"/>
                <a:cs typeface="Calibri"/>
              </a:rPr>
              <a:t>all </a:t>
            </a:r>
            <a:r>
              <a:rPr lang="en-US" sz="2400" b="1" spc="-5" dirty="0">
                <a:latin typeface="Calibri"/>
                <a:cs typeface="Calibri"/>
              </a:rPr>
              <a:t>members </a:t>
            </a:r>
            <a:r>
              <a:rPr lang="en-US" sz="2400" b="1" dirty="0">
                <a:latin typeface="Calibri"/>
                <a:cs typeface="Calibri"/>
              </a:rPr>
              <a:t>of </a:t>
            </a:r>
            <a:r>
              <a:rPr lang="en-US" sz="2400" b="1" spc="-10" dirty="0">
                <a:latin typeface="Calibri"/>
                <a:cs typeface="Calibri"/>
              </a:rPr>
              <a:t>teams </a:t>
            </a:r>
            <a:r>
              <a:rPr lang="en-US" sz="2400" b="1" spc="-5" dirty="0">
                <a:latin typeface="Calibri"/>
                <a:cs typeface="Calibri"/>
              </a:rPr>
              <a:t>working </a:t>
            </a:r>
            <a:r>
              <a:rPr lang="en-US" sz="2400" b="1" dirty="0">
                <a:latin typeface="Calibri"/>
                <a:cs typeface="Calibri"/>
              </a:rPr>
              <a:t>on </a:t>
            </a:r>
            <a:r>
              <a:rPr lang="en-US" sz="2400" b="1" spc="-5" dirty="0">
                <a:latin typeface="Calibri"/>
                <a:cs typeface="Calibri"/>
              </a:rPr>
              <a:t>the </a:t>
            </a:r>
            <a:r>
              <a:rPr lang="en-US" sz="2400" b="1" dirty="0">
                <a:latin typeface="Calibri"/>
                <a:cs typeface="Calibri"/>
              </a:rPr>
              <a:t>same</a:t>
            </a:r>
            <a:r>
              <a:rPr lang="en-US" sz="2400" b="1" spc="-10" dirty="0">
                <a:latin typeface="Calibri"/>
                <a:cs typeface="Calibri"/>
              </a:rPr>
              <a:t> </a:t>
            </a:r>
            <a:r>
              <a:rPr lang="en-US" sz="2400" b="1" spc="-5" dirty="0">
                <a:latin typeface="Calibri"/>
                <a:cs typeface="Calibri"/>
              </a:rPr>
              <a:t>project</a:t>
            </a:r>
            <a:endParaRPr lang="en-US" sz="2400" dirty="0">
              <a:latin typeface="Calibri"/>
              <a:cs typeface="Calibri"/>
            </a:endParaRPr>
          </a:p>
          <a:p>
            <a:pPr marL="768985" marR="179705" lvl="1" indent="-287020">
              <a:lnSpc>
                <a:spcPts val="2590"/>
              </a:lnSpc>
              <a:spcBef>
                <a:spcPts val="585"/>
              </a:spcBef>
              <a:tabLst>
                <a:tab pos="769620" algn="l"/>
              </a:tabLst>
            </a:pPr>
            <a:r>
              <a:rPr lang="en-US" sz="2400" spc="-10" dirty="0">
                <a:latin typeface="Calibri"/>
                <a:cs typeface="Calibri"/>
              </a:rPr>
              <a:t>Project </a:t>
            </a:r>
            <a:r>
              <a:rPr lang="en-US" sz="2400" spc="-5" dirty="0">
                <a:latin typeface="Calibri"/>
                <a:cs typeface="Calibri"/>
              </a:rPr>
              <a:t>team leaders need </a:t>
            </a:r>
            <a:r>
              <a:rPr lang="en-US" sz="2400" spc="-15" dirty="0">
                <a:latin typeface="Calibri"/>
                <a:cs typeface="Calibri"/>
              </a:rPr>
              <a:t>to coordinate </a:t>
            </a:r>
            <a:r>
              <a:rPr lang="en-US" sz="2400" dirty="0">
                <a:latin typeface="Calibri"/>
                <a:cs typeface="Calibri"/>
              </a:rPr>
              <a:t>this </a:t>
            </a:r>
            <a:r>
              <a:rPr lang="en-US" sz="2400" spc="-15" dirty="0">
                <a:latin typeface="Calibri"/>
                <a:cs typeface="Calibri"/>
              </a:rPr>
              <a:t>first </a:t>
            </a:r>
            <a:r>
              <a:rPr lang="en-US" sz="2400" spc="-5" dirty="0">
                <a:latin typeface="Calibri"/>
                <a:cs typeface="Calibri"/>
              </a:rPr>
              <a:t>visit </a:t>
            </a:r>
            <a:r>
              <a:rPr lang="en-US" sz="2400" dirty="0">
                <a:latin typeface="Calibri"/>
                <a:cs typeface="Calibri"/>
              </a:rPr>
              <a:t>with the </a:t>
            </a:r>
            <a:r>
              <a:rPr lang="en-US" sz="2400" spc="-10" dirty="0">
                <a:latin typeface="Calibri"/>
                <a:cs typeface="Calibri"/>
              </a:rPr>
              <a:t>project</a:t>
            </a:r>
            <a:r>
              <a:rPr lang="en-US" sz="2400" spc="-40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sponsor.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Consult my schedule as I will join also.</a:t>
            </a:r>
            <a:endParaRPr lang="en-US" sz="2400" dirty="0">
              <a:latin typeface="Calibri"/>
              <a:cs typeface="Calibri"/>
            </a:endParaRPr>
          </a:p>
          <a:p>
            <a:pPr marL="768985" marR="17780" lvl="1" indent="-287020">
              <a:lnSpc>
                <a:spcPct val="90100"/>
              </a:lnSpc>
              <a:spcBef>
                <a:spcPts val="535"/>
              </a:spcBef>
              <a:buFont typeface="Arial"/>
              <a:buChar char="–"/>
              <a:tabLst>
                <a:tab pos="769620" algn="l"/>
              </a:tabLst>
            </a:pPr>
            <a:r>
              <a:rPr lang="en-US" sz="2400" dirty="0">
                <a:latin typeface="Calibri"/>
                <a:cs typeface="Calibri"/>
              </a:rPr>
              <a:t>Initial </a:t>
            </a:r>
            <a:r>
              <a:rPr lang="en-US" sz="2400" spc="-5" dirty="0">
                <a:latin typeface="Calibri"/>
                <a:cs typeface="Calibri"/>
              </a:rPr>
              <a:t>visit needs </a:t>
            </a:r>
            <a:r>
              <a:rPr lang="en-US" sz="2400" spc="-15" dirty="0">
                <a:latin typeface="Calibri"/>
                <a:cs typeface="Calibri"/>
              </a:rPr>
              <a:t>to </a:t>
            </a:r>
            <a:r>
              <a:rPr lang="en-US" sz="2400" spc="-25" dirty="0">
                <a:latin typeface="Calibri"/>
                <a:cs typeface="Calibri"/>
              </a:rPr>
              <a:t>take </a:t>
            </a:r>
            <a:r>
              <a:rPr lang="en-US" sz="2400" spc="-5" dirty="0">
                <a:latin typeface="Calibri"/>
                <a:cs typeface="Calibri"/>
              </a:rPr>
              <a:t>place </a:t>
            </a:r>
            <a:r>
              <a:rPr lang="en-US" sz="2400" b="1" spc="-10" dirty="0">
                <a:latin typeface="Calibri"/>
                <a:cs typeface="Calibri"/>
              </a:rPr>
              <a:t>during the week of Sept 2</a:t>
            </a:r>
            <a:r>
              <a:rPr lang="en-US" sz="2400" b="1" spc="-10" baseline="30000" dirty="0">
                <a:latin typeface="Calibri"/>
                <a:cs typeface="Calibri"/>
              </a:rPr>
              <a:t>nd</a:t>
            </a:r>
            <a:r>
              <a:rPr lang="en-US" sz="2400" b="1" spc="-10" dirty="0">
                <a:latin typeface="Calibri"/>
                <a:cs typeface="Calibri"/>
              </a:rPr>
              <a:t>-6th</a:t>
            </a:r>
            <a:r>
              <a:rPr lang="en-US" sz="2400" spc="-5" dirty="0">
                <a:latin typeface="Calibri"/>
                <a:cs typeface="Calibri"/>
              </a:rPr>
              <a:t>.</a:t>
            </a:r>
          </a:p>
          <a:p>
            <a:pPr marL="768985" marR="17780" lvl="1" indent="-287020">
              <a:lnSpc>
                <a:spcPct val="90100"/>
              </a:lnSpc>
              <a:spcBef>
                <a:spcPts val="535"/>
              </a:spcBef>
              <a:buFont typeface="Arial"/>
              <a:buChar char="–"/>
              <a:tabLst>
                <a:tab pos="76962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Recommend you call (makes you seem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personable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to plan visit, and follow up with confirmation email (ensures plans are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documented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1715C-A976-490C-B661-BA794A80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BB8B-8BF8-41EA-8A85-91540DB8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8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81" y="399495"/>
            <a:ext cx="10484528" cy="5122416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Recap: In-Class Action Items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Shoe Size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your schedule?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to identify 2 four-hour gaps per semester for site tours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1715C-A976-490C-B661-BA794A80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BB8B-8BF8-41EA-8A85-91540DB8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8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541" y="-42169"/>
            <a:ext cx="10972800" cy="1143000"/>
          </a:xfrm>
        </p:spPr>
        <p:txBody>
          <a:bodyPr/>
          <a:lstStyle/>
          <a:p>
            <a:r>
              <a:rPr lang="en-US" spc="-20" dirty="0"/>
              <a:t>Why </a:t>
            </a:r>
            <a:r>
              <a:rPr lang="en-US" dirty="0"/>
              <a:t>is this </a:t>
            </a:r>
            <a:r>
              <a:rPr lang="en-US" spc="-20" dirty="0"/>
              <a:t>course</a:t>
            </a:r>
            <a:r>
              <a:rPr lang="en-US" spc="-25" dirty="0"/>
              <a:t> </a:t>
            </a:r>
            <a:r>
              <a:rPr lang="en-US" spc="-10" dirty="0"/>
              <a:t>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09" y="905522"/>
            <a:ext cx="11780668" cy="4864963"/>
          </a:xfrm>
        </p:spPr>
        <p:txBody>
          <a:bodyPr>
            <a:noAutofit/>
          </a:bodyPr>
          <a:lstStyle/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400" dirty="0">
                <a:latin typeface="Calibri"/>
                <a:cs typeface="Calibri"/>
              </a:rPr>
              <a:t>Goals</a:t>
            </a:r>
          </a:p>
          <a:p>
            <a:pPr marL="756285" marR="613410" lvl="1" indent="-287020">
              <a:lnSpc>
                <a:spcPct val="100000"/>
              </a:lnSpc>
              <a:spcBef>
                <a:spcPts val="56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2000" spc="-5" dirty="0">
                <a:latin typeface="Calibri"/>
                <a:cs typeface="Calibri"/>
              </a:rPr>
              <a:t>Apply </a:t>
            </a:r>
            <a:r>
              <a:rPr lang="en-US" sz="2000" b="1" spc="-10" dirty="0">
                <a:latin typeface="Calibri"/>
                <a:cs typeface="Calibri"/>
              </a:rPr>
              <a:t>engineering </a:t>
            </a:r>
            <a:r>
              <a:rPr lang="en-US" sz="2000" spc="-5" dirty="0">
                <a:latin typeface="Calibri"/>
                <a:cs typeface="Calibri"/>
              </a:rPr>
              <a:t>design methodology </a:t>
            </a:r>
            <a:r>
              <a:rPr lang="en-US" sz="2000" spc="-20" dirty="0">
                <a:latin typeface="Calibri"/>
                <a:cs typeface="Calibri"/>
              </a:rPr>
              <a:t>to </a:t>
            </a:r>
            <a:r>
              <a:rPr lang="en-US" sz="2000" spc="-5" dirty="0">
                <a:latin typeface="Calibri"/>
                <a:cs typeface="Calibri"/>
              </a:rPr>
              <a:t>a </a:t>
            </a:r>
            <a:r>
              <a:rPr lang="en-US" sz="2000" b="1" spc="-15" dirty="0">
                <a:latin typeface="Calibri"/>
                <a:cs typeface="Calibri"/>
              </a:rPr>
              <a:t>real </a:t>
            </a:r>
            <a:r>
              <a:rPr lang="en-US" sz="2000" spc="-15" dirty="0">
                <a:latin typeface="Calibri"/>
                <a:cs typeface="Calibri"/>
              </a:rPr>
              <a:t>problem,  produce </a:t>
            </a:r>
            <a:r>
              <a:rPr lang="en-US" sz="2000" b="1" spc="-10" dirty="0">
                <a:latin typeface="Calibri"/>
                <a:cs typeface="Calibri"/>
              </a:rPr>
              <a:t>useful </a:t>
            </a:r>
            <a:r>
              <a:rPr lang="en-US" sz="2000" spc="-5" dirty="0">
                <a:latin typeface="Calibri"/>
                <a:cs typeface="Calibri"/>
              </a:rPr>
              <a:t>results, and </a:t>
            </a:r>
            <a:r>
              <a:rPr lang="en-US" sz="2000" b="1" spc="-15" dirty="0">
                <a:latin typeface="Calibri"/>
                <a:cs typeface="Calibri"/>
              </a:rPr>
              <a:t>communicate </a:t>
            </a:r>
            <a:r>
              <a:rPr lang="en-US" sz="2000" spc="-5" dirty="0">
                <a:latin typeface="Calibri"/>
                <a:cs typeface="Calibri"/>
              </a:rPr>
              <a:t>them clearly and  </a:t>
            </a:r>
            <a:r>
              <a:rPr lang="en-US" sz="2000" spc="-10" dirty="0">
                <a:latin typeface="Calibri"/>
                <a:cs typeface="Calibri"/>
              </a:rPr>
              <a:t>succinctly </a:t>
            </a:r>
            <a:r>
              <a:rPr lang="en-US" sz="2000" spc="-20" dirty="0">
                <a:latin typeface="Calibri"/>
                <a:cs typeface="Calibri"/>
              </a:rPr>
              <a:t>to </a:t>
            </a:r>
            <a:r>
              <a:rPr lang="en-US" sz="2000" spc="-5" dirty="0">
                <a:latin typeface="Calibri"/>
                <a:cs typeface="Calibri"/>
              </a:rPr>
              <a:t>the</a:t>
            </a:r>
            <a:r>
              <a:rPr lang="en-US" sz="2000" spc="30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client</a:t>
            </a:r>
            <a:endParaRPr lang="en-US" sz="20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53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2000" spc="-15" dirty="0">
                <a:latin typeface="Calibri"/>
                <a:cs typeface="Calibri"/>
              </a:rPr>
              <a:t>Understand several </a:t>
            </a:r>
            <a:r>
              <a:rPr lang="en-US" sz="2000" spc="-5" dirty="0">
                <a:latin typeface="Calibri"/>
                <a:cs typeface="Calibri"/>
              </a:rPr>
              <a:t>dimensions of </a:t>
            </a:r>
            <a:r>
              <a:rPr lang="en-US" sz="2000" b="1" spc="-10" dirty="0">
                <a:latin typeface="Calibri"/>
                <a:cs typeface="Calibri"/>
              </a:rPr>
              <a:t>engineering</a:t>
            </a:r>
            <a:r>
              <a:rPr lang="en-US" sz="2000" b="1" spc="60" dirty="0">
                <a:latin typeface="Calibri"/>
                <a:cs typeface="Calibri"/>
              </a:rPr>
              <a:t> </a:t>
            </a:r>
            <a:r>
              <a:rPr lang="en-US" sz="2000" b="1" spc="-5" dirty="0">
                <a:latin typeface="Calibri"/>
                <a:cs typeface="Calibri"/>
              </a:rPr>
              <a:t>ethics</a:t>
            </a:r>
          </a:p>
          <a:p>
            <a:pPr marL="756285" lvl="1" indent="-287020">
              <a:lnSpc>
                <a:spcPct val="100000"/>
              </a:lnSpc>
              <a:spcBef>
                <a:spcPts val="53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2000" b="1" spc="-5" dirty="0">
                <a:latin typeface="Calibri"/>
                <a:cs typeface="Calibri"/>
              </a:rPr>
              <a:t>Professional development: </a:t>
            </a:r>
            <a:r>
              <a:rPr lang="en-US" sz="2000" spc="-5" dirty="0">
                <a:latin typeface="Calibri"/>
                <a:cs typeface="Calibri"/>
              </a:rPr>
              <a:t>See yourself as an engineer</a:t>
            </a: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Arial"/>
              <a:buChar char="–"/>
            </a:pPr>
            <a:endParaRPr lang="en-US" sz="2400" dirty="0">
              <a:latin typeface="Calibri"/>
              <a:cs typeface="Calibri"/>
            </a:endParaRPr>
          </a:p>
          <a:p>
            <a:pPr marL="355600" marR="86233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400" dirty="0">
                <a:latin typeface="Calibri"/>
                <a:cs typeface="Calibri"/>
              </a:rPr>
              <a:t>Gain </a:t>
            </a:r>
            <a:r>
              <a:rPr lang="en-US" sz="2400" spc="-10" dirty="0">
                <a:latin typeface="Calibri"/>
                <a:cs typeface="Calibri"/>
              </a:rPr>
              <a:t>more </a:t>
            </a:r>
            <a:r>
              <a:rPr lang="en-US" sz="2400" spc="-5" dirty="0">
                <a:latin typeface="Calibri"/>
                <a:cs typeface="Calibri"/>
              </a:rPr>
              <a:t>experience of </a:t>
            </a:r>
            <a:r>
              <a:rPr lang="en-US" sz="2400" dirty="0">
                <a:latin typeface="Calibri"/>
                <a:cs typeface="Calibri"/>
              </a:rPr>
              <a:t>being </a:t>
            </a:r>
            <a:r>
              <a:rPr lang="en-US" sz="2400" spc="-5" dirty="0">
                <a:latin typeface="Calibri"/>
                <a:cs typeface="Calibri"/>
              </a:rPr>
              <a:t>engineers </a:t>
            </a:r>
            <a:r>
              <a:rPr lang="en-US" sz="2400" dirty="0">
                <a:latin typeface="Calibri"/>
                <a:cs typeface="Calibri"/>
              </a:rPr>
              <a:t>in a</a:t>
            </a:r>
            <a:r>
              <a:rPr lang="en-US" sz="2400" spc="-9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team setting </a:t>
            </a:r>
            <a:r>
              <a:rPr lang="en-US" sz="2400" dirty="0">
                <a:latin typeface="Calibri"/>
                <a:cs typeface="Calibri"/>
              </a:rPr>
              <a:t>within a </a:t>
            </a:r>
            <a:r>
              <a:rPr lang="en-US" sz="2400" b="1" spc="-10" dirty="0">
                <a:latin typeface="Calibri"/>
                <a:cs typeface="Calibri"/>
              </a:rPr>
              <a:t>real </a:t>
            </a:r>
            <a:r>
              <a:rPr lang="en-US" sz="2400" b="1" spc="-5" dirty="0">
                <a:latin typeface="Calibri"/>
                <a:cs typeface="Calibri"/>
              </a:rPr>
              <a:t>world</a:t>
            </a:r>
            <a:r>
              <a:rPr lang="en-US" sz="2400" b="1" spc="-55" dirty="0">
                <a:latin typeface="Calibri"/>
                <a:cs typeface="Calibri"/>
              </a:rPr>
              <a:t> </a:t>
            </a:r>
            <a:r>
              <a:rPr lang="en-US" sz="2400" b="1" spc="-5" dirty="0">
                <a:latin typeface="Calibri"/>
                <a:cs typeface="Calibri"/>
              </a:rPr>
              <a:t>situation</a:t>
            </a:r>
            <a:endParaRPr lang="en-US" sz="2400" dirty="0">
              <a:latin typeface="Calibri"/>
              <a:cs typeface="Calibri"/>
            </a:endParaRPr>
          </a:p>
          <a:p>
            <a:pPr marL="820419" lvl="1" indent="-351155">
              <a:lnSpc>
                <a:spcPct val="100000"/>
              </a:lnSpc>
              <a:spcBef>
                <a:spcPts val="560"/>
              </a:spcBef>
              <a:buFont typeface="Arial"/>
              <a:buChar char="–"/>
              <a:tabLst>
                <a:tab pos="820419" algn="l"/>
                <a:tab pos="821055" algn="l"/>
              </a:tabLst>
            </a:pPr>
            <a:r>
              <a:rPr lang="en-US" sz="2000" spc="-10" dirty="0">
                <a:latin typeface="Calibri"/>
                <a:cs typeface="Calibri"/>
              </a:rPr>
              <a:t>Everything </a:t>
            </a:r>
            <a:r>
              <a:rPr lang="en-US" sz="2000" spc="-15" dirty="0">
                <a:latin typeface="Calibri"/>
                <a:cs typeface="Calibri"/>
              </a:rPr>
              <a:t>from </a:t>
            </a:r>
            <a:r>
              <a:rPr lang="en-US" sz="2000" spc="-10" dirty="0">
                <a:latin typeface="Calibri"/>
                <a:cs typeface="Calibri"/>
              </a:rPr>
              <a:t>defining </a:t>
            </a:r>
            <a:r>
              <a:rPr lang="en-US" sz="2000" spc="-5" dirty="0">
                <a:latin typeface="Calibri"/>
                <a:cs typeface="Calibri"/>
              </a:rPr>
              <a:t>the </a:t>
            </a:r>
            <a:r>
              <a:rPr lang="en-US" sz="2000" spc="-15" dirty="0">
                <a:latin typeface="Calibri"/>
                <a:cs typeface="Calibri"/>
              </a:rPr>
              <a:t>project </a:t>
            </a:r>
            <a:r>
              <a:rPr lang="en-US" sz="2000" spc="-10" dirty="0">
                <a:latin typeface="Calibri"/>
                <a:cs typeface="Calibri"/>
              </a:rPr>
              <a:t>scope </a:t>
            </a:r>
            <a:r>
              <a:rPr lang="en-US" sz="2000" spc="-5" dirty="0">
                <a:latin typeface="Calibri"/>
                <a:cs typeface="Calibri"/>
              </a:rPr>
              <a:t>and</a:t>
            </a:r>
            <a:r>
              <a:rPr lang="en-US" sz="2000" spc="45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design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requirement </a:t>
            </a:r>
            <a:r>
              <a:rPr lang="en-US" sz="2000" spc="-20" dirty="0">
                <a:latin typeface="Calibri"/>
                <a:cs typeface="Calibri"/>
              </a:rPr>
              <a:t>to </a:t>
            </a:r>
            <a:r>
              <a:rPr lang="en-US" sz="2000" spc="-10" dirty="0">
                <a:latin typeface="Calibri"/>
                <a:cs typeface="Calibri"/>
              </a:rPr>
              <a:t>delivering </a:t>
            </a:r>
            <a:r>
              <a:rPr lang="en-US" sz="2000" spc="-5" dirty="0">
                <a:latin typeface="Calibri"/>
                <a:cs typeface="Calibri"/>
              </a:rPr>
              <a:t>the </a:t>
            </a:r>
            <a:r>
              <a:rPr lang="en-US" sz="2000" spc="-10" dirty="0">
                <a:latin typeface="Calibri"/>
                <a:cs typeface="Calibri"/>
              </a:rPr>
              <a:t>final</a:t>
            </a:r>
            <a:r>
              <a:rPr lang="en-US" sz="2000" spc="45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“product”</a:t>
            </a:r>
            <a:endParaRPr lang="en-US" sz="20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53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2000" spc="-60" dirty="0">
                <a:latin typeface="Calibri"/>
                <a:cs typeface="Calibri"/>
              </a:rPr>
              <a:t>You </a:t>
            </a:r>
            <a:r>
              <a:rPr lang="en-US" sz="2000" spc="-10" dirty="0">
                <a:latin typeface="Calibri"/>
                <a:cs typeface="Calibri"/>
              </a:rPr>
              <a:t>are</a:t>
            </a:r>
            <a:r>
              <a:rPr lang="en-US" sz="2000" spc="55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responsible</a:t>
            </a:r>
            <a:endParaRPr lang="en-US" sz="2000" dirty="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470"/>
              </a:spcBef>
              <a:buFont typeface="Arial"/>
              <a:buChar char="•"/>
              <a:tabLst>
                <a:tab pos="1155700" algn="l"/>
                <a:tab pos="1156335" algn="l"/>
              </a:tabLst>
            </a:pPr>
            <a:r>
              <a:rPr lang="en-US" sz="2000" spc="-20" dirty="0">
                <a:latin typeface="Calibri"/>
                <a:cs typeface="Calibri"/>
              </a:rPr>
              <a:t>We’ll </a:t>
            </a:r>
            <a:r>
              <a:rPr lang="en-US" sz="2000" spc="-15" dirty="0">
                <a:latin typeface="Calibri"/>
                <a:cs typeface="Calibri"/>
              </a:rPr>
              <a:t>review </a:t>
            </a:r>
            <a:r>
              <a:rPr lang="en-US" sz="2000" spc="-5" dirty="0">
                <a:latin typeface="Calibri"/>
                <a:cs typeface="Calibri"/>
              </a:rPr>
              <a:t>weekly and </a:t>
            </a:r>
            <a:r>
              <a:rPr lang="en-US" sz="2000" spc="-10" dirty="0">
                <a:latin typeface="Calibri"/>
                <a:cs typeface="Calibri"/>
              </a:rPr>
              <a:t>assistance </a:t>
            </a:r>
            <a:r>
              <a:rPr lang="en-US" sz="2000" spc="-15" dirty="0">
                <a:latin typeface="Calibri"/>
                <a:cs typeface="Calibri"/>
              </a:rPr>
              <a:t>given </a:t>
            </a:r>
            <a:r>
              <a:rPr lang="en-US" sz="2000" spc="-5" dirty="0">
                <a:latin typeface="Calibri"/>
                <a:cs typeface="Calibri"/>
              </a:rPr>
              <a:t>as </a:t>
            </a:r>
            <a:r>
              <a:rPr lang="en-US" sz="2000" spc="-10" dirty="0">
                <a:latin typeface="Calibri"/>
                <a:cs typeface="Calibri"/>
              </a:rPr>
              <a:t>needed (will</a:t>
            </a:r>
            <a:r>
              <a:rPr lang="en-US" sz="2000" spc="200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coach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spc="-15" dirty="0">
                <a:latin typeface="Calibri"/>
                <a:cs typeface="Calibri"/>
              </a:rPr>
              <a:t>routinely)</a:t>
            </a:r>
            <a:endParaRPr lang="en-US" sz="2000" dirty="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1155700" algn="l"/>
                <a:tab pos="1156335" algn="l"/>
              </a:tabLst>
            </a:pPr>
            <a:r>
              <a:rPr lang="en-US" sz="2000" spc="-10" dirty="0">
                <a:latin typeface="Calibri"/>
                <a:cs typeface="Calibri"/>
              </a:rPr>
              <a:t>Expect your team </a:t>
            </a:r>
            <a:r>
              <a:rPr lang="en-US" sz="2000" spc="-15" dirty="0">
                <a:latin typeface="Calibri"/>
                <a:cs typeface="Calibri"/>
              </a:rPr>
              <a:t>to </a:t>
            </a:r>
            <a:r>
              <a:rPr lang="en-US" sz="2000" spc="-5" dirty="0">
                <a:latin typeface="Calibri"/>
                <a:cs typeface="Calibri"/>
              </a:rPr>
              <a:t>be </a:t>
            </a:r>
            <a:r>
              <a:rPr lang="en-US" sz="2000" spc="-15" dirty="0">
                <a:latin typeface="Calibri"/>
                <a:cs typeface="Calibri"/>
              </a:rPr>
              <a:t>professional </a:t>
            </a:r>
            <a:r>
              <a:rPr lang="en-US" sz="2000" spc="-10" dirty="0">
                <a:latin typeface="Calibri"/>
                <a:cs typeface="Calibri"/>
              </a:rPr>
              <a:t>consultants representing</a:t>
            </a:r>
            <a:r>
              <a:rPr lang="en-US" sz="2000" spc="120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ETSU</a:t>
            </a:r>
          </a:p>
          <a:p>
            <a:pPr marL="1155700" lvl="2" indent="-229235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1155700" algn="l"/>
                <a:tab pos="1156335" algn="l"/>
              </a:tabLst>
            </a:pPr>
            <a:r>
              <a:rPr lang="en-US" sz="2000" spc="-5" dirty="0">
                <a:latin typeface="Calibri"/>
                <a:cs typeface="Calibri"/>
              </a:rPr>
              <a:t>Your partner company is a paying partner</a:t>
            </a: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E65A3-0211-47FF-9CAF-DC0B6528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4D8DA-D85D-4EA2-B834-7F014F29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3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Action Items: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81" y="1600201"/>
            <a:ext cx="9527219" cy="3488352"/>
          </a:xfrm>
        </p:spPr>
        <p:txBody>
          <a:bodyPr>
            <a:norm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15" dirty="0">
                <a:latin typeface="Calibri"/>
                <a:cs typeface="Calibri"/>
              </a:rPr>
              <a:t>Each </a:t>
            </a:r>
            <a:r>
              <a:rPr lang="en-US" sz="2800" spc="-10" dirty="0">
                <a:latin typeface="Calibri"/>
                <a:cs typeface="Calibri"/>
              </a:rPr>
              <a:t>team </a:t>
            </a:r>
            <a:r>
              <a:rPr lang="en-US" sz="2800" spc="-5" dirty="0">
                <a:latin typeface="Calibri"/>
                <a:cs typeface="Calibri"/>
              </a:rPr>
              <a:t>selects a </a:t>
            </a:r>
            <a:r>
              <a:rPr lang="en-US" sz="2800" spc="-65" dirty="0">
                <a:latin typeface="Calibri"/>
                <a:cs typeface="Calibri"/>
              </a:rPr>
              <a:t>Team </a:t>
            </a:r>
            <a:r>
              <a:rPr lang="en-US" sz="2800" spc="-10" dirty="0">
                <a:latin typeface="Calibri"/>
                <a:cs typeface="Calibri"/>
              </a:rPr>
              <a:t>Leader (the </a:t>
            </a:r>
            <a:r>
              <a:rPr lang="en-US" sz="2800" spc="-65" dirty="0">
                <a:latin typeface="Calibri"/>
                <a:cs typeface="Calibri"/>
              </a:rPr>
              <a:t>Team </a:t>
            </a:r>
            <a:r>
              <a:rPr lang="en-US" sz="2800" spc="-10" dirty="0">
                <a:latin typeface="Calibri"/>
                <a:cs typeface="Calibri"/>
              </a:rPr>
              <a:t>Leader </a:t>
            </a:r>
            <a:r>
              <a:rPr lang="en-US" sz="2800" spc="-5" dirty="0">
                <a:latin typeface="Calibri"/>
                <a:cs typeface="Calibri"/>
              </a:rPr>
              <a:t>is  the </a:t>
            </a:r>
            <a:r>
              <a:rPr lang="en-US" sz="2800" spc="-10" dirty="0">
                <a:latin typeface="Calibri"/>
                <a:cs typeface="Calibri"/>
              </a:rPr>
              <a:t>single </a:t>
            </a:r>
            <a:r>
              <a:rPr lang="en-US" sz="2800" spc="-15" dirty="0">
                <a:latin typeface="Calibri"/>
                <a:cs typeface="Calibri"/>
              </a:rPr>
              <a:t>point </a:t>
            </a:r>
            <a:r>
              <a:rPr lang="en-US" sz="2800" spc="-5" dirty="0">
                <a:latin typeface="Calibri"/>
                <a:cs typeface="Calibri"/>
              </a:rPr>
              <a:t>of </a:t>
            </a:r>
            <a:r>
              <a:rPr lang="en-US" sz="2800" spc="-15" dirty="0">
                <a:latin typeface="Calibri"/>
                <a:cs typeface="Calibri"/>
              </a:rPr>
              <a:t>contact </a:t>
            </a:r>
            <a:r>
              <a:rPr lang="en-US" sz="2800" spc="-25" dirty="0">
                <a:latin typeface="Calibri"/>
                <a:cs typeface="Calibri"/>
              </a:rPr>
              <a:t>for </a:t>
            </a:r>
            <a:r>
              <a:rPr lang="en-US" sz="2800" spc="-10" dirty="0">
                <a:latin typeface="Calibri"/>
                <a:cs typeface="Calibri"/>
              </a:rPr>
              <a:t>team</a:t>
            </a:r>
            <a:r>
              <a:rPr lang="en-US" sz="2800" spc="12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communication)</a:t>
            </a:r>
            <a:endParaRPr lang="en-US"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spc="-15" dirty="0">
                <a:latin typeface="Calibri"/>
                <a:cs typeface="Calibri"/>
              </a:rPr>
              <a:t>Contact </a:t>
            </a:r>
            <a:r>
              <a:rPr lang="en-US" sz="2800" spc="-10" dirty="0">
                <a:latin typeface="Calibri"/>
                <a:cs typeface="Calibri"/>
              </a:rPr>
              <a:t>client </a:t>
            </a:r>
            <a:r>
              <a:rPr lang="en-US" sz="2800" spc="-5" dirty="0">
                <a:latin typeface="Calibri"/>
                <a:cs typeface="Calibri"/>
              </a:rPr>
              <a:t>and </a:t>
            </a:r>
            <a:r>
              <a:rPr lang="en-US" sz="2800" spc="-15" dirty="0">
                <a:latin typeface="Calibri"/>
                <a:cs typeface="Calibri"/>
              </a:rPr>
              <a:t>arrange </a:t>
            </a:r>
            <a:r>
              <a:rPr lang="en-US" sz="2800" dirty="0">
                <a:latin typeface="Calibri"/>
                <a:cs typeface="Calibri"/>
              </a:rPr>
              <a:t>an </a:t>
            </a:r>
            <a:r>
              <a:rPr lang="en-US" sz="2800" spc="-5" dirty="0">
                <a:latin typeface="Calibri"/>
                <a:cs typeface="Calibri"/>
              </a:rPr>
              <a:t>initial </a:t>
            </a:r>
            <a:r>
              <a:rPr lang="en-US" sz="2800" spc="-10" dirty="0">
                <a:latin typeface="Calibri"/>
                <a:cs typeface="Calibri"/>
              </a:rPr>
              <a:t>visit</a:t>
            </a:r>
            <a:r>
              <a:rPr lang="en-US" sz="2800" spc="8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by next class</a:t>
            </a:r>
            <a:endParaRPr lang="en-US" sz="28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600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400" spc="-10" dirty="0">
                <a:latin typeface="Calibri"/>
                <a:cs typeface="Calibri"/>
              </a:rPr>
              <a:t>Understand/define </a:t>
            </a:r>
            <a:r>
              <a:rPr lang="en-US" sz="2400" spc="-15" dirty="0">
                <a:latin typeface="Calibri"/>
                <a:cs typeface="Calibri"/>
              </a:rPr>
              <a:t>nature </a:t>
            </a:r>
            <a:r>
              <a:rPr lang="en-US" sz="2400" dirty="0">
                <a:latin typeface="Calibri"/>
                <a:cs typeface="Calibri"/>
              </a:rPr>
              <a:t>and </a:t>
            </a:r>
            <a:r>
              <a:rPr lang="en-US" sz="2400" spc="-10" dirty="0">
                <a:latin typeface="Calibri"/>
                <a:cs typeface="Calibri"/>
              </a:rPr>
              <a:t>scope </a:t>
            </a:r>
            <a:r>
              <a:rPr lang="en-US" sz="2400" spc="-5" dirty="0">
                <a:latin typeface="Calibri"/>
                <a:cs typeface="Calibri"/>
              </a:rPr>
              <a:t>of</a:t>
            </a:r>
            <a:r>
              <a:rPr lang="en-US" sz="2400" spc="20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problem</a:t>
            </a:r>
            <a:endParaRPr lang="en-US" sz="24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580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400" spc="-10" dirty="0">
                <a:latin typeface="Calibri"/>
                <a:cs typeface="Calibri"/>
              </a:rPr>
              <a:t>Define </a:t>
            </a:r>
            <a:r>
              <a:rPr lang="en-US" sz="2400" dirty="0">
                <a:latin typeface="Calibri"/>
                <a:cs typeface="Calibri"/>
              </a:rPr>
              <a:t>initial </a:t>
            </a:r>
            <a:r>
              <a:rPr lang="en-US" sz="2400" spc="-5" dirty="0">
                <a:latin typeface="Calibri"/>
                <a:cs typeface="Calibri"/>
              </a:rPr>
              <a:t>set of design</a:t>
            </a:r>
            <a:r>
              <a:rPr lang="en-US" sz="2400" spc="-1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requirements</a:t>
            </a:r>
            <a:endParaRPr lang="en-US" sz="24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400" spc="-5" dirty="0">
                <a:latin typeface="Calibri"/>
                <a:cs typeface="Calibri"/>
              </a:rPr>
              <a:t>Discuss </a:t>
            </a:r>
            <a:r>
              <a:rPr lang="en-US" sz="2400" spc="-15" dirty="0">
                <a:latin typeface="Calibri"/>
                <a:cs typeface="Calibri"/>
              </a:rPr>
              <a:t>how to access resources you’ll need to begin working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E65A3-0211-47FF-9CAF-DC0B6528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4D8DA-D85D-4EA2-B834-7F014F29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94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81" y="1600201"/>
            <a:ext cx="9527219" cy="348835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“deal we strike” for the semester</a:t>
            </a:r>
          </a:p>
          <a:p>
            <a:r>
              <a:rPr lang="en-US" dirty="0"/>
              <a:t>Instructor: </a:t>
            </a:r>
          </a:p>
          <a:p>
            <a:pPr lvl="1"/>
            <a:r>
              <a:rPr lang="en-US" dirty="0"/>
              <a:t>Matthew Sheppard (he, him, his) </a:t>
            </a:r>
          </a:p>
          <a:p>
            <a:r>
              <a:rPr lang="en-US" dirty="0"/>
              <a:t>Contact: </a:t>
            </a:r>
          </a:p>
          <a:p>
            <a:pPr lvl="1"/>
            <a:r>
              <a:rPr lang="en-US" dirty="0"/>
              <a:t>sheppardms@etsu.edu</a:t>
            </a:r>
          </a:p>
          <a:p>
            <a:r>
              <a:rPr lang="en-US" dirty="0"/>
              <a:t>Office Hours: Tuesday &amp; Thursday, 11am - Noon</a:t>
            </a:r>
          </a:p>
          <a:p>
            <a:pPr lvl="1"/>
            <a:r>
              <a:rPr lang="en-US" dirty="0"/>
              <a:t>Wilson-Wallis 110A</a:t>
            </a:r>
          </a:p>
          <a:p>
            <a:pPr lvl="1"/>
            <a:r>
              <a:rPr lang="en-US" dirty="0"/>
              <a:t>Virtually by appointment.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E55823-27CF-458A-A42E-D931AD63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F4CB5-629D-4EE8-B689-78520518F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75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Updates: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81" y="1600200"/>
            <a:ext cx="9527219" cy="4001609"/>
          </a:xfrm>
        </p:spPr>
        <p:txBody>
          <a:bodyPr>
            <a:normAutofit/>
          </a:bodyPr>
          <a:lstStyle/>
          <a:p>
            <a:pPr marL="355600" indent="-34290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400" dirty="0">
                <a:latin typeface="Calibri"/>
                <a:cs typeface="Calibri"/>
              </a:rPr>
              <a:t>Students will meet with instructor for 30 minutes each week to discuss:</a:t>
            </a:r>
          </a:p>
          <a:p>
            <a:pPr marL="756285" lvl="1" indent="-287020">
              <a:lnSpc>
                <a:spcPct val="100000"/>
              </a:lnSpc>
              <a:spcBef>
                <a:spcPts val="27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2000" spc="-10" dirty="0">
                <a:latin typeface="Calibri"/>
                <a:cs typeface="Calibri"/>
              </a:rPr>
              <a:t>Progress </a:t>
            </a:r>
            <a:r>
              <a:rPr lang="en-US" sz="2000" spc="-15" dirty="0">
                <a:latin typeface="Calibri"/>
                <a:cs typeface="Calibri"/>
              </a:rPr>
              <a:t>from </a:t>
            </a:r>
            <a:r>
              <a:rPr lang="en-US" sz="2000" spc="-10" dirty="0">
                <a:latin typeface="Calibri"/>
                <a:cs typeface="Calibri"/>
              </a:rPr>
              <a:t>previous</a:t>
            </a:r>
            <a:r>
              <a:rPr lang="en-US" sz="2000" spc="15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week</a:t>
            </a:r>
            <a:endParaRPr lang="en-US" sz="20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24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2000" spc="-25" dirty="0">
                <a:latin typeface="Calibri"/>
                <a:cs typeface="Calibri"/>
              </a:rPr>
              <a:t>Work </a:t>
            </a:r>
            <a:r>
              <a:rPr lang="en-US" sz="2000" spc="-5" dirty="0">
                <a:latin typeface="Calibri"/>
                <a:cs typeface="Calibri"/>
              </a:rPr>
              <a:t>plans </a:t>
            </a:r>
            <a:r>
              <a:rPr lang="en-US" sz="2000" spc="-15" dirty="0">
                <a:latin typeface="Calibri"/>
                <a:cs typeface="Calibri"/>
              </a:rPr>
              <a:t>for </a:t>
            </a:r>
            <a:r>
              <a:rPr lang="en-US" sz="2000" spc="-5" dirty="0">
                <a:latin typeface="Calibri"/>
                <a:cs typeface="Calibri"/>
              </a:rPr>
              <a:t>upcoming</a:t>
            </a:r>
            <a:r>
              <a:rPr lang="en-US" sz="2000" spc="-50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week</a:t>
            </a:r>
            <a:endParaRPr lang="en-US" sz="20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244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2000" spc="-5" dirty="0">
                <a:latin typeface="Calibri"/>
                <a:cs typeface="Calibri"/>
              </a:rPr>
              <a:t>Issues/roadblocks</a:t>
            </a:r>
            <a:endParaRPr lang="en-US" sz="20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24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2000" spc="-5" dirty="0">
                <a:latin typeface="Calibri"/>
                <a:cs typeface="Calibri"/>
              </a:rPr>
              <a:t>Additional</a:t>
            </a:r>
            <a:r>
              <a:rPr lang="en-US" sz="2000" spc="-20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items</a:t>
            </a:r>
            <a:endParaRPr lang="en-US" sz="20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22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2000" spc="-5" dirty="0">
                <a:latin typeface="Calibri"/>
                <a:cs typeface="Calibri"/>
              </a:rPr>
              <a:t>Use “Weekly Update” </a:t>
            </a:r>
            <a:r>
              <a:rPr lang="en-US" sz="2000" spc="-10" dirty="0">
                <a:latin typeface="Calibri"/>
                <a:cs typeface="Calibri"/>
              </a:rPr>
              <a:t>template posted </a:t>
            </a:r>
            <a:r>
              <a:rPr lang="en-US" sz="2000" spc="-5" dirty="0">
                <a:latin typeface="Calibri"/>
                <a:cs typeface="Calibri"/>
              </a:rPr>
              <a:t>on</a:t>
            </a:r>
            <a:r>
              <a:rPr lang="en-US" sz="2000" spc="20" dirty="0">
                <a:latin typeface="Calibri"/>
                <a:cs typeface="Calibri"/>
              </a:rPr>
              <a:t> </a:t>
            </a:r>
            <a:r>
              <a:rPr lang="en-US" sz="2000" spc="-15" dirty="0">
                <a:latin typeface="Calibri"/>
                <a:cs typeface="Calibri"/>
              </a:rPr>
              <a:t>D2L</a:t>
            </a:r>
            <a:endParaRPr lang="en-US"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400" dirty="0">
                <a:latin typeface="Calibri"/>
                <a:cs typeface="Calibri"/>
              </a:rPr>
              <a:t>Led </a:t>
            </a:r>
            <a:r>
              <a:rPr lang="en-US" sz="2400" spc="-10" dirty="0">
                <a:latin typeface="Calibri"/>
                <a:cs typeface="Calibri"/>
              </a:rPr>
              <a:t>by </a:t>
            </a:r>
            <a:r>
              <a:rPr lang="en-US" sz="2400" spc="-55" dirty="0">
                <a:latin typeface="Calibri"/>
                <a:cs typeface="Calibri"/>
              </a:rPr>
              <a:t>Team </a:t>
            </a:r>
            <a:r>
              <a:rPr lang="en-US" sz="2400" dirty="0">
                <a:latin typeface="Calibri"/>
                <a:cs typeface="Calibri"/>
              </a:rPr>
              <a:t>Leader </a:t>
            </a:r>
            <a:r>
              <a:rPr lang="en-US" sz="2400" spc="-5" dirty="0">
                <a:latin typeface="Calibri"/>
                <a:cs typeface="Calibri"/>
              </a:rPr>
              <a:t>but </a:t>
            </a:r>
            <a:r>
              <a:rPr lang="en-US" sz="2400" spc="-10" dirty="0">
                <a:latin typeface="Calibri"/>
                <a:cs typeface="Calibri"/>
              </a:rPr>
              <a:t>everyone </a:t>
            </a:r>
            <a:r>
              <a:rPr lang="en-US" sz="2400" spc="-15" dirty="0">
                <a:latin typeface="Calibri"/>
                <a:cs typeface="Calibri"/>
              </a:rPr>
              <a:t>attends </a:t>
            </a:r>
            <a:r>
              <a:rPr lang="en-US" sz="2400" dirty="0">
                <a:latin typeface="Calibri"/>
                <a:cs typeface="Calibri"/>
              </a:rPr>
              <a:t>and</a:t>
            </a:r>
            <a:r>
              <a:rPr lang="en-US" sz="2400" spc="7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participates</a:t>
            </a:r>
          </a:p>
          <a:p>
            <a:pPr marL="355600" indent="-342900">
              <a:lnSpc>
                <a:spcPct val="100000"/>
              </a:lnSpc>
              <a:spcBef>
                <a:spcPts val="2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400" spc="-5" dirty="0">
                <a:latin typeface="Calibri"/>
                <a:cs typeface="Calibri"/>
              </a:rPr>
              <a:t>Email Weekly Update to instructor at least 24 hours prior to scheduled meeting time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E65A3-0211-47FF-9CAF-DC0B6528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4D8DA-D85D-4EA2-B834-7F014F29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2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81" y="1600201"/>
            <a:ext cx="10653203" cy="34883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 required text</a:t>
            </a:r>
          </a:p>
          <a:p>
            <a:r>
              <a:rPr lang="en-US" dirty="0"/>
              <a:t>Personal Protective Equipment (PPE) paid for by project funds</a:t>
            </a:r>
          </a:p>
          <a:p>
            <a:r>
              <a:rPr lang="en-US" dirty="0"/>
              <a:t>No barriers to entry for students to succeed on this project</a:t>
            </a:r>
          </a:p>
          <a:p>
            <a:r>
              <a:rPr lang="en-US" dirty="0"/>
              <a:t>Travel costs (fuel and </a:t>
            </a:r>
            <a:r>
              <a:rPr lang="en-US" u="sng" dirty="0"/>
              <a:t>necessary</a:t>
            </a:r>
            <a:r>
              <a:rPr lang="en-US" dirty="0"/>
              <a:t> meals at project site) reimbursable</a:t>
            </a:r>
          </a:p>
          <a:p>
            <a:pPr lvl="2"/>
            <a:r>
              <a:rPr lang="en-US" dirty="0"/>
              <a:t>Reimbursement form is on D2L</a:t>
            </a:r>
          </a:p>
          <a:p>
            <a:pPr lvl="2"/>
            <a:r>
              <a:rPr lang="en-US" dirty="0"/>
              <a:t>Submit it to your instructor for approval NO LATER THAN 10 DAYS AFTER THE TRIP/EXPENDITURE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Pause</a:t>
            </a:r>
            <a:r>
              <a:rPr lang="en-US" dirty="0"/>
              <a:t> and email me your shoe size.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E55823-27CF-458A-A42E-D931AD63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F4CB5-629D-4EE8-B689-78520518F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03990-C351-3C4F-6E5D-30C36F80E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" y="4093675"/>
            <a:ext cx="1085851" cy="10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46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D2L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81" y="1600201"/>
            <a:ext cx="10484528" cy="348835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Used for template management and assignment submission</a:t>
            </a:r>
          </a:p>
          <a:p>
            <a:pPr lvl="1"/>
            <a:r>
              <a:rPr lang="en-US" dirty="0"/>
              <a:t>Grades will be kept on D2L</a:t>
            </a:r>
          </a:p>
          <a:p>
            <a:pPr lvl="1"/>
            <a:r>
              <a:rPr lang="en-US" dirty="0"/>
              <a:t>Templates and sample documents will be stored under the “Content” tab</a:t>
            </a:r>
          </a:p>
          <a:p>
            <a:r>
              <a:rPr lang="en-US" dirty="0"/>
              <a:t>Please check D2L 2-3 times each week for:</a:t>
            </a:r>
          </a:p>
          <a:p>
            <a:pPr lvl="1"/>
            <a:r>
              <a:rPr lang="en-US" dirty="0"/>
              <a:t>Announcements</a:t>
            </a:r>
          </a:p>
          <a:p>
            <a:pPr lvl="1"/>
            <a:r>
              <a:rPr lang="en-US" dirty="0"/>
              <a:t>Course Grades</a:t>
            </a:r>
          </a:p>
          <a:p>
            <a:pPr lvl="1"/>
            <a:r>
              <a:rPr lang="en-US" dirty="0"/>
              <a:t>Additional assignments</a:t>
            </a:r>
          </a:p>
          <a:p>
            <a:pPr lvl="1"/>
            <a:r>
              <a:rPr lang="en-US" dirty="0"/>
              <a:t>Other information about the course</a:t>
            </a:r>
          </a:p>
          <a:p>
            <a:r>
              <a:rPr lang="en-US" dirty="0"/>
              <a:t>For the fastest reply: Email me (24 hour response time on weekdays)</a:t>
            </a:r>
          </a:p>
          <a:p>
            <a:pPr lvl="1"/>
            <a:r>
              <a:rPr lang="en-US" dirty="0"/>
              <a:t>If I don’t reply within 24 hours, email me again!—No offense taken.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2C621-9E26-4C03-9431-378E3711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C28DF-13FF-43A6-A9F0-6544A64C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80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802"/>
            <a:ext cx="10972800" cy="1143000"/>
          </a:xfrm>
        </p:spPr>
        <p:txBody>
          <a:bodyPr/>
          <a:lstStyle/>
          <a:p>
            <a:r>
              <a:rPr lang="en-US" dirty="0"/>
              <a:t>ABET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932156"/>
            <a:ext cx="10972799" cy="4563122"/>
          </a:xfrm>
        </p:spPr>
        <p:txBody>
          <a:bodyPr>
            <a:noAutofit/>
          </a:bodyPr>
          <a:lstStyle/>
          <a:p>
            <a:r>
              <a:rPr lang="en-US" sz="2800" dirty="0"/>
              <a:t>ABET requires students to show individual competency—team work is not sufficient.</a:t>
            </a:r>
          </a:p>
          <a:p>
            <a:r>
              <a:rPr lang="en-US" sz="2800" dirty="0"/>
              <a:t>To comply with ABET accreditation, you will complete supplemental assignments throughout the course (graded individually)</a:t>
            </a:r>
          </a:p>
          <a:p>
            <a:r>
              <a:rPr lang="en-US" sz="2800" dirty="0"/>
              <a:t>Fall ABET Topics include: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Engineering Design, Ethics and Professionalism, Teamwork and Project Management, New Knowledge and Learning Strategies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Spring ABET Topics include: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Complex Problems, Engineering Design, Communication, Teamwork and Project Management, New Knowledge and Learning Strategies </a:t>
            </a: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2C621-9E26-4C03-9431-378E3711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ENGR 4950 Sheppard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C28DF-13FF-43A6-A9F0-6544A64C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BDEBD-C922-1641-8A0A-569D4D3CC9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15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 1">
      <a:dk1>
        <a:srgbClr val="08081E"/>
      </a:dk1>
      <a:lt1>
        <a:sysClr val="window" lastClr="FFFFFF"/>
      </a:lt1>
      <a:dk2>
        <a:srgbClr val="FFFFFE"/>
      </a:dk2>
      <a:lt2>
        <a:srgbClr val="FFFFFE"/>
      </a:lt2>
      <a:accent1>
        <a:srgbClr val="FFFFFE"/>
      </a:accent1>
      <a:accent2>
        <a:srgbClr val="FFFFFE"/>
      </a:accent2>
      <a:accent3>
        <a:srgbClr val="FFFFFE"/>
      </a:accent3>
      <a:accent4>
        <a:srgbClr val="FFFFFE"/>
      </a:accent4>
      <a:accent5>
        <a:srgbClr val="FFFFFE"/>
      </a:accent5>
      <a:accent6>
        <a:srgbClr val="FAFAFA"/>
      </a:accent6>
      <a:hlink>
        <a:srgbClr val="FFFFFE"/>
      </a:hlink>
      <a:folHlink>
        <a:srgbClr val="FFFFF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5576</TotalTime>
  <Words>1282</Words>
  <Application>Microsoft Office PowerPoint</Application>
  <PresentationFormat>Widescreen</PresentationFormat>
  <Paragraphs>203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ENGR 4950 Capstone Senior Design Course Day One</vt:lpstr>
      <vt:lpstr>PowerPoint Presentation</vt:lpstr>
      <vt:lpstr>Why is this course important?</vt:lpstr>
      <vt:lpstr>Immediate Action Items:</vt:lpstr>
      <vt:lpstr>Syllabus Review</vt:lpstr>
      <vt:lpstr>Weekly Updates:</vt:lpstr>
      <vt:lpstr>Requirements</vt:lpstr>
      <vt:lpstr>D2L</vt:lpstr>
      <vt:lpstr>ABET</vt:lpstr>
      <vt:lpstr>Additional Course Components</vt:lpstr>
      <vt:lpstr>Course Format</vt:lpstr>
      <vt:lpstr>Design Team Responsibilities</vt:lpstr>
      <vt:lpstr>Design Team Responsibilities</vt:lpstr>
      <vt:lpstr>Grading</vt:lpstr>
      <vt:lpstr>Expectations</vt:lpstr>
      <vt:lpstr>Importance of Communication</vt:lpstr>
      <vt:lpstr>My Pledge to You:</vt:lpstr>
      <vt:lpstr>My Request of You:</vt:lpstr>
      <vt:lpstr>My Request of You:</vt:lpstr>
      <vt:lpstr>Additional Resources in Syllabus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Sheppard</dc:creator>
  <cp:lastModifiedBy>Matthew S Sheppard</cp:lastModifiedBy>
  <cp:revision>23</cp:revision>
  <dcterms:created xsi:type="dcterms:W3CDTF">2020-03-03T17:02:25Z</dcterms:created>
  <dcterms:modified xsi:type="dcterms:W3CDTF">2024-08-29T15:22:19Z</dcterms:modified>
</cp:coreProperties>
</file>