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44" userDrawn="1">
          <p15:clr>
            <a:srgbClr val="A4A3A4"/>
          </p15:clr>
        </p15:guide>
        <p15:guide id="3" orient="horz" pos="10584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" d="100"/>
          <a:sy n="12" d="100"/>
        </p:scale>
        <p:origin x="1008" y="102"/>
      </p:cViewPr>
      <p:guideLst>
        <p:guide orient="horz" pos="4344"/>
        <p:guide orient="horz" pos="10584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2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9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1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9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4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2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2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7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5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190136-430A-48AA-92D6-77B7B2EC1540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895A86-E846-40F9-A846-DBB8860A2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1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0E3140-0893-3659-E2FC-D42AA87C6A90}"/>
              </a:ext>
            </a:extLst>
          </p:cNvPr>
          <p:cNvSpPr/>
          <p:nvPr/>
        </p:nvSpPr>
        <p:spPr>
          <a:xfrm>
            <a:off x="6400800" y="914400"/>
            <a:ext cx="31089600" cy="5486400"/>
          </a:xfrm>
          <a:prstGeom prst="rect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0" dirty="0">
                <a:latin typeface="Rockwell Extra Bold" panose="02060903040505020403" pitchFamily="18" charset="0"/>
              </a:rPr>
              <a:t>TEAM NAME AND </a:t>
            </a:r>
            <a:br>
              <a:rPr lang="en-US" sz="10000" dirty="0">
                <a:latin typeface="Rockwell Extra Bold" panose="02060903040505020403" pitchFamily="18" charset="0"/>
              </a:rPr>
            </a:br>
            <a:r>
              <a:rPr lang="en-US" sz="10000" dirty="0">
                <a:latin typeface="Rockwell Extra Bold" panose="02060903040505020403" pitchFamily="18" charset="0"/>
              </a:rPr>
              <a:t>PROJECT TITLE</a:t>
            </a:r>
          </a:p>
          <a:p>
            <a:pPr algn="ctr"/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Team: List Team Member Names</a:t>
            </a:r>
          </a:p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Course: ET/ENGR XXXX					Faculty Advisor: 				Sponsor: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ADFD0D-F22A-7013-79D6-A6C0EB563FE7}"/>
              </a:ext>
            </a:extLst>
          </p:cNvPr>
          <p:cNvSpPr/>
          <p:nvPr/>
        </p:nvSpPr>
        <p:spPr>
          <a:xfrm>
            <a:off x="914400" y="914400"/>
            <a:ext cx="5029200" cy="54864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500" dirty="0"/>
              <a:t>Team or sponsor logo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B08052-004D-6320-C174-F0E7A65340CE}"/>
              </a:ext>
            </a:extLst>
          </p:cNvPr>
          <p:cNvSpPr/>
          <p:nvPr/>
        </p:nvSpPr>
        <p:spPr>
          <a:xfrm>
            <a:off x="37906038" y="914400"/>
            <a:ext cx="5029200" cy="54864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500" dirty="0"/>
              <a:t>MTSU</a:t>
            </a:r>
          </a:p>
          <a:p>
            <a:pPr algn="ctr"/>
            <a:r>
              <a:rPr lang="en-US" sz="7500" dirty="0"/>
              <a:t>logo </a:t>
            </a:r>
          </a:p>
          <a:p>
            <a:pPr algn="ctr"/>
            <a:r>
              <a:rPr lang="en-US" sz="7500" dirty="0"/>
              <a:t>here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88E507E-11BA-8420-84C6-76C29DACFE06}"/>
              </a:ext>
            </a:extLst>
          </p:cNvPr>
          <p:cNvGrpSpPr/>
          <p:nvPr/>
        </p:nvGrpSpPr>
        <p:grpSpPr>
          <a:xfrm>
            <a:off x="914400" y="6953195"/>
            <a:ext cx="10972800" cy="6497781"/>
            <a:chOff x="914400" y="6982692"/>
            <a:chExt cx="10972800" cy="649778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4E54E4A-C80D-FF8A-DC47-2F11874A87A9}"/>
                </a:ext>
              </a:extLst>
            </p:cNvPr>
            <p:cNvSpPr/>
            <p:nvPr/>
          </p:nvSpPr>
          <p:spPr>
            <a:xfrm>
              <a:off x="914400" y="8797644"/>
              <a:ext cx="10972800" cy="4682829"/>
            </a:xfrm>
            <a:prstGeom prst="rect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Describe problem statement and project goal in 1-2 sentences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3D1964-69C4-192B-03A8-C0778B4D70E0}"/>
                </a:ext>
              </a:extLst>
            </p:cNvPr>
            <p:cNvSpPr txBox="1"/>
            <p:nvPr/>
          </p:nvSpPr>
          <p:spPr>
            <a:xfrm>
              <a:off x="914400" y="6982692"/>
              <a:ext cx="10972800" cy="1323439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8000" dirty="0">
                  <a:latin typeface="Rockwell Extra Bold" panose="02060903040505020403" pitchFamily="18" charset="0"/>
                </a:rPr>
                <a:t>OBJECTIVE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CC22AE1-6A86-126A-0CE9-95314D907D10}"/>
              </a:ext>
            </a:extLst>
          </p:cNvPr>
          <p:cNvGrpSpPr/>
          <p:nvPr/>
        </p:nvGrpSpPr>
        <p:grpSpPr>
          <a:xfrm>
            <a:off x="900546" y="19437927"/>
            <a:ext cx="10972800" cy="12566072"/>
            <a:chOff x="900546" y="19437927"/>
            <a:chExt cx="10972800" cy="1256607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F451B52-E559-F933-10C4-2A53AD34CA2D}"/>
                </a:ext>
              </a:extLst>
            </p:cNvPr>
            <p:cNvSpPr/>
            <p:nvPr/>
          </p:nvSpPr>
          <p:spPr>
            <a:xfrm>
              <a:off x="900546" y="21249832"/>
              <a:ext cx="10972800" cy="10754167"/>
            </a:xfrm>
            <a:prstGeom prst="rect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marL="1143000" indent="-727075">
                <a:buFont typeface="Arial" panose="020B0604020202020204" pitchFamily="34" charset="0"/>
                <a:buChar char="•"/>
              </a:pPr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List important </a:t>
              </a:r>
            </a:p>
            <a:p>
              <a:pPr marL="1143000" indent="-727075">
                <a:buFont typeface="Arial" panose="020B0604020202020204" pitchFamily="34" charset="0"/>
                <a:buChar char="•"/>
              </a:pPr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Design criteria </a:t>
              </a:r>
            </a:p>
            <a:p>
              <a:pPr marL="1143000" indent="-727075">
                <a:buFont typeface="Arial" panose="020B0604020202020204" pitchFamily="34" charset="0"/>
                <a:buChar char="•"/>
              </a:pPr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Using bullets</a:t>
              </a:r>
            </a:p>
            <a:p>
              <a:pPr marL="1143000" indent="-727075">
                <a:buFont typeface="Arial" panose="020B0604020202020204" pitchFamily="34" charset="0"/>
                <a:buChar char="•"/>
              </a:pPr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With parallel</a:t>
              </a:r>
            </a:p>
            <a:p>
              <a:pPr marL="1143000" indent="-727075">
                <a:buFont typeface="Arial" panose="020B0604020202020204" pitchFamily="34" charset="0"/>
                <a:buChar char="•"/>
              </a:pPr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Grammar structure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1A1341F-1F00-940B-982C-CC0E40603DF8}"/>
                </a:ext>
              </a:extLst>
            </p:cNvPr>
            <p:cNvSpPr txBox="1"/>
            <p:nvPr/>
          </p:nvSpPr>
          <p:spPr>
            <a:xfrm>
              <a:off x="900546" y="19437927"/>
              <a:ext cx="10972800" cy="132588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8000" dirty="0">
                  <a:latin typeface="Rockwell Extra Bold" panose="02060903040505020403" pitchFamily="18" charset="0"/>
                </a:rPr>
                <a:t>DESIGN CRITERIA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DD2A041-7EBC-1C7E-07FC-35456FFC7A04}"/>
              </a:ext>
            </a:extLst>
          </p:cNvPr>
          <p:cNvSpPr/>
          <p:nvPr/>
        </p:nvSpPr>
        <p:spPr>
          <a:xfrm>
            <a:off x="900546" y="13966498"/>
            <a:ext cx="10972800" cy="4985403"/>
          </a:xfrm>
          <a:prstGeom prst="rect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Show relevant </a:t>
            </a:r>
          </a:p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photo here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E56731E-E11E-B839-9E03-CA5492F42F11}"/>
              </a:ext>
            </a:extLst>
          </p:cNvPr>
          <p:cNvGrpSpPr/>
          <p:nvPr/>
        </p:nvGrpSpPr>
        <p:grpSpPr>
          <a:xfrm>
            <a:off x="31990149" y="6968838"/>
            <a:ext cx="10972800" cy="12469089"/>
            <a:chOff x="914400" y="6982692"/>
            <a:chExt cx="10972800" cy="1246908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F202784-8BE6-6C05-137A-EDEF6AF14693}"/>
                </a:ext>
              </a:extLst>
            </p:cNvPr>
            <p:cNvSpPr/>
            <p:nvPr/>
          </p:nvSpPr>
          <p:spPr>
            <a:xfrm>
              <a:off x="914400" y="8797644"/>
              <a:ext cx="10972800" cy="10654137"/>
            </a:xfrm>
            <a:prstGeom prst="rect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Include graphs, a table, and/or bullets quantifying your project’s performance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8C22763-783A-805D-1773-10BA6284858B}"/>
                </a:ext>
              </a:extLst>
            </p:cNvPr>
            <p:cNvSpPr txBox="1"/>
            <p:nvPr/>
          </p:nvSpPr>
          <p:spPr>
            <a:xfrm>
              <a:off x="914400" y="6982692"/>
              <a:ext cx="10972800" cy="1323439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8000" dirty="0">
                  <a:latin typeface="Rockwell Extra Bold" panose="02060903040505020403" pitchFamily="18" charset="0"/>
                </a:rPr>
                <a:t>TEST RESULTS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EEC9866-E884-18FF-24AA-878BBA5B0CE7}"/>
              </a:ext>
            </a:extLst>
          </p:cNvPr>
          <p:cNvGrpSpPr/>
          <p:nvPr/>
        </p:nvGrpSpPr>
        <p:grpSpPr>
          <a:xfrm>
            <a:off x="31962438" y="19929440"/>
            <a:ext cx="10972800" cy="8666342"/>
            <a:chOff x="914400" y="6982692"/>
            <a:chExt cx="10972800" cy="866634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9165EE8-5C63-D10A-1AF8-8473CA839CFD}"/>
                </a:ext>
              </a:extLst>
            </p:cNvPr>
            <p:cNvSpPr/>
            <p:nvPr/>
          </p:nvSpPr>
          <p:spPr>
            <a:xfrm>
              <a:off x="914400" y="8797644"/>
              <a:ext cx="10972800" cy="6851390"/>
            </a:xfrm>
            <a:prstGeom prst="rect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Highlight success </a:t>
              </a:r>
            </a:p>
            <a:p>
              <a:pPr algn="ctr"/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in 1-2 sentences.  </a:t>
              </a:r>
            </a:p>
            <a:p>
              <a:pPr algn="ctr"/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May add acknowledgements, </a:t>
              </a:r>
            </a:p>
            <a:p>
              <a:pPr algn="ctr"/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references, or anything </a:t>
              </a:r>
            </a:p>
            <a:p>
              <a:pPr algn="ctr"/>
              <a:r>
                <a:rPr lang="en-US" sz="6000" dirty="0">
                  <a:latin typeface="Arial" panose="020B0604020202020204" pitchFamily="34" charset="0"/>
                  <a:cs typeface="Arial" panose="020B0604020202020204" pitchFamily="34" charset="0"/>
                </a:rPr>
                <a:t>else applicable after that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95D6074-55AD-E214-1D3B-F731DB443008}"/>
                </a:ext>
              </a:extLst>
            </p:cNvPr>
            <p:cNvSpPr txBox="1"/>
            <p:nvPr/>
          </p:nvSpPr>
          <p:spPr>
            <a:xfrm>
              <a:off x="914400" y="6982692"/>
              <a:ext cx="10972800" cy="1323439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bg1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8000" dirty="0">
                  <a:latin typeface="Rockwell Extra Bold" panose="02060903040505020403" pitchFamily="18" charset="0"/>
                </a:rPr>
                <a:t>CONCLUSION</a:t>
              </a: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0C44732E-03BE-DC35-B191-3F5A3C6C5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8212" y="29313176"/>
            <a:ext cx="2732442" cy="27432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5F56452A-FC50-EE9D-427E-6332C3644F95}"/>
              </a:ext>
            </a:extLst>
          </p:cNvPr>
          <p:cNvSpPr txBox="1"/>
          <p:nvPr/>
        </p:nvSpPr>
        <p:spPr>
          <a:xfrm>
            <a:off x="32017856" y="29313176"/>
            <a:ext cx="755072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Website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(or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video/social media/etc.)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3196D7-20E2-30C9-B0A2-51CFF6496658}"/>
              </a:ext>
            </a:extLst>
          </p:cNvPr>
          <p:cNvSpPr/>
          <p:nvPr/>
        </p:nvSpPr>
        <p:spPr>
          <a:xfrm>
            <a:off x="12398030" y="8783791"/>
            <a:ext cx="19110960" cy="18234806"/>
          </a:xfrm>
          <a:prstGeom prst="rect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2" rtlCol="0" anchor="t"/>
          <a:lstStyle/>
          <a:p>
            <a:pPr marL="415925"/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B39F03-664D-4CB0-6032-090AA85BBB97}"/>
              </a:ext>
            </a:extLst>
          </p:cNvPr>
          <p:cNvSpPr txBox="1"/>
          <p:nvPr/>
        </p:nvSpPr>
        <p:spPr>
          <a:xfrm>
            <a:off x="12441385" y="6954982"/>
            <a:ext cx="19110960" cy="132588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0" dirty="0">
                <a:latin typeface="Rockwell Extra Bold" panose="02060903040505020403" pitchFamily="18" charset="0"/>
              </a:rPr>
              <a:t>PRODUCT FEATURES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F94D97-158B-DD54-B2E5-C1307A4D6A56}"/>
              </a:ext>
            </a:extLst>
          </p:cNvPr>
          <p:cNvSpPr txBox="1"/>
          <p:nvPr/>
        </p:nvSpPr>
        <p:spPr>
          <a:xfrm>
            <a:off x="18221502" y="13270935"/>
            <a:ext cx="755072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Insert nice photo, CAD assembly, or exploded view of prototype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557AC95-D5A3-F4FF-C9AE-650176DBE60E}"/>
              </a:ext>
            </a:extLst>
          </p:cNvPr>
          <p:cNvSpPr txBox="1"/>
          <p:nvPr/>
        </p:nvSpPr>
        <p:spPr>
          <a:xfrm>
            <a:off x="18170237" y="18870981"/>
            <a:ext cx="755072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Include arrows and labels indicating important features </a:t>
            </a:r>
            <a:b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or components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A88FB3F-317E-463F-0987-42D9396F97C9}"/>
              </a:ext>
            </a:extLst>
          </p:cNvPr>
          <p:cNvSpPr/>
          <p:nvPr/>
        </p:nvSpPr>
        <p:spPr>
          <a:xfrm>
            <a:off x="12413673" y="27018596"/>
            <a:ext cx="6400800" cy="4985403"/>
          </a:xfrm>
          <a:prstGeom prst="rect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May include additional images of user interface, controls,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995D50E-4657-DB7E-3331-A768D6C03209}"/>
              </a:ext>
            </a:extLst>
          </p:cNvPr>
          <p:cNvSpPr/>
          <p:nvPr/>
        </p:nvSpPr>
        <p:spPr>
          <a:xfrm>
            <a:off x="18772911" y="27006974"/>
            <a:ext cx="6400800" cy="4985403"/>
          </a:xfrm>
          <a:prstGeom prst="rect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electrical or pneumatic diagrams,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C99A118-A7C1-3115-E549-2B71327DCC9D}"/>
              </a:ext>
            </a:extLst>
          </p:cNvPr>
          <p:cNvSpPr/>
          <p:nvPr/>
        </p:nvSpPr>
        <p:spPr>
          <a:xfrm>
            <a:off x="25120081" y="27024849"/>
            <a:ext cx="6400800" cy="4985403"/>
          </a:xfrm>
          <a:prstGeom prst="rect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previous prototypes, or anything else relevant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93B09D1-B066-4963-400B-3AACFBD4A231}"/>
              </a:ext>
            </a:extLst>
          </p:cNvPr>
          <p:cNvSpPr txBox="1"/>
          <p:nvPr/>
        </p:nvSpPr>
        <p:spPr>
          <a:xfrm>
            <a:off x="12505116" y="8932428"/>
            <a:ext cx="19110960" cy="2862322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1143000" indent="-727075">
              <a:buFont typeface="Arial" panose="020B0604020202020204" pitchFamily="34" charset="0"/>
              <a:buChar char="•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Highlight important features using bullets or callouts</a:t>
            </a:r>
          </a:p>
          <a:p>
            <a:pPr marL="1143000" indent="-727075">
              <a:buFont typeface="Arial" panose="020B0604020202020204" pitchFamily="34" charset="0"/>
              <a:buChar char="•"/>
            </a:pP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Put them in column format if better use of space</a:t>
            </a:r>
          </a:p>
        </p:txBody>
      </p:sp>
    </p:spTree>
    <p:extLst>
      <p:ext uri="{BB962C8B-B14F-4D97-AF65-F5344CB8AC3E}">
        <p14:creationId xmlns:p14="http://schemas.microsoft.com/office/powerpoint/2010/main" val="2636927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176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Rockwell Extra Bold</vt:lpstr>
      <vt:lpstr>Office Theme</vt:lpstr>
      <vt:lpstr>PowerPoint Presentation</vt:lpstr>
    </vt:vector>
  </TitlesOfParts>
  <Company>Middle Tennessee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Elissa Ledoux</dc:creator>
  <cp:lastModifiedBy>Elissa Ledoux</cp:lastModifiedBy>
  <cp:revision>6</cp:revision>
  <dcterms:created xsi:type="dcterms:W3CDTF">2024-06-21T15:44:30Z</dcterms:created>
  <dcterms:modified xsi:type="dcterms:W3CDTF">2024-06-21T16:53:01Z</dcterms:modified>
</cp:coreProperties>
</file>