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 id="2147483662" r:id="rId2"/>
  </p:sldMasterIdLst>
  <p:notesMasterIdLst>
    <p:notesMasterId r:id="rId22"/>
  </p:notesMasterIdLst>
  <p:handoutMasterIdLst>
    <p:handoutMasterId r:id="rId23"/>
  </p:handoutMasterIdLst>
  <p:sldIdLst>
    <p:sldId id="267" r:id="rId3"/>
    <p:sldId id="367" r:id="rId4"/>
    <p:sldId id="388" r:id="rId5"/>
    <p:sldId id="290" r:id="rId6"/>
    <p:sldId id="291" r:id="rId7"/>
    <p:sldId id="357" r:id="rId8"/>
    <p:sldId id="292" r:id="rId9"/>
    <p:sldId id="293" r:id="rId10"/>
    <p:sldId id="373" r:id="rId11"/>
    <p:sldId id="294" r:id="rId12"/>
    <p:sldId id="369" r:id="rId13"/>
    <p:sldId id="389" r:id="rId14"/>
    <p:sldId id="390" r:id="rId15"/>
    <p:sldId id="297" r:id="rId16"/>
    <p:sldId id="391" r:id="rId17"/>
    <p:sldId id="372" r:id="rId18"/>
    <p:sldId id="392" r:id="rId19"/>
    <p:sldId id="374" r:id="rId20"/>
    <p:sldId id="375" r:id="rId2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5BA6"/>
    <a:srgbClr val="00ADEF"/>
    <a:srgbClr val="EF3F2F"/>
    <a:srgbClr val="0078B9"/>
    <a:srgbClr val="722E6B"/>
    <a:srgbClr val="722E07"/>
    <a:srgbClr val="8B2315"/>
    <a:srgbClr val="EAF2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99" autoAdjust="0"/>
    <p:restoredTop sz="99139" autoAdjust="0"/>
  </p:normalViewPr>
  <p:slideViewPr>
    <p:cSldViewPr>
      <p:cViewPr varScale="1">
        <p:scale>
          <a:sx n="102" d="100"/>
          <a:sy n="102" d="100"/>
        </p:scale>
        <p:origin x="120" y="30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ddin, Mohammad Moin" userId="35f04810-dd16-487a-9f73-510aed88b8d1" providerId="ADAL" clId="{DB021D15-2995-477B-B962-19107E0E8EA6}"/>
    <pc:docChg chg="undo custSel addSld delSld modSld">
      <pc:chgData name="Uddin, Mohammad Moin" userId="35f04810-dd16-487a-9f73-510aed88b8d1" providerId="ADAL" clId="{DB021D15-2995-477B-B962-19107E0E8EA6}" dt="2024-06-18T13:47:06.086" v="1514" actId="20577"/>
      <pc:docMkLst>
        <pc:docMk/>
      </pc:docMkLst>
      <pc:sldChg chg="delSp modSp mod">
        <pc:chgData name="Uddin, Mohammad Moin" userId="35f04810-dd16-487a-9f73-510aed88b8d1" providerId="ADAL" clId="{DB021D15-2995-477B-B962-19107E0E8EA6}" dt="2024-06-16T15:26:46.837" v="735" actId="20577"/>
        <pc:sldMkLst>
          <pc:docMk/>
          <pc:sldMk cId="0" sldId="267"/>
        </pc:sldMkLst>
        <pc:spChg chg="del mod">
          <ac:chgData name="Uddin, Mohammad Moin" userId="35f04810-dd16-487a-9f73-510aed88b8d1" providerId="ADAL" clId="{DB021D15-2995-477B-B962-19107E0E8EA6}" dt="2024-06-05T19:46:01.668" v="33"/>
          <ac:spMkLst>
            <pc:docMk/>
            <pc:sldMk cId="0" sldId="267"/>
            <ac:spMk id="2" creationId="{5B972395-DC99-4802-ADE4-D8E41522FFF2}"/>
          </ac:spMkLst>
        </pc:spChg>
        <pc:spChg chg="del mod">
          <ac:chgData name="Uddin, Mohammad Moin" userId="35f04810-dd16-487a-9f73-510aed88b8d1" providerId="ADAL" clId="{DB021D15-2995-477B-B962-19107E0E8EA6}" dt="2024-06-05T19:46:01.668" v="35"/>
          <ac:spMkLst>
            <pc:docMk/>
            <pc:sldMk cId="0" sldId="267"/>
            <ac:spMk id="3076" creationId="{B9377FAC-21FC-4100-9D74-B96C57BDDFF6}"/>
          </ac:spMkLst>
        </pc:spChg>
        <pc:spChg chg="mod">
          <ac:chgData name="Uddin, Mohammad Moin" userId="35f04810-dd16-487a-9f73-510aed88b8d1" providerId="ADAL" clId="{DB021D15-2995-477B-B962-19107E0E8EA6}" dt="2024-06-16T15:26:46.837" v="735" actId="20577"/>
          <ac:spMkLst>
            <pc:docMk/>
            <pc:sldMk cId="0" sldId="267"/>
            <ac:spMk id="3077" creationId="{67807E4F-7725-4C08-8A46-C4B8077EA98A}"/>
          </ac:spMkLst>
        </pc:spChg>
      </pc:sldChg>
      <pc:sldChg chg="delSp mod">
        <pc:chgData name="Uddin, Mohammad Moin" userId="35f04810-dd16-487a-9f73-510aed88b8d1" providerId="ADAL" clId="{DB021D15-2995-477B-B962-19107E0E8EA6}" dt="2024-06-05T19:49:38.306" v="83" actId="478"/>
        <pc:sldMkLst>
          <pc:docMk/>
          <pc:sldMk cId="406957007" sldId="291"/>
        </pc:sldMkLst>
        <pc:spChg chg="del">
          <ac:chgData name="Uddin, Mohammad Moin" userId="35f04810-dd16-487a-9f73-510aed88b8d1" providerId="ADAL" clId="{DB021D15-2995-477B-B962-19107E0E8EA6}" dt="2024-06-05T19:49:38.306" v="83" actId="478"/>
          <ac:spMkLst>
            <pc:docMk/>
            <pc:sldMk cId="406957007" sldId="291"/>
            <ac:spMk id="5" creationId="{1F23D6F8-2ECD-4C54-9A13-CA2F9464FE98}"/>
          </ac:spMkLst>
        </pc:spChg>
      </pc:sldChg>
      <pc:sldChg chg="modSp modAnim">
        <pc:chgData name="Uddin, Mohammad Moin" userId="35f04810-dd16-487a-9f73-510aed88b8d1" providerId="ADAL" clId="{DB021D15-2995-477B-B962-19107E0E8EA6}" dt="2024-06-08T13:52:06.183" v="555" actId="6549"/>
        <pc:sldMkLst>
          <pc:docMk/>
          <pc:sldMk cId="2380988198" sldId="297"/>
        </pc:sldMkLst>
        <pc:spChg chg="mod">
          <ac:chgData name="Uddin, Mohammad Moin" userId="35f04810-dd16-487a-9f73-510aed88b8d1" providerId="ADAL" clId="{DB021D15-2995-477B-B962-19107E0E8EA6}" dt="2024-06-08T13:52:06.183" v="555" actId="6549"/>
          <ac:spMkLst>
            <pc:docMk/>
            <pc:sldMk cId="2380988198" sldId="297"/>
            <ac:spMk id="3" creationId="{00000000-0000-0000-0000-000000000000}"/>
          </ac:spMkLst>
        </pc:spChg>
      </pc:sldChg>
      <pc:sldChg chg="del">
        <pc:chgData name="Uddin, Mohammad Moin" userId="35f04810-dd16-487a-9f73-510aed88b8d1" providerId="ADAL" clId="{DB021D15-2995-477B-B962-19107E0E8EA6}" dt="2024-06-05T19:58:17.735" v="169" actId="47"/>
        <pc:sldMkLst>
          <pc:docMk/>
          <pc:sldMk cId="2692607114" sldId="319"/>
        </pc:sldMkLst>
      </pc:sldChg>
      <pc:sldChg chg="modSp add mod">
        <pc:chgData name="Uddin, Mohammad Moin" userId="35f04810-dd16-487a-9f73-510aed88b8d1" providerId="ADAL" clId="{DB021D15-2995-477B-B962-19107E0E8EA6}" dt="2024-06-05T19:48:43.931" v="62" actId="20577"/>
        <pc:sldMkLst>
          <pc:docMk/>
          <pc:sldMk cId="162243838" sldId="357"/>
        </pc:sldMkLst>
        <pc:spChg chg="mod">
          <ac:chgData name="Uddin, Mohammad Moin" userId="35f04810-dd16-487a-9f73-510aed88b8d1" providerId="ADAL" clId="{DB021D15-2995-477B-B962-19107E0E8EA6}" dt="2024-06-05T19:48:43.931" v="62" actId="20577"/>
          <ac:spMkLst>
            <pc:docMk/>
            <pc:sldMk cId="162243838" sldId="357"/>
            <ac:spMk id="7171" creationId="{02697567-5D11-4AE6-B41D-6F5C2C6155EF}"/>
          </ac:spMkLst>
        </pc:spChg>
      </pc:sldChg>
      <pc:sldChg chg="delSp modSp mod">
        <pc:chgData name="Uddin, Mohammad Moin" userId="35f04810-dd16-487a-9f73-510aed88b8d1" providerId="ADAL" clId="{DB021D15-2995-477B-B962-19107E0E8EA6}" dt="2024-06-05T20:09:15.712" v="448" actId="20577"/>
        <pc:sldMkLst>
          <pc:docMk/>
          <pc:sldMk cId="3358776456" sldId="367"/>
        </pc:sldMkLst>
        <pc:spChg chg="del">
          <ac:chgData name="Uddin, Mohammad Moin" userId="35f04810-dd16-487a-9f73-510aed88b8d1" providerId="ADAL" clId="{DB021D15-2995-477B-B962-19107E0E8EA6}" dt="2024-06-05T20:08:22.465" v="355" actId="478"/>
          <ac:spMkLst>
            <pc:docMk/>
            <pc:sldMk cId="3358776456" sldId="367"/>
            <ac:spMk id="2" creationId="{5EA4620A-BAF8-470E-BD16-4D275FB8AD9D}"/>
          </ac:spMkLst>
        </pc:spChg>
        <pc:spChg chg="del">
          <ac:chgData name="Uddin, Mohammad Moin" userId="35f04810-dd16-487a-9f73-510aed88b8d1" providerId="ADAL" clId="{DB021D15-2995-477B-B962-19107E0E8EA6}" dt="2024-06-05T20:08:24.766" v="356" actId="478"/>
          <ac:spMkLst>
            <pc:docMk/>
            <pc:sldMk cId="3358776456" sldId="367"/>
            <ac:spMk id="5" creationId="{21D08E5B-E022-4458-A5C0-E5E9C9FD0593}"/>
          </ac:spMkLst>
        </pc:spChg>
        <pc:spChg chg="mod">
          <ac:chgData name="Uddin, Mohammad Moin" userId="35f04810-dd16-487a-9f73-510aed88b8d1" providerId="ADAL" clId="{DB021D15-2995-477B-B962-19107E0E8EA6}" dt="2024-06-05T19:49:19.445" v="82" actId="20577"/>
          <ac:spMkLst>
            <pc:docMk/>
            <pc:sldMk cId="3358776456" sldId="367"/>
            <ac:spMk id="7170" creationId="{2D9E34F1-9EE8-4E99-B453-9CB2F2197D7E}"/>
          </ac:spMkLst>
        </pc:spChg>
        <pc:spChg chg="mod">
          <ac:chgData name="Uddin, Mohammad Moin" userId="35f04810-dd16-487a-9f73-510aed88b8d1" providerId="ADAL" clId="{DB021D15-2995-477B-B962-19107E0E8EA6}" dt="2024-06-05T20:09:15.712" v="448" actId="20577"/>
          <ac:spMkLst>
            <pc:docMk/>
            <pc:sldMk cId="3358776456" sldId="367"/>
            <ac:spMk id="7171" creationId="{02697567-5D11-4AE6-B41D-6F5C2C6155EF}"/>
          </ac:spMkLst>
        </pc:spChg>
      </pc:sldChg>
      <pc:sldChg chg="modSp mod">
        <pc:chgData name="Uddin, Mohammad Moin" userId="35f04810-dd16-487a-9f73-510aed88b8d1" providerId="ADAL" clId="{DB021D15-2995-477B-B962-19107E0E8EA6}" dt="2024-06-05T19:54:01.438" v="92" actId="20577"/>
        <pc:sldMkLst>
          <pc:docMk/>
          <pc:sldMk cId="3234055586" sldId="369"/>
        </pc:sldMkLst>
        <pc:spChg chg="mod">
          <ac:chgData name="Uddin, Mohammad Moin" userId="35f04810-dd16-487a-9f73-510aed88b8d1" providerId="ADAL" clId="{DB021D15-2995-477B-B962-19107E0E8EA6}" dt="2024-06-05T19:54:01.438" v="92" actId="20577"/>
          <ac:spMkLst>
            <pc:docMk/>
            <pc:sldMk cId="3234055586" sldId="369"/>
            <ac:spMk id="2" creationId="{00000000-0000-0000-0000-000000000000}"/>
          </ac:spMkLst>
        </pc:spChg>
      </pc:sldChg>
      <pc:sldChg chg="del">
        <pc:chgData name="Uddin, Mohammad Moin" userId="35f04810-dd16-487a-9f73-510aed88b8d1" providerId="ADAL" clId="{DB021D15-2995-477B-B962-19107E0E8EA6}" dt="2024-06-05T20:00:33.256" v="281" actId="47"/>
        <pc:sldMkLst>
          <pc:docMk/>
          <pc:sldMk cId="4134073672" sldId="370"/>
        </pc:sldMkLst>
      </pc:sldChg>
      <pc:sldChg chg="modSp mod">
        <pc:chgData name="Uddin, Mohammad Moin" userId="35f04810-dd16-487a-9f73-510aed88b8d1" providerId="ADAL" clId="{DB021D15-2995-477B-B962-19107E0E8EA6}" dt="2024-06-05T20:00:20.345" v="279" actId="20577"/>
        <pc:sldMkLst>
          <pc:docMk/>
          <pc:sldMk cId="673254593" sldId="372"/>
        </pc:sldMkLst>
        <pc:spChg chg="mod">
          <ac:chgData name="Uddin, Mohammad Moin" userId="35f04810-dd16-487a-9f73-510aed88b8d1" providerId="ADAL" clId="{DB021D15-2995-477B-B962-19107E0E8EA6}" dt="2024-06-05T20:00:20.345" v="279" actId="20577"/>
          <ac:spMkLst>
            <pc:docMk/>
            <pc:sldMk cId="673254593" sldId="372"/>
            <ac:spMk id="3" creationId="{00000000-0000-0000-0000-000000000000}"/>
          </ac:spMkLst>
        </pc:spChg>
      </pc:sldChg>
      <pc:sldChg chg="addSp modSp mod">
        <pc:chgData name="Uddin, Mohammad Moin" userId="35f04810-dd16-487a-9f73-510aed88b8d1" providerId="ADAL" clId="{DB021D15-2995-477B-B962-19107E0E8EA6}" dt="2024-06-08T14:10:13.799" v="695" actId="14100"/>
        <pc:sldMkLst>
          <pc:docMk/>
          <pc:sldMk cId="2158313802" sldId="374"/>
        </pc:sldMkLst>
        <pc:spChg chg="mod">
          <ac:chgData name="Uddin, Mohammad Moin" userId="35f04810-dd16-487a-9f73-510aed88b8d1" providerId="ADAL" clId="{DB021D15-2995-477B-B962-19107E0E8EA6}" dt="2024-06-08T14:08:10.019" v="679" actId="27636"/>
          <ac:spMkLst>
            <pc:docMk/>
            <pc:sldMk cId="2158313802" sldId="374"/>
            <ac:spMk id="3" creationId="{00000000-0000-0000-0000-000000000000}"/>
          </ac:spMkLst>
        </pc:spChg>
        <pc:picChg chg="add mod modCrop">
          <ac:chgData name="Uddin, Mohammad Moin" userId="35f04810-dd16-487a-9f73-510aed88b8d1" providerId="ADAL" clId="{DB021D15-2995-477B-B962-19107E0E8EA6}" dt="2024-06-08T14:09:06.820" v="686" actId="1076"/>
          <ac:picMkLst>
            <pc:docMk/>
            <pc:sldMk cId="2158313802" sldId="374"/>
            <ac:picMk id="5" creationId="{5AC36FDD-7D42-4CC0-9C88-5CDFFB200BA9}"/>
          </ac:picMkLst>
        </pc:picChg>
        <pc:picChg chg="add mod modCrop">
          <ac:chgData name="Uddin, Mohammad Moin" userId="35f04810-dd16-487a-9f73-510aed88b8d1" providerId="ADAL" clId="{DB021D15-2995-477B-B962-19107E0E8EA6}" dt="2024-06-08T14:10:13.799" v="695" actId="14100"/>
          <ac:picMkLst>
            <pc:docMk/>
            <pc:sldMk cId="2158313802" sldId="374"/>
            <ac:picMk id="7" creationId="{1AC3D644-7FD6-453A-805A-7EBBD458B7CD}"/>
          </ac:picMkLst>
        </pc:picChg>
      </pc:sldChg>
      <pc:sldChg chg="addSp modSp mod">
        <pc:chgData name="Uddin, Mohammad Moin" userId="35f04810-dd16-487a-9f73-510aed88b8d1" providerId="ADAL" clId="{DB021D15-2995-477B-B962-19107E0E8EA6}" dt="2024-06-08T14:12:42.349" v="722" actId="1076"/>
        <pc:sldMkLst>
          <pc:docMk/>
          <pc:sldMk cId="1190060815" sldId="375"/>
        </pc:sldMkLst>
        <pc:spChg chg="mod">
          <ac:chgData name="Uddin, Mohammad Moin" userId="35f04810-dd16-487a-9f73-510aed88b8d1" providerId="ADAL" clId="{DB021D15-2995-477B-B962-19107E0E8EA6}" dt="2024-06-08T14:12:38.627" v="721" actId="27636"/>
          <ac:spMkLst>
            <pc:docMk/>
            <pc:sldMk cId="1190060815" sldId="375"/>
            <ac:spMk id="3" creationId="{00000000-0000-0000-0000-000000000000}"/>
          </ac:spMkLst>
        </pc:spChg>
        <pc:picChg chg="add mod modCrop">
          <ac:chgData name="Uddin, Mohammad Moin" userId="35f04810-dd16-487a-9f73-510aed88b8d1" providerId="ADAL" clId="{DB021D15-2995-477B-B962-19107E0E8EA6}" dt="2024-06-08T14:12:42.349" v="722" actId="1076"/>
          <ac:picMkLst>
            <pc:docMk/>
            <pc:sldMk cId="1190060815" sldId="375"/>
            <ac:picMk id="5" creationId="{BB98A9AE-1410-4629-B4C6-5FA27AF754DE}"/>
          </ac:picMkLst>
        </pc:picChg>
        <pc:picChg chg="add mod modCrop">
          <ac:chgData name="Uddin, Mohammad Moin" userId="35f04810-dd16-487a-9f73-510aed88b8d1" providerId="ADAL" clId="{DB021D15-2995-477B-B962-19107E0E8EA6}" dt="2024-06-08T14:12:32.279" v="718" actId="1076"/>
          <ac:picMkLst>
            <pc:docMk/>
            <pc:sldMk cId="1190060815" sldId="375"/>
            <ac:picMk id="6" creationId="{61B6734E-4390-4A7A-AD19-AB3E669680FB}"/>
          </ac:picMkLst>
        </pc:picChg>
      </pc:sldChg>
      <pc:sldChg chg="del">
        <pc:chgData name="Uddin, Mohammad Moin" userId="35f04810-dd16-487a-9f73-510aed88b8d1" providerId="ADAL" clId="{DB021D15-2995-477B-B962-19107E0E8EA6}" dt="2024-06-05T20:00:32.244" v="280" actId="47"/>
        <pc:sldMkLst>
          <pc:docMk/>
          <pc:sldMk cId="390198211" sldId="376"/>
        </pc:sldMkLst>
      </pc:sldChg>
      <pc:sldChg chg="del">
        <pc:chgData name="Uddin, Mohammad Moin" userId="35f04810-dd16-487a-9f73-510aed88b8d1" providerId="ADAL" clId="{DB021D15-2995-477B-B962-19107E0E8EA6}" dt="2024-06-05T19:54:23.031" v="94" actId="47"/>
        <pc:sldMkLst>
          <pc:docMk/>
          <pc:sldMk cId="3315053836" sldId="377"/>
        </pc:sldMkLst>
      </pc:sldChg>
      <pc:sldChg chg="del">
        <pc:chgData name="Uddin, Mohammad Moin" userId="35f04810-dd16-487a-9f73-510aed88b8d1" providerId="ADAL" clId="{DB021D15-2995-477B-B962-19107E0E8EA6}" dt="2024-06-05T19:54:23.837" v="95" actId="47"/>
        <pc:sldMkLst>
          <pc:docMk/>
          <pc:sldMk cId="2254286274" sldId="378"/>
        </pc:sldMkLst>
      </pc:sldChg>
      <pc:sldChg chg="del">
        <pc:chgData name="Uddin, Mohammad Moin" userId="35f04810-dd16-487a-9f73-510aed88b8d1" providerId="ADAL" clId="{DB021D15-2995-477B-B962-19107E0E8EA6}" dt="2024-06-05T19:54:24.510" v="96" actId="47"/>
        <pc:sldMkLst>
          <pc:docMk/>
          <pc:sldMk cId="1503091407" sldId="379"/>
        </pc:sldMkLst>
      </pc:sldChg>
      <pc:sldChg chg="del">
        <pc:chgData name="Uddin, Mohammad Moin" userId="35f04810-dd16-487a-9f73-510aed88b8d1" providerId="ADAL" clId="{DB021D15-2995-477B-B962-19107E0E8EA6}" dt="2024-06-05T19:54:25.138" v="97" actId="47"/>
        <pc:sldMkLst>
          <pc:docMk/>
          <pc:sldMk cId="3471706502" sldId="380"/>
        </pc:sldMkLst>
      </pc:sldChg>
      <pc:sldChg chg="del">
        <pc:chgData name="Uddin, Mohammad Moin" userId="35f04810-dd16-487a-9f73-510aed88b8d1" providerId="ADAL" clId="{DB021D15-2995-477B-B962-19107E0E8EA6}" dt="2024-06-05T19:54:25.861" v="98" actId="47"/>
        <pc:sldMkLst>
          <pc:docMk/>
          <pc:sldMk cId="2687253125" sldId="381"/>
        </pc:sldMkLst>
      </pc:sldChg>
      <pc:sldChg chg="del">
        <pc:chgData name="Uddin, Mohammad Moin" userId="35f04810-dd16-487a-9f73-510aed88b8d1" providerId="ADAL" clId="{DB021D15-2995-477B-B962-19107E0E8EA6}" dt="2024-06-05T19:58:20.122" v="170" actId="47"/>
        <pc:sldMkLst>
          <pc:docMk/>
          <pc:sldMk cId="3101519308" sldId="382"/>
        </pc:sldMkLst>
      </pc:sldChg>
      <pc:sldChg chg="del">
        <pc:chgData name="Uddin, Mohammad Moin" userId="35f04810-dd16-487a-9f73-510aed88b8d1" providerId="ADAL" clId="{DB021D15-2995-477B-B962-19107E0E8EA6}" dt="2024-06-05T19:58:20.976" v="171" actId="47"/>
        <pc:sldMkLst>
          <pc:docMk/>
          <pc:sldMk cId="1548983303" sldId="383"/>
        </pc:sldMkLst>
      </pc:sldChg>
      <pc:sldChg chg="del">
        <pc:chgData name="Uddin, Mohammad Moin" userId="35f04810-dd16-487a-9f73-510aed88b8d1" providerId="ADAL" clId="{DB021D15-2995-477B-B962-19107E0E8EA6}" dt="2024-06-05T19:58:21.686" v="172" actId="47"/>
        <pc:sldMkLst>
          <pc:docMk/>
          <pc:sldMk cId="3238006681" sldId="384"/>
        </pc:sldMkLst>
      </pc:sldChg>
      <pc:sldChg chg="del">
        <pc:chgData name="Uddin, Mohammad Moin" userId="35f04810-dd16-487a-9f73-510aed88b8d1" providerId="ADAL" clId="{DB021D15-2995-477B-B962-19107E0E8EA6}" dt="2024-06-05T19:58:22.387" v="173" actId="47"/>
        <pc:sldMkLst>
          <pc:docMk/>
          <pc:sldMk cId="2144981497" sldId="385"/>
        </pc:sldMkLst>
      </pc:sldChg>
      <pc:sldChg chg="del">
        <pc:chgData name="Uddin, Mohammad Moin" userId="35f04810-dd16-487a-9f73-510aed88b8d1" providerId="ADAL" clId="{DB021D15-2995-477B-B962-19107E0E8EA6}" dt="2024-06-05T19:58:26.329" v="174" actId="47"/>
        <pc:sldMkLst>
          <pc:docMk/>
          <pc:sldMk cId="3649904967" sldId="386"/>
        </pc:sldMkLst>
      </pc:sldChg>
      <pc:sldChg chg="add del">
        <pc:chgData name="Uddin, Mohammad Moin" userId="35f04810-dd16-487a-9f73-510aed88b8d1" providerId="ADAL" clId="{DB021D15-2995-477B-B962-19107E0E8EA6}" dt="2024-06-05T19:49:48.232" v="84" actId="47"/>
        <pc:sldMkLst>
          <pc:docMk/>
          <pc:sldMk cId="4241418357" sldId="387"/>
        </pc:sldMkLst>
      </pc:sldChg>
      <pc:sldChg chg="add">
        <pc:chgData name="Uddin, Mohammad Moin" userId="35f04810-dd16-487a-9f73-510aed88b8d1" providerId="ADAL" clId="{DB021D15-2995-477B-B962-19107E0E8EA6}" dt="2024-06-05T19:49:08.510" v="63" actId="2890"/>
        <pc:sldMkLst>
          <pc:docMk/>
          <pc:sldMk cId="2796093972" sldId="388"/>
        </pc:sldMkLst>
      </pc:sldChg>
      <pc:sldChg chg="modSp add mod">
        <pc:chgData name="Uddin, Mohammad Moin" userId="35f04810-dd16-487a-9f73-510aed88b8d1" providerId="ADAL" clId="{DB021D15-2995-477B-B962-19107E0E8EA6}" dt="2024-06-05T19:56:24.930" v="119" actId="20577"/>
        <pc:sldMkLst>
          <pc:docMk/>
          <pc:sldMk cId="567116169" sldId="389"/>
        </pc:sldMkLst>
        <pc:spChg chg="mod">
          <ac:chgData name="Uddin, Mohammad Moin" userId="35f04810-dd16-487a-9f73-510aed88b8d1" providerId="ADAL" clId="{DB021D15-2995-477B-B962-19107E0E8EA6}" dt="2024-06-05T19:56:24.930" v="119" actId="20577"/>
          <ac:spMkLst>
            <pc:docMk/>
            <pc:sldMk cId="567116169" sldId="389"/>
            <ac:spMk id="3" creationId="{00000000-0000-0000-0000-000000000000}"/>
          </ac:spMkLst>
        </pc:spChg>
      </pc:sldChg>
      <pc:sldChg chg="modSp add mod">
        <pc:chgData name="Uddin, Mohammad Moin" userId="35f04810-dd16-487a-9f73-510aed88b8d1" providerId="ADAL" clId="{DB021D15-2995-477B-B962-19107E0E8EA6}" dt="2024-06-05T19:58:09.590" v="168" actId="27636"/>
        <pc:sldMkLst>
          <pc:docMk/>
          <pc:sldMk cId="3927469214" sldId="390"/>
        </pc:sldMkLst>
        <pc:spChg chg="mod">
          <ac:chgData name="Uddin, Mohammad Moin" userId="35f04810-dd16-487a-9f73-510aed88b8d1" providerId="ADAL" clId="{DB021D15-2995-477B-B962-19107E0E8EA6}" dt="2024-06-05T19:58:09.590" v="168" actId="27636"/>
          <ac:spMkLst>
            <pc:docMk/>
            <pc:sldMk cId="3927469214" sldId="390"/>
            <ac:spMk id="3" creationId="{00000000-0000-0000-0000-000000000000}"/>
          </ac:spMkLst>
        </pc:spChg>
      </pc:sldChg>
      <pc:sldChg chg="modSp add modAnim">
        <pc:chgData name="Uddin, Mohammad Moin" userId="35f04810-dd16-487a-9f73-510aed88b8d1" providerId="ADAL" clId="{DB021D15-2995-477B-B962-19107E0E8EA6}" dt="2024-06-08T14:05:09.966" v="676" actId="20577"/>
        <pc:sldMkLst>
          <pc:docMk/>
          <pc:sldMk cId="2836532820" sldId="391"/>
        </pc:sldMkLst>
        <pc:spChg chg="mod">
          <ac:chgData name="Uddin, Mohammad Moin" userId="35f04810-dd16-487a-9f73-510aed88b8d1" providerId="ADAL" clId="{DB021D15-2995-477B-B962-19107E0E8EA6}" dt="2024-06-08T14:05:09.966" v="676" actId="20577"/>
          <ac:spMkLst>
            <pc:docMk/>
            <pc:sldMk cId="2836532820" sldId="391"/>
            <ac:spMk id="3" creationId="{00000000-0000-0000-0000-000000000000}"/>
          </ac:spMkLst>
        </pc:spChg>
      </pc:sldChg>
      <pc:sldChg chg="modSp add mod">
        <pc:chgData name="Uddin, Mohammad Moin" userId="35f04810-dd16-487a-9f73-510aed88b8d1" providerId="ADAL" clId="{DB021D15-2995-477B-B962-19107E0E8EA6}" dt="2024-06-18T13:47:06.086" v="1514" actId="20577"/>
        <pc:sldMkLst>
          <pc:docMk/>
          <pc:sldMk cId="1189056483" sldId="392"/>
        </pc:sldMkLst>
        <pc:spChg chg="mod">
          <ac:chgData name="Uddin, Mohammad Moin" userId="35f04810-dd16-487a-9f73-510aed88b8d1" providerId="ADAL" clId="{DB021D15-2995-477B-B962-19107E0E8EA6}" dt="2024-06-18T13:47:06.086" v="1514" actId="20577"/>
          <ac:spMkLst>
            <pc:docMk/>
            <pc:sldMk cId="1189056483" sldId="392"/>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5AC1D6-8A25-4590-8F24-A6D125EB46B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59FDF8DB-1C74-466C-AA0C-584B5740D05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0B5E24-DF76-46B0-841D-4119A4E0DE9B}" type="datetimeFigureOut">
              <a:rPr lang="en-US" smtClean="0"/>
              <a:t>6/16/2024</a:t>
            </a:fld>
            <a:endParaRPr lang="en-US"/>
          </a:p>
        </p:txBody>
      </p:sp>
      <p:sp>
        <p:nvSpPr>
          <p:cNvPr id="4" name="Footer Placeholder 3">
            <a:extLst>
              <a:ext uri="{FF2B5EF4-FFF2-40B4-BE49-F238E27FC236}">
                <a16:creationId xmlns:a16="http://schemas.microsoft.com/office/drawing/2014/main" id="{B0E950FF-73F2-461A-B34B-9AC0DBC930C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EBDB912-9007-4317-8BE7-1107142BAAB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F0FBC3-D136-4367-A2DA-6CC50F605D58}" type="slidenum">
              <a:rPr lang="en-US" smtClean="0"/>
              <a:t>‹#›</a:t>
            </a:fld>
            <a:endParaRPr lang="en-US"/>
          </a:p>
        </p:txBody>
      </p:sp>
    </p:spTree>
    <p:extLst>
      <p:ext uri="{BB962C8B-B14F-4D97-AF65-F5344CB8AC3E}">
        <p14:creationId xmlns:p14="http://schemas.microsoft.com/office/powerpoint/2010/main" val="131653381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0C1A493C-72A1-4727-825E-89CDC66AFED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0243" name="Rectangle 3">
            <a:extLst>
              <a:ext uri="{FF2B5EF4-FFF2-40B4-BE49-F238E27FC236}">
                <a16:creationId xmlns:a16="http://schemas.microsoft.com/office/drawing/2014/main" id="{E13BAEA2-3833-45A6-8025-572F7761941C}"/>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a:extLst>
              <a:ext uri="{FF2B5EF4-FFF2-40B4-BE49-F238E27FC236}">
                <a16:creationId xmlns:a16="http://schemas.microsoft.com/office/drawing/2014/main" id="{6985D649-521F-4DF1-8B5D-48AF7D970E89}"/>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0D8C7686-45FB-457F-949C-4E75DA57C18D}"/>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0246" name="Rectangle 6">
            <a:extLst>
              <a:ext uri="{FF2B5EF4-FFF2-40B4-BE49-F238E27FC236}">
                <a16:creationId xmlns:a16="http://schemas.microsoft.com/office/drawing/2014/main" id="{7F90D1D9-437C-4A3F-A118-A806F36B5B0C}"/>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0247" name="Rectangle 7">
            <a:extLst>
              <a:ext uri="{FF2B5EF4-FFF2-40B4-BE49-F238E27FC236}">
                <a16:creationId xmlns:a16="http://schemas.microsoft.com/office/drawing/2014/main" id="{6BC0A490-2094-42D1-AE2F-EF68822F77A0}"/>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8005B773-5657-46FD-823E-90EBB67714C1}" type="slidenum">
              <a:rPr lang="en-US" altLang="en-US"/>
              <a:pPr/>
              <a:t>‹#›</a:t>
            </a:fld>
            <a:endParaRPr lang="en-US"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A6A0E06B-F7B6-4297-BB96-2F5B65EAE691}"/>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0331A45E-1CAE-49C8-A3FC-D372F6725CC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14">
            <a:extLst>
              <a:ext uri="{FF2B5EF4-FFF2-40B4-BE49-F238E27FC236}">
                <a16:creationId xmlns:a16="http://schemas.microsoft.com/office/drawing/2014/main" id="{DE79C917-43DA-4EB0-AD38-5A9F4375251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5">
            <a:extLst>
              <a:ext uri="{FF2B5EF4-FFF2-40B4-BE49-F238E27FC236}">
                <a16:creationId xmlns:a16="http://schemas.microsoft.com/office/drawing/2014/main" id="{E936C99B-F331-4E52-B385-D581C324443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9">
            <a:extLst>
              <a:ext uri="{FF2B5EF4-FFF2-40B4-BE49-F238E27FC236}">
                <a16:creationId xmlns:a16="http://schemas.microsoft.com/office/drawing/2014/main" id="{E6841473-8D0E-43B5-BC31-17CE24A39E00}"/>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9787862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a:extLst>
              <a:ext uri="{FF2B5EF4-FFF2-40B4-BE49-F238E27FC236}">
                <a16:creationId xmlns:a16="http://schemas.microsoft.com/office/drawing/2014/main" id="{9703B05C-C23E-4948-8986-2E1F6D706EB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5">
            <a:extLst>
              <a:ext uri="{FF2B5EF4-FFF2-40B4-BE49-F238E27FC236}">
                <a16:creationId xmlns:a16="http://schemas.microsoft.com/office/drawing/2014/main" id="{4B43BAD2-0386-4BBA-A5EF-54348300A12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9">
            <a:extLst>
              <a:ext uri="{FF2B5EF4-FFF2-40B4-BE49-F238E27FC236}">
                <a16:creationId xmlns:a16="http://schemas.microsoft.com/office/drawing/2014/main" id="{7A286F5A-0773-434F-8C45-7489323A7D25}"/>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9160717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05333" y="228600"/>
            <a:ext cx="2777067" cy="6489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4133" y="228600"/>
            <a:ext cx="8128000" cy="6489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a:extLst>
              <a:ext uri="{FF2B5EF4-FFF2-40B4-BE49-F238E27FC236}">
                <a16:creationId xmlns:a16="http://schemas.microsoft.com/office/drawing/2014/main" id="{C30169A0-BE8E-41AA-9758-9509CE3EAD1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5">
            <a:extLst>
              <a:ext uri="{FF2B5EF4-FFF2-40B4-BE49-F238E27FC236}">
                <a16:creationId xmlns:a16="http://schemas.microsoft.com/office/drawing/2014/main" id="{15384231-321A-44EA-BFCF-A50CEC6B9AE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9">
            <a:extLst>
              <a:ext uri="{FF2B5EF4-FFF2-40B4-BE49-F238E27FC236}">
                <a16:creationId xmlns:a16="http://schemas.microsoft.com/office/drawing/2014/main" id="{5813DF75-9C11-49EC-BF4A-427B9A1AA616}"/>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636183695"/>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3260545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20712261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42848748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1016922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24649233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ltLang="en-US"/>
          </a:p>
        </p:txBody>
      </p:sp>
      <p:sp>
        <p:nvSpPr>
          <p:cNvPr id="4" name="Footer Placeholder 3"/>
          <p:cNvSpPr>
            <a:spLocks noGrp="1"/>
          </p:cNvSpPr>
          <p:nvPr>
            <p:ph type="ftr" sz="quarter" idx="11"/>
          </p:nvPr>
        </p:nvSpPr>
        <p:spPr/>
        <p:txBody>
          <a:bodyPr/>
          <a:lstStyle/>
          <a:p>
            <a:pPr>
              <a:defRPr/>
            </a:pPr>
            <a:endParaRPr lang="en-US" altLang="en-US"/>
          </a:p>
        </p:txBody>
      </p:sp>
      <p:sp>
        <p:nvSpPr>
          <p:cNvPr id="5" name="Slide Number Placeholder 4"/>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14498703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1326707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4289396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4">
            <a:extLst>
              <a:ext uri="{FF2B5EF4-FFF2-40B4-BE49-F238E27FC236}">
                <a16:creationId xmlns:a16="http://schemas.microsoft.com/office/drawing/2014/main" id="{AF80DCE8-F743-403D-BE07-72EB9E8F7C8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5">
            <a:extLst>
              <a:ext uri="{FF2B5EF4-FFF2-40B4-BE49-F238E27FC236}">
                <a16:creationId xmlns:a16="http://schemas.microsoft.com/office/drawing/2014/main" id="{7439B3B1-5FA0-45F3-9088-AD1A77CC8C0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9">
            <a:extLst>
              <a:ext uri="{FF2B5EF4-FFF2-40B4-BE49-F238E27FC236}">
                <a16:creationId xmlns:a16="http://schemas.microsoft.com/office/drawing/2014/main" id="{D2F8CE46-7E4F-4FEB-9C2E-9E16281C3A8E}"/>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4248545623"/>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12596313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2784253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endParaRPr lang="en-US" altLang="en-US"/>
          </a:p>
        </p:txBody>
      </p:sp>
    </p:spTree>
    <p:extLst>
      <p:ext uri="{BB962C8B-B14F-4D97-AF65-F5344CB8AC3E}">
        <p14:creationId xmlns:p14="http://schemas.microsoft.com/office/powerpoint/2010/main" val="3170453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14">
            <a:extLst>
              <a:ext uri="{FF2B5EF4-FFF2-40B4-BE49-F238E27FC236}">
                <a16:creationId xmlns:a16="http://schemas.microsoft.com/office/drawing/2014/main" id="{A34A7AC5-8B98-43F4-9E9E-F48210B9473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5">
            <a:extLst>
              <a:ext uri="{FF2B5EF4-FFF2-40B4-BE49-F238E27FC236}">
                <a16:creationId xmlns:a16="http://schemas.microsoft.com/office/drawing/2014/main" id="{E1B6C54A-0281-4F9D-A2B4-4F3569AC341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9">
            <a:extLst>
              <a:ext uri="{FF2B5EF4-FFF2-40B4-BE49-F238E27FC236}">
                <a16:creationId xmlns:a16="http://schemas.microsoft.com/office/drawing/2014/main" id="{F0DFE56A-0146-40FD-8668-6BF2F69D752A}"/>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578976838"/>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462088"/>
            <a:ext cx="5384800" cy="5256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462088"/>
            <a:ext cx="5384800" cy="5256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4">
            <a:extLst>
              <a:ext uri="{FF2B5EF4-FFF2-40B4-BE49-F238E27FC236}">
                <a16:creationId xmlns:a16="http://schemas.microsoft.com/office/drawing/2014/main" id="{83D51ABD-7443-4FE0-8FA6-C93E059CDC7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6EA73CF8-CE35-449F-93B6-8EEE02DDD16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9">
            <a:extLst>
              <a:ext uri="{FF2B5EF4-FFF2-40B4-BE49-F238E27FC236}">
                <a16:creationId xmlns:a16="http://schemas.microsoft.com/office/drawing/2014/main" id="{0FA66FBA-3B87-4D12-9203-1A61DEF7D279}"/>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4341464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4">
            <a:extLst>
              <a:ext uri="{FF2B5EF4-FFF2-40B4-BE49-F238E27FC236}">
                <a16:creationId xmlns:a16="http://schemas.microsoft.com/office/drawing/2014/main" id="{12272D4E-0BA9-4960-9CD3-4AE11C3A558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5">
            <a:extLst>
              <a:ext uri="{FF2B5EF4-FFF2-40B4-BE49-F238E27FC236}">
                <a16:creationId xmlns:a16="http://schemas.microsoft.com/office/drawing/2014/main" id="{49C13618-FD8D-4533-B900-3433DEFF89F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9">
            <a:extLst>
              <a:ext uri="{FF2B5EF4-FFF2-40B4-BE49-F238E27FC236}">
                <a16:creationId xmlns:a16="http://schemas.microsoft.com/office/drawing/2014/main" id="{518E1623-D1F8-48E3-BC83-647B8B60B50F}"/>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2274560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4">
            <a:extLst>
              <a:ext uri="{FF2B5EF4-FFF2-40B4-BE49-F238E27FC236}">
                <a16:creationId xmlns:a16="http://schemas.microsoft.com/office/drawing/2014/main" id="{770DB079-76C2-4EC2-A0CA-EE52E4EEB69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5">
            <a:extLst>
              <a:ext uri="{FF2B5EF4-FFF2-40B4-BE49-F238E27FC236}">
                <a16:creationId xmlns:a16="http://schemas.microsoft.com/office/drawing/2014/main" id="{D0466F94-9E52-40EE-A98C-6984808D528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9">
            <a:extLst>
              <a:ext uri="{FF2B5EF4-FFF2-40B4-BE49-F238E27FC236}">
                <a16:creationId xmlns:a16="http://schemas.microsoft.com/office/drawing/2014/main" id="{12EDDCC1-6063-4A9C-A9C2-95B1127DC48A}"/>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5778724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a:extLst>
              <a:ext uri="{FF2B5EF4-FFF2-40B4-BE49-F238E27FC236}">
                <a16:creationId xmlns:a16="http://schemas.microsoft.com/office/drawing/2014/main" id="{5707B997-1C47-457E-BF46-7990AB57B24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5">
            <a:extLst>
              <a:ext uri="{FF2B5EF4-FFF2-40B4-BE49-F238E27FC236}">
                <a16:creationId xmlns:a16="http://schemas.microsoft.com/office/drawing/2014/main" id="{65E3A9E8-5590-4F13-BDAD-CDA0FFE6394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9">
            <a:extLst>
              <a:ext uri="{FF2B5EF4-FFF2-40B4-BE49-F238E27FC236}">
                <a16:creationId xmlns:a16="http://schemas.microsoft.com/office/drawing/2014/main" id="{1D9AC11C-81F5-4045-9708-7A94688824BC}"/>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078891604"/>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14">
            <a:extLst>
              <a:ext uri="{FF2B5EF4-FFF2-40B4-BE49-F238E27FC236}">
                <a16:creationId xmlns:a16="http://schemas.microsoft.com/office/drawing/2014/main" id="{608E2E41-7723-4758-A22C-23567558220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C92B0EDC-72B1-4269-92F7-428EA40DAC0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9">
            <a:extLst>
              <a:ext uri="{FF2B5EF4-FFF2-40B4-BE49-F238E27FC236}">
                <a16:creationId xmlns:a16="http://schemas.microsoft.com/office/drawing/2014/main" id="{C60C7897-F4DC-4B4A-B117-8E47413DE90A}"/>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94875879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14">
            <a:extLst>
              <a:ext uri="{FF2B5EF4-FFF2-40B4-BE49-F238E27FC236}">
                <a16:creationId xmlns:a16="http://schemas.microsoft.com/office/drawing/2014/main" id="{F975B6FD-952A-4266-B664-B0999F4A0DF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5">
            <a:extLst>
              <a:ext uri="{FF2B5EF4-FFF2-40B4-BE49-F238E27FC236}">
                <a16:creationId xmlns:a16="http://schemas.microsoft.com/office/drawing/2014/main" id="{4733D0C2-3381-4628-B791-CD99C5FD966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9">
            <a:extLst>
              <a:ext uri="{FF2B5EF4-FFF2-40B4-BE49-F238E27FC236}">
                <a16:creationId xmlns:a16="http://schemas.microsoft.com/office/drawing/2014/main" id="{22C2F15D-6D0D-4953-A0B1-10D802CAE853}"/>
              </a:ext>
            </a:extLst>
          </p:cNvPr>
          <p:cNvSpPr>
            <a:spLocks noGrp="1" noChangeArrowheads="1"/>
          </p:cNvSpPr>
          <p:nvPr>
            <p:ph type="sldNum" sz="quarter"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06485890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3" descr="45">
            <a:extLst>
              <a:ext uri="{FF2B5EF4-FFF2-40B4-BE49-F238E27FC236}">
                <a16:creationId xmlns:a16="http://schemas.microsoft.com/office/drawing/2014/main" id="{D4BCE203-5186-4604-9911-0EF61493B92F}"/>
              </a:ext>
            </a:extLst>
          </p:cNvPr>
          <p:cNvPicPr>
            <a:picLocks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20651" y="381000"/>
            <a:ext cx="11870267"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ext Box 8">
            <a:extLst>
              <a:ext uri="{FF2B5EF4-FFF2-40B4-BE49-F238E27FC236}">
                <a16:creationId xmlns:a16="http://schemas.microsoft.com/office/drawing/2014/main" id="{336C3322-71F2-48CB-8C31-E0D3355232F3}"/>
              </a:ext>
            </a:extLst>
          </p:cNvPr>
          <p:cNvSpPr txBox="1">
            <a:spLocks noChangeArrowheads="1"/>
          </p:cNvSpPr>
          <p:nvPr/>
        </p:nvSpPr>
        <p:spPr bwMode="auto">
          <a:xfrm>
            <a:off x="9855200" y="6019801"/>
            <a:ext cx="1625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spcBef>
                <a:spcPct val="50000"/>
              </a:spcBef>
            </a:pPr>
            <a:endParaRPr lang="en-US" altLang="en-US"/>
          </a:p>
        </p:txBody>
      </p:sp>
      <p:sp>
        <p:nvSpPr>
          <p:cNvPr id="1028" name="Rectangle 13">
            <a:extLst>
              <a:ext uri="{FF2B5EF4-FFF2-40B4-BE49-F238E27FC236}">
                <a16:creationId xmlns:a16="http://schemas.microsoft.com/office/drawing/2014/main" id="{89292046-1CC2-482C-8966-3192B7835F85}"/>
              </a:ext>
            </a:extLst>
          </p:cNvPr>
          <p:cNvSpPr>
            <a:spLocks noGrp="1" noChangeArrowheads="1"/>
          </p:cNvSpPr>
          <p:nvPr>
            <p:ph type="body" idx="1"/>
          </p:nvPr>
        </p:nvSpPr>
        <p:spPr bwMode="auto">
          <a:xfrm>
            <a:off x="609600" y="1462088"/>
            <a:ext cx="10972800"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p:txBody>
      </p:sp>
      <p:sp>
        <p:nvSpPr>
          <p:cNvPr id="4110" name="Rectangle 14">
            <a:extLst>
              <a:ext uri="{FF2B5EF4-FFF2-40B4-BE49-F238E27FC236}">
                <a16:creationId xmlns:a16="http://schemas.microsoft.com/office/drawing/2014/main" id="{A0C2DA10-5661-4CE4-805E-841018EC9C83}"/>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4111" name="Rectangle 15">
            <a:extLst>
              <a:ext uri="{FF2B5EF4-FFF2-40B4-BE49-F238E27FC236}">
                <a16:creationId xmlns:a16="http://schemas.microsoft.com/office/drawing/2014/main" id="{0D6071C7-A81D-4EFD-AB32-AECBBB7EB1CF}"/>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1" name="Text Box 18">
            <a:extLst>
              <a:ext uri="{FF2B5EF4-FFF2-40B4-BE49-F238E27FC236}">
                <a16:creationId xmlns:a16="http://schemas.microsoft.com/office/drawing/2014/main" id="{5EAD332A-632A-4E54-8A8A-FAA7E87B9A9B}"/>
              </a:ext>
            </a:extLst>
          </p:cNvPr>
          <p:cNvSpPr txBox="1">
            <a:spLocks noChangeArrowheads="1"/>
          </p:cNvSpPr>
          <p:nvPr/>
        </p:nvSpPr>
        <p:spPr bwMode="auto">
          <a:xfrm>
            <a:off x="11328400" y="6388101"/>
            <a:ext cx="863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fld id="{CF21BDB4-B81B-41D0-8B1D-A0FDE1079CB4}" type="slidenum">
              <a:rPr lang="en-US" altLang="en-US"/>
              <a:pPr eaLnBrk="1" hangingPunct="1">
                <a:spcBef>
                  <a:spcPct val="50000"/>
                </a:spcBef>
              </a:pPr>
              <a:t>‹#›</a:t>
            </a:fld>
            <a:endParaRPr lang="en-US" altLang="en-US"/>
          </a:p>
        </p:txBody>
      </p:sp>
      <p:sp>
        <p:nvSpPr>
          <p:cNvPr id="4115" name="Rectangle 19">
            <a:extLst>
              <a:ext uri="{FF2B5EF4-FFF2-40B4-BE49-F238E27FC236}">
                <a16:creationId xmlns:a16="http://schemas.microsoft.com/office/drawing/2014/main" id="{5BC38392-712E-46E2-80D7-2709657BEF9B}"/>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endParaRPr lang="en-US" altLang="en-US"/>
          </a:p>
        </p:txBody>
      </p:sp>
      <p:sp>
        <p:nvSpPr>
          <p:cNvPr id="1033" name="Rectangle 12">
            <a:extLst>
              <a:ext uri="{FF2B5EF4-FFF2-40B4-BE49-F238E27FC236}">
                <a16:creationId xmlns:a16="http://schemas.microsoft.com/office/drawing/2014/main" id="{F3395913-016C-4300-89A4-22B255D417DA}"/>
              </a:ext>
            </a:extLst>
          </p:cNvPr>
          <p:cNvSpPr>
            <a:spLocks noGrp="1" noChangeArrowheads="1"/>
          </p:cNvSpPr>
          <p:nvPr>
            <p:ph type="title"/>
          </p:nvPr>
        </p:nvSpPr>
        <p:spPr bwMode="auto">
          <a:xfrm>
            <a:off x="474133" y="22860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l" rtl="0" eaLnBrk="0" fontAlgn="base" hangingPunct="0">
        <a:spcBef>
          <a:spcPct val="0"/>
        </a:spcBef>
        <a:spcAft>
          <a:spcPct val="0"/>
        </a:spcAft>
        <a:defRPr sz="4000" kern="1200">
          <a:solidFill>
            <a:schemeClr val="tx1"/>
          </a:solidFill>
          <a:latin typeface="+mj-lt"/>
          <a:ea typeface="+mj-ea"/>
          <a:cs typeface="+mj-cs"/>
        </a:defRPr>
      </a:lvl1pPr>
      <a:lvl2pPr algn="l" rtl="0" eaLnBrk="0" fontAlgn="base" hangingPunct="0">
        <a:spcBef>
          <a:spcPct val="0"/>
        </a:spcBef>
        <a:spcAft>
          <a:spcPct val="0"/>
        </a:spcAft>
        <a:defRPr sz="4000">
          <a:solidFill>
            <a:schemeClr val="tx1"/>
          </a:solidFill>
          <a:latin typeface="Arial" panose="020B0604020202020204" pitchFamily="34" charset="0"/>
        </a:defRPr>
      </a:lvl2pPr>
      <a:lvl3pPr algn="l" rtl="0" eaLnBrk="0" fontAlgn="base" hangingPunct="0">
        <a:spcBef>
          <a:spcPct val="0"/>
        </a:spcBef>
        <a:spcAft>
          <a:spcPct val="0"/>
        </a:spcAft>
        <a:defRPr sz="4000">
          <a:solidFill>
            <a:schemeClr val="tx1"/>
          </a:solidFill>
          <a:latin typeface="Arial" panose="020B0604020202020204" pitchFamily="34" charset="0"/>
        </a:defRPr>
      </a:lvl3pPr>
      <a:lvl4pPr algn="l" rtl="0" eaLnBrk="0" fontAlgn="base" hangingPunct="0">
        <a:spcBef>
          <a:spcPct val="0"/>
        </a:spcBef>
        <a:spcAft>
          <a:spcPct val="0"/>
        </a:spcAft>
        <a:defRPr sz="4000">
          <a:solidFill>
            <a:schemeClr val="tx1"/>
          </a:solidFill>
          <a:latin typeface="Arial" panose="020B0604020202020204" pitchFamily="34" charset="0"/>
        </a:defRPr>
      </a:lvl4pPr>
      <a:lvl5pPr algn="l" rtl="0" eaLnBrk="0" fontAlgn="base" hangingPunct="0">
        <a:spcBef>
          <a:spcPct val="0"/>
        </a:spcBef>
        <a:spcAft>
          <a:spcPct val="0"/>
        </a:spcAft>
        <a:defRPr sz="4000">
          <a:solidFill>
            <a:schemeClr val="tx1"/>
          </a:solidFill>
          <a:latin typeface="Arial" panose="020B0604020202020204" pitchFamily="34" charset="0"/>
        </a:defRPr>
      </a:lvl5pPr>
      <a:lvl6pPr marL="457200" algn="l" rtl="0" fontAlgn="base">
        <a:spcBef>
          <a:spcPct val="0"/>
        </a:spcBef>
        <a:spcAft>
          <a:spcPct val="0"/>
        </a:spcAft>
        <a:defRPr sz="4000">
          <a:solidFill>
            <a:schemeClr val="tx1"/>
          </a:solidFill>
          <a:latin typeface="Arial" panose="020B0604020202020204" pitchFamily="34" charset="0"/>
        </a:defRPr>
      </a:lvl6pPr>
      <a:lvl7pPr marL="914400" algn="l" rtl="0" fontAlgn="base">
        <a:spcBef>
          <a:spcPct val="0"/>
        </a:spcBef>
        <a:spcAft>
          <a:spcPct val="0"/>
        </a:spcAft>
        <a:defRPr sz="4000">
          <a:solidFill>
            <a:schemeClr val="tx1"/>
          </a:solidFill>
          <a:latin typeface="Arial" panose="020B0604020202020204" pitchFamily="34" charset="0"/>
        </a:defRPr>
      </a:lvl7pPr>
      <a:lvl8pPr marL="1371600" algn="l" rtl="0" fontAlgn="base">
        <a:spcBef>
          <a:spcPct val="0"/>
        </a:spcBef>
        <a:spcAft>
          <a:spcPct val="0"/>
        </a:spcAft>
        <a:defRPr sz="4000">
          <a:solidFill>
            <a:schemeClr val="tx1"/>
          </a:solidFill>
          <a:latin typeface="Arial" panose="020B0604020202020204" pitchFamily="34" charset="0"/>
        </a:defRPr>
      </a:lvl8pPr>
      <a:lvl9pPr marL="1828800" algn="l" rtl="0" fontAlgn="base">
        <a:spcBef>
          <a:spcPct val="0"/>
        </a:spcBef>
        <a:spcAft>
          <a:spcPct val="0"/>
        </a:spcAft>
        <a:defRPr sz="4000">
          <a:solidFill>
            <a:schemeClr val="tx1"/>
          </a:solidFill>
          <a:latin typeface="Arial" panose="020B0604020202020204" pitchFamily="34" charset="0"/>
        </a:defRPr>
      </a:lvl9pPr>
    </p:titleStyle>
    <p:bodyStyle>
      <a:lvl1pPr algn="l" rtl="0" eaLnBrk="0" fontAlgn="base" hangingPunct="0">
        <a:spcBef>
          <a:spcPct val="20000"/>
        </a:spcBef>
        <a:spcAft>
          <a:spcPct val="0"/>
        </a:spcAft>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0073AE"/>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rgbClr val="0073A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endParaRPr lang="en-US" altLang="en-US"/>
          </a:p>
        </p:txBody>
      </p:sp>
      <p:pic>
        <p:nvPicPr>
          <p:cNvPr id="7" name="Picture 63" descr="45">
            <a:extLst>
              <a:ext uri="{FF2B5EF4-FFF2-40B4-BE49-F238E27FC236}">
                <a16:creationId xmlns:a16="http://schemas.microsoft.com/office/drawing/2014/main" id="{B0D3F5A0-5354-4062-975D-41142FCFF902}"/>
              </a:ext>
            </a:extLst>
          </p:cNvPr>
          <p:cNvPicPr>
            <a:picLocks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20651" y="381000"/>
            <a:ext cx="11870267"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894195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hyperlink" Target="https://explore.dot.gov/views/DV_FARS_PV/Home?%3Aembed=y&amp;%3Aiid=1&amp;%3AisGuestRedirectFromVizportal=y"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0.png"/><Relationship Id="rId1" Type="http://schemas.openxmlformats.org/officeDocument/2006/relationships/slideLayout" Target="../slideLayouts/slideLayout13.xml"/><Relationship Id="rId4" Type="http://schemas.openxmlformats.org/officeDocument/2006/relationships/image" Target="../media/image6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53" descr="Picture3">
            <a:extLst>
              <a:ext uri="{FF2B5EF4-FFF2-40B4-BE49-F238E27FC236}">
                <a16:creationId xmlns:a16="http://schemas.microsoft.com/office/drawing/2014/main" id="{64548D03-4E8A-47CB-90F0-41D16566E0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838200"/>
            <a:ext cx="91440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6">
            <a:extLst>
              <a:ext uri="{FF2B5EF4-FFF2-40B4-BE49-F238E27FC236}">
                <a16:creationId xmlns:a16="http://schemas.microsoft.com/office/drawing/2014/main" id="{67807E4F-7725-4C08-8A46-C4B8077EA98A}"/>
              </a:ext>
            </a:extLst>
          </p:cNvPr>
          <p:cNvSpPr txBox="1">
            <a:spLocks noChangeArrowheads="1"/>
          </p:cNvSpPr>
          <p:nvPr/>
        </p:nvSpPr>
        <p:spPr bwMode="auto">
          <a:xfrm>
            <a:off x="4267200" y="1792289"/>
            <a:ext cx="5867400"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4000" dirty="0">
                <a:solidFill>
                  <a:schemeClr val="bg1"/>
                </a:solidFill>
                <a:latin typeface="Gill Sans MT" panose="020B0502020104020203" pitchFamily="34" charset="0"/>
              </a:rPr>
              <a:t>Data Collection in Engineering</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6525"/>
            <a:ext cx="10515600" cy="1325563"/>
          </a:xfrm>
        </p:spPr>
        <p:txBody>
          <a:bodyPr/>
          <a:lstStyle/>
          <a:p>
            <a:r>
              <a:rPr lang="en-US" dirty="0">
                <a:latin typeface="Gill Sans MT" panose="020B0502020104020203" pitchFamily="34" charset="0"/>
              </a:rPr>
              <a:t>Populations and Samples</a:t>
            </a:r>
          </a:p>
        </p:txBody>
      </p:sp>
      <p:pic>
        <p:nvPicPr>
          <p:cNvPr id="6" name="Content Placeholder 5">
            <a:extLst>
              <a:ext uri="{FF2B5EF4-FFF2-40B4-BE49-F238E27FC236}">
                <a16:creationId xmlns:a16="http://schemas.microsoft.com/office/drawing/2014/main" id="{5EC541F3-8807-48B4-81E2-1D7751E92DA6}"/>
              </a:ext>
            </a:extLst>
          </p:cNvPr>
          <p:cNvPicPr>
            <a:picLocks noGrp="1" noChangeAspect="1"/>
          </p:cNvPicPr>
          <p:nvPr>
            <p:ph idx="1"/>
          </p:nvPr>
        </p:nvPicPr>
        <p:blipFill>
          <a:blip r:embed="rId2"/>
          <a:stretch>
            <a:fillRect/>
          </a:stretch>
        </p:blipFill>
        <p:spPr>
          <a:xfrm>
            <a:off x="3048000" y="2104127"/>
            <a:ext cx="5596293" cy="3483301"/>
          </a:xfrm>
          <a:prstGeom prst="rect">
            <a:avLst/>
          </a:prstGeom>
        </p:spPr>
      </p:pic>
    </p:spTree>
    <p:extLst>
      <p:ext uri="{BB962C8B-B14F-4D97-AF65-F5344CB8AC3E}">
        <p14:creationId xmlns:p14="http://schemas.microsoft.com/office/powerpoint/2010/main" val="1214663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6525"/>
            <a:ext cx="10515600" cy="1325563"/>
          </a:xfrm>
        </p:spPr>
        <p:txBody>
          <a:bodyPr/>
          <a:lstStyle/>
          <a:p>
            <a:r>
              <a:rPr lang="en-US" dirty="0">
                <a:latin typeface="Gill Sans MT" panose="020B0502020104020203" pitchFamily="34" charset="0"/>
              </a:rPr>
              <a:t>Populations and Samples Problem</a:t>
            </a:r>
          </a:p>
        </p:txBody>
      </p:sp>
      <p:sp>
        <p:nvSpPr>
          <p:cNvPr id="3" name="Content Placeholder 2"/>
          <p:cNvSpPr>
            <a:spLocks noGrp="1"/>
          </p:cNvSpPr>
          <p:nvPr>
            <p:ph idx="1"/>
          </p:nvPr>
        </p:nvSpPr>
        <p:spPr/>
        <p:txBody>
          <a:bodyPr>
            <a:normAutofit/>
          </a:bodyPr>
          <a:lstStyle/>
          <a:p>
            <a:r>
              <a:rPr lang="en-US" dirty="0">
                <a:latin typeface="Gill Sans MT" panose="020B0502020104020203" pitchFamily="34" charset="0"/>
              </a:rPr>
              <a:t>Engineers with the University of Kentucky Transportation Research Program have collected data on accidents occurring at intersections in Lexington, Kentucky. One of the goals of the study was to estimate the rate at which left-turn accidents occur at intersections without left-turn-only lanes. This estimate will be used to develop numerical warrants (or guidelines) for the installation of left-turn lanes at all major Lexington intersections. The engineers collected data at each of 25 intersections without left-turn-only lanes over a 1-year period. At each intersection, they monitored traffic and recorded the total number of cars turning left that were involved in an accident.</a:t>
            </a:r>
          </a:p>
          <a:p>
            <a:pPr marL="457200" indent="-457200">
              <a:buNone/>
            </a:pPr>
            <a:endParaRPr lang="en-US" dirty="0"/>
          </a:p>
        </p:txBody>
      </p:sp>
    </p:spTree>
    <p:extLst>
      <p:ext uri="{BB962C8B-B14F-4D97-AF65-F5344CB8AC3E}">
        <p14:creationId xmlns:p14="http://schemas.microsoft.com/office/powerpoint/2010/main" val="3234055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6525"/>
            <a:ext cx="10515600" cy="1325563"/>
          </a:xfrm>
        </p:spPr>
        <p:txBody>
          <a:bodyPr/>
          <a:lstStyle/>
          <a:p>
            <a:r>
              <a:rPr lang="en-US" dirty="0">
                <a:latin typeface="Gill Sans MT" panose="020B0502020104020203" pitchFamily="34" charset="0"/>
              </a:rPr>
              <a:t>Populations and Samples Problem</a:t>
            </a:r>
          </a:p>
        </p:txBody>
      </p:sp>
      <p:sp>
        <p:nvSpPr>
          <p:cNvPr id="3" name="Content Placeholder 2"/>
          <p:cNvSpPr>
            <a:spLocks noGrp="1"/>
          </p:cNvSpPr>
          <p:nvPr>
            <p:ph idx="1"/>
          </p:nvPr>
        </p:nvSpPr>
        <p:spPr/>
        <p:txBody>
          <a:bodyPr>
            <a:normAutofit/>
          </a:bodyPr>
          <a:lstStyle/>
          <a:p>
            <a:pPr marL="0" indent="0">
              <a:buNone/>
            </a:pPr>
            <a:r>
              <a:rPr lang="en-US" dirty="0">
                <a:latin typeface="Gill Sans MT" panose="020B0502020104020203" pitchFamily="34" charset="0"/>
              </a:rPr>
              <a:t>Question</a:t>
            </a:r>
          </a:p>
          <a:p>
            <a:pPr marL="514350" indent="-514350">
              <a:buFont typeface="+mj-lt"/>
              <a:buAutoNum type="arabicPeriod"/>
            </a:pPr>
            <a:r>
              <a:rPr lang="en-US" dirty="0">
                <a:latin typeface="Gill Sans MT" panose="020B0502020104020203" pitchFamily="34" charset="0"/>
              </a:rPr>
              <a:t>Identify the variable and experimental unit for this study.</a:t>
            </a:r>
          </a:p>
          <a:p>
            <a:pPr marL="514350" indent="-514350">
              <a:buFont typeface="+mj-lt"/>
              <a:buAutoNum type="arabicPeriod"/>
            </a:pPr>
            <a:r>
              <a:rPr lang="en-US" dirty="0">
                <a:latin typeface="Gill Sans MT" panose="020B0502020104020203" pitchFamily="34" charset="0"/>
              </a:rPr>
              <a:t>Describe the target population and the sample.</a:t>
            </a:r>
          </a:p>
          <a:p>
            <a:pPr marL="514350" indent="-514350">
              <a:buFont typeface="+mj-lt"/>
              <a:buAutoNum type="arabicPeriod"/>
            </a:pPr>
            <a:r>
              <a:rPr lang="en-US" dirty="0">
                <a:latin typeface="Gill Sans MT" panose="020B0502020104020203" pitchFamily="34" charset="0"/>
              </a:rPr>
              <a:t>What inference do the transportation engineers want to make?</a:t>
            </a:r>
            <a:endParaRPr lang="en-US" dirty="0"/>
          </a:p>
        </p:txBody>
      </p:sp>
    </p:spTree>
    <p:extLst>
      <p:ext uri="{BB962C8B-B14F-4D97-AF65-F5344CB8AC3E}">
        <p14:creationId xmlns:p14="http://schemas.microsoft.com/office/powerpoint/2010/main" val="567116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6525"/>
            <a:ext cx="10515600" cy="1325563"/>
          </a:xfrm>
        </p:spPr>
        <p:txBody>
          <a:bodyPr/>
          <a:lstStyle/>
          <a:p>
            <a:r>
              <a:rPr lang="en-US" dirty="0">
                <a:latin typeface="Gill Sans MT" panose="020B0502020104020203" pitchFamily="34" charset="0"/>
              </a:rPr>
              <a:t>Populations and Samples Problem</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latin typeface="Gill Sans MT" panose="020B0502020104020203" pitchFamily="34" charset="0"/>
              </a:rPr>
              <a:t>Solution</a:t>
            </a:r>
          </a:p>
          <a:p>
            <a:pPr marL="514350" indent="-514350">
              <a:buFont typeface="+mj-lt"/>
              <a:buAutoNum type="arabicPeriod"/>
            </a:pPr>
            <a:r>
              <a:rPr lang="en-US" dirty="0">
                <a:latin typeface="Gill Sans MT" panose="020B0502020104020203" pitchFamily="34" charset="0"/>
              </a:rPr>
              <a:t>Since the engineers collected data at each of 50 intersections, the experimental unit is an intersection without a left-turn-only lane. The variable measured is the total number of cars turning left that were involved in an accident.</a:t>
            </a:r>
          </a:p>
          <a:p>
            <a:pPr marL="514350" indent="-514350">
              <a:buFont typeface="+mj-lt"/>
              <a:buAutoNum type="arabicPeriod"/>
            </a:pPr>
            <a:r>
              <a:rPr lang="en-US" dirty="0">
                <a:latin typeface="Gill Sans MT" panose="020B0502020104020203" pitchFamily="34" charset="0"/>
              </a:rPr>
              <a:t>The goal of the study is to develop guidelines for the installation of left-turn lanes at all major Lexington intersections; consequently, the target population consists of all major intersections in the city. The sample consists of the subset of 25 intersections monitored by the engineers.</a:t>
            </a:r>
          </a:p>
          <a:p>
            <a:pPr marL="514350" indent="-514350">
              <a:buFont typeface="+mj-lt"/>
              <a:buAutoNum type="arabicPeriod"/>
            </a:pPr>
            <a:r>
              <a:rPr lang="en-US" dirty="0">
                <a:latin typeface="Gill Sans MT" panose="020B0502020104020203" pitchFamily="34" charset="0"/>
              </a:rPr>
              <a:t>The engineers will use the sample data to estimate the rate at which left-turn accidents occur at all major Lexington intersections. </a:t>
            </a:r>
            <a:endParaRPr lang="en-US" dirty="0"/>
          </a:p>
        </p:txBody>
      </p:sp>
    </p:spTree>
    <p:extLst>
      <p:ext uri="{BB962C8B-B14F-4D97-AF65-F5344CB8AC3E}">
        <p14:creationId xmlns:p14="http://schemas.microsoft.com/office/powerpoint/2010/main" val="3927469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0515600" cy="1325563"/>
          </a:xfrm>
        </p:spPr>
        <p:txBody>
          <a:bodyPr>
            <a:normAutofit/>
          </a:bodyPr>
          <a:lstStyle/>
          <a:p>
            <a:r>
              <a:rPr lang="en-US" sz="4000" dirty="0">
                <a:latin typeface="Gill Sans MT" panose="020B0502020104020203" pitchFamily="34" charset="0"/>
              </a:rPr>
              <a:t>Types of Data</a:t>
            </a:r>
          </a:p>
        </p:txBody>
      </p:sp>
      <p:sp>
        <p:nvSpPr>
          <p:cNvPr id="3" name="Content Placeholder 2"/>
          <p:cNvSpPr>
            <a:spLocks noGrp="1"/>
          </p:cNvSpPr>
          <p:nvPr>
            <p:ph idx="1"/>
          </p:nvPr>
        </p:nvSpPr>
        <p:spPr/>
        <p:txBody>
          <a:bodyPr/>
          <a:lstStyle/>
          <a:p>
            <a:r>
              <a:rPr lang="en-US" dirty="0">
                <a:latin typeface="Gill Sans MT" panose="020B0502020104020203" pitchFamily="34" charset="0"/>
                <a:cs typeface="Leelawadee" panose="020B0502040204020203" pitchFamily="34" charset="-34"/>
              </a:rPr>
              <a:t>Qualitative/Categorical</a:t>
            </a:r>
          </a:p>
          <a:p>
            <a:pPr lvl="1"/>
            <a:r>
              <a:rPr lang="en-US" dirty="0">
                <a:latin typeface="Gill Sans MT" panose="020B0502020104020203" pitchFamily="34" charset="0"/>
                <a:cs typeface="Leelawadee" panose="020B0502040204020203" pitchFamily="34" charset="-34"/>
              </a:rPr>
              <a:t>Nominal</a:t>
            </a:r>
          </a:p>
          <a:p>
            <a:pPr lvl="2"/>
            <a:r>
              <a:rPr lang="en-US" dirty="0">
                <a:latin typeface="Gill Sans MT" panose="020B0502020104020203" pitchFamily="34" charset="0"/>
                <a:cs typeface="Leelawadee" panose="020B0502040204020203" pitchFamily="34" charset="-34"/>
              </a:rPr>
              <a:t>Denotes information that is structured into different labels or categories. These labels are purely descriptive.</a:t>
            </a:r>
          </a:p>
          <a:p>
            <a:pPr lvl="2"/>
            <a:r>
              <a:rPr lang="en-US" dirty="0">
                <a:latin typeface="Gill Sans MT" panose="020B0502020104020203" pitchFamily="34" charset="0"/>
                <a:cs typeface="Leelawadee" panose="020B0502040204020203" pitchFamily="34" charset="-34"/>
              </a:rPr>
              <a:t>Example: Name, Eye Color, Gender, Race, Movie Genre, etc.</a:t>
            </a:r>
          </a:p>
          <a:p>
            <a:pPr lvl="1"/>
            <a:r>
              <a:rPr lang="en-US" dirty="0">
                <a:latin typeface="Gill Sans MT" panose="020B0502020104020203" pitchFamily="34" charset="0"/>
                <a:cs typeface="Leelawadee" panose="020B0502040204020203" pitchFamily="34" charset="-34"/>
              </a:rPr>
              <a:t>Ordinal</a:t>
            </a:r>
          </a:p>
          <a:p>
            <a:pPr lvl="2"/>
            <a:r>
              <a:rPr lang="en-US" dirty="0">
                <a:latin typeface="Gill Sans MT" panose="020B0502020104020203" pitchFamily="34" charset="0"/>
                <a:cs typeface="Leelawadee" panose="020B0502040204020203" pitchFamily="34" charset="-34"/>
              </a:rPr>
              <a:t>Descriptive data but ranked in some order or hierarchy</a:t>
            </a:r>
          </a:p>
          <a:p>
            <a:pPr lvl="2"/>
            <a:r>
              <a:rPr lang="en-US" dirty="0">
                <a:latin typeface="Gill Sans MT" panose="020B0502020104020203" pitchFamily="34" charset="0"/>
                <a:cs typeface="Leelawadee" panose="020B0502040204020203" pitchFamily="34" charset="-34"/>
              </a:rPr>
              <a:t>Example: the level of education, the range of income, or the grades</a:t>
            </a:r>
          </a:p>
          <a:p>
            <a:endParaRPr lang="en-US" dirty="0">
              <a:latin typeface="Gill Sans MT" panose="020B0502020104020203" pitchFamily="34" charset="0"/>
              <a:cs typeface="Leelawadee" panose="020B0502040204020203" pitchFamily="34" charset="-34"/>
            </a:endParaRPr>
          </a:p>
        </p:txBody>
      </p:sp>
    </p:spTree>
    <p:extLst>
      <p:ext uri="{BB962C8B-B14F-4D97-AF65-F5344CB8AC3E}">
        <p14:creationId xmlns:p14="http://schemas.microsoft.com/office/powerpoint/2010/main" val="2380988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0515600" cy="1325563"/>
          </a:xfrm>
        </p:spPr>
        <p:txBody>
          <a:bodyPr>
            <a:normAutofit/>
          </a:bodyPr>
          <a:lstStyle/>
          <a:p>
            <a:r>
              <a:rPr lang="en-US" sz="4000" dirty="0">
                <a:latin typeface="Gill Sans MT" panose="020B0502020104020203" pitchFamily="34" charset="0"/>
              </a:rPr>
              <a:t>Types of Data</a:t>
            </a:r>
          </a:p>
        </p:txBody>
      </p:sp>
      <p:sp>
        <p:nvSpPr>
          <p:cNvPr id="3" name="Content Placeholder 2"/>
          <p:cNvSpPr>
            <a:spLocks noGrp="1"/>
          </p:cNvSpPr>
          <p:nvPr>
            <p:ph idx="1"/>
          </p:nvPr>
        </p:nvSpPr>
        <p:spPr/>
        <p:txBody>
          <a:bodyPr/>
          <a:lstStyle/>
          <a:p>
            <a:r>
              <a:rPr lang="en-US" dirty="0">
                <a:latin typeface="Gill Sans MT" panose="020B0502020104020203" pitchFamily="34" charset="0"/>
                <a:cs typeface="Leelawadee" panose="020B0502040204020203" pitchFamily="34" charset="-34"/>
              </a:rPr>
              <a:t>Quantitative/Numerical</a:t>
            </a:r>
          </a:p>
          <a:p>
            <a:pPr lvl="1"/>
            <a:r>
              <a:rPr lang="en-US" dirty="0">
                <a:latin typeface="Gill Sans MT" panose="020B0502020104020203" pitchFamily="34" charset="0"/>
                <a:cs typeface="Leelawadee" panose="020B0502040204020203" pitchFamily="34" charset="-34"/>
              </a:rPr>
              <a:t>Discrete</a:t>
            </a:r>
          </a:p>
          <a:p>
            <a:pPr lvl="2"/>
            <a:r>
              <a:rPr lang="en-US" dirty="0">
                <a:latin typeface="Gill Sans MT" panose="020B0502020104020203" pitchFamily="34" charset="0"/>
                <a:cs typeface="Leelawadee" panose="020B0502040204020203" pitchFamily="34" charset="-34"/>
              </a:rPr>
              <a:t>Discrete data is a collection of countable numeric values that are whole, distinct, individual, and unique. </a:t>
            </a:r>
          </a:p>
          <a:p>
            <a:pPr lvl="2"/>
            <a:r>
              <a:rPr lang="en-US" dirty="0">
                <a:latin typeface="Gill Sans MT" panose="020B0502020104020203" pitchFamily="34" charset="0"/>
                <a:cs typeface="Leelawadee" panose="020B0502040204020203" pitchFamily="34" charset="-34"/>
              </a:rPr>
              <a:t>Here are some examples of discrete data:</a:t>
            </a:r>
          </a:p>
          <a:p>
            <a:pPr lvl="3"/>
            <a:r>
              <a:rPr lang="en-US" dirty="0">
                <a:latin typeface="Gill Sans MT" panose="020B0502020104020203" pitchFamily="34" charset="0"/>
                <a:cs typeface="Leelawadee" panose="020B0502040204020203" pitchFamily="34" charset="-34"/>
              </a:rPr>
              <a:t>Number of students in each classroom at a school</a:t>
            </a:r>
          </a:p>
          <a:p>
            <a:pPr lvl="3"/>
            <a:r>
              <a:rPr lang="en-US" dirty="0">
                <a:latin typeface="Gill Sans MT" panose="020B0502020104020203" pitchFamily="34" charset="0"/>
                <a:cs typeface="Leelawadee" panose="020B0502040204020203" pitchFamily="34" charset="-34"/>
              </a:rPr>
              <a:t>Number of books in a bookshelf</a:t>
            </a:r>
          </a:p>
          <a:p>
            <a:pPr lvl="3"/>
            <a:r>
              <a:rPr lang="en-US" dirty="0">
                <a:latin typeface="Gill Sans MT" panose="020B0502020104020203" pitchFamily="34" charset="0"/>
                <a:cs typeface="Leelawadee" panose="020B0502040204020203" pitchFamily="34" charset="-34"/>
              </a:rPr>
              <a:t>Number of likes on a post over time</a:t>
            </a:r>
          </a:p>
          <a:p>
            <a:pPr lvl="1"/>
            <a:r>
              <a:rPr lang="en-US" dirty="0">
                <a:latin typeface="Gill Sans MT" panose="020B0502020104020203" pitchFamily="34" charset="0"/>
                <a:cs typeface="Leelawadee" panose="020B0502040204020203" pitchFamily="34" charset="-34"/>
              </a:rPr>
              <a:t>Continuous</a:t>
            </a:r>
          </a:p>
          <a:p>
            <a:pPr lvl="2"/>
            <a:r>
              <a:rPr lang="en-US" dirty="0">
                <a:latin typeface="Gill Sans MT" panose="020B0502020104020203" pitchFamily="34" charset="0"/>
                <a:cs typeface="Leelawadee" panose="020B0502040204020203" pitchFamily="34" charset="-34"/>
              </a:rPr>
              <a:t>Represents precise measurements of nearly any numeric value</a:t>
            </a:r>
          </a:p>
          <a:p>
            <a:pPr lvl="2"/>
            <a:r>
              <a:rPr lang="en-US" dirty="0">
                <a:latin typeface="Gill Sans MT" panose="020B0502020104020203" pitchFamily="34" charset="0"/>
                <a:cs typeface="Leelawadee" panose="020B0502040204020203" pitchFamily="34" charset="-34"/>
              </a:rPr>
              <a:t>Example: Height, weight, temperature, speed, etc.</a:t>
            </a:r>
          </a:p>
        </p:txBody>
      </p:sp>
    </p:spTree>
    <p:extLst>
      <p:ext uri="{BB962C8B-B14F-4D97-AF65-F5344CB8AC3E}">
        <p14:creationId xmlns:p14="http://schemas.microsoft.com/office/powerpoint/2010/main" val="2836532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6525"/>
            <a:ext cx="10515600" cy="1325563"/>
          </a:xfrm>
        </p:spPr>
        <p:txBody>
          <a:bodyPr/>
          <a:lstStyle/>
          <a:p>
            <a:r>
              <a:rPr lang="en-US" dirty="0">
                <a:latin typeface="Gill Sans MT" panose="020B0502020104020203" pitchFamily="34" charset="0"/>
              </a:rPr>
              <a:t>Basic Methods of Collecting Data</a:t>
            </a:r>
          </a:p>
        </p:txBody>
      </p:sp>
      <p:sp>
        <p:nvSpPr>
          <p:cNvPr id="3" name="Content Placeholder 2"/>
          <p:cNvSpPr>
            <a:spLocks noGrp="1"/>
          </p:cNvSpPr>
          <p:nvPr>
            <p:ph idx="1"/>
          </p:nvPr>
        </p:nvSpPr>
        <p:spPr/>
        <p:txBody>
          <a:bodyPr/>
          <a:lstStyle/>
          <a:p>
            <a:pPr marL="457200" indent="-457200">
              <a:buNone/>
            </a:pPr>
            <a:r>
              <a:rPr lang="en-US" dirty="0">
                <a:latin typeface="Gill Sans MT" panose="020B0502020104020203" pitchFamily="34" charset="0"/>
              </a:rPr>
              <a:t>Three basic methods of collecting data:</a:t>
            </a:r>
          </a:p>
          <a:p>
            <a:pPr marL="742950" lvl="1" indent="-400050"/>
            <a:r>
              <a:rPr lang="en-US" dirty="0">
                <a:latin typeface="Gill Sans MT" panose="020B0502020104020203" pitchFamily="34" charset="0"/>
              </a:rPr>
              <a:t>A </a:t>
            </a:r>
            <a:r>
              <a:rPr lang="en-US" b="1" dirty="0">
                <a:latin typeface="Gill Sans MT" panose="020B0502020104020203" pitchFamily="34" charset="0"/>
              </a:rPr>
              <a:t>retrospective</a:t>
            </a:r>
            <a:r>
              <a:rPr lang="en-US" dirty="0">
                <a:latin typeface="Gill Sans MT" panose="020B0502020104020203" pitchFamily="34" charset="0"/>
              </a:rPr>
              <a:t> study using historical data</a:t>
            </a:r>
          </a:p>
          <a:p>
            <a:pPr marL="642938" lvl="2" indent="0">
              <a:buNone/>
            </a:pPr>
            <a:r>
              <a:rPr lang="en-US" dirty="0">
                <a:latin typeface="Gill Sans MT" panose="020B0502020104020203" pitchFamily="34" charset="0"/>
              </a:rPr>
              <a:t>	Data collected in the past for similar/other purposes.</a:t>
            </a:r>
          </a:p>
          <a:p>
            <a:pPr marL="642938" lvl="2" indent="0">
              <a:buNone/>
            </a:pPr>
            <a:r>
              <a:rPr lang="en-US" dirty="0">
                <a:latin typeface="Gill Sans MT" panose="020B0502020104020203" pitchFamily="34" charset="0"/>
              </a:rPr>
              <a:t>Example: Historical data collected by NHTSA</a:t>
            </a:r>
          </a:p>
          <a:p>
            <a:pPr marL="642938" lvl="2" indent="0">
              <a:buNone/>
            </a:pPr>
            <a:r>
              <a:rPr lang="en-US" dirty="0">
                <a:latin typeface="Gill Sans MT" panose="020B0502020104020203" pitchFamily="34" charset="0"/>
                <a:hlinkClick r:id="rId2"/>
              </a:rPr>
              <a:t>https://explore.dot.gov/views/DV_FARS_PV/Home?%3Aembed=y&amp;%3Aiid=1&amp;%3AisGuestRedirectFromVizportal=y</a:t>
            </a:r>
            <a:r>
              <a:rPr lang="en-US" dirty="0">
                <a:latin typeface="Gill Sans MT" panose="020B0502020104020203" pitchFamily="34" charset="0"/>
              </a:rPr>
              <a:t> </a:t>
            </a:r>
          </a:p>
          <a:p>
            <a:pPr marL="742950" lvl="1" indent="-400050"/>
            <a:r>
              <a:rPr lang="en-US" dirty="0">
                <a:latin typeface="Gill Sans MT" panose="020B0502020104020203" pitchFamily="34" charset="0"/>
              </a:rPr>
              <a:t>An </a:t>
            </a:r>
            <a:r>
              <a:rPr lang="en-US" b="1" dirty="0">
                <a:latin typeface="Gill Sans MT" panose="020B0502020104020203" pitchFamily="34" charset="0"/>
              </a:rPr>
              <a:t>observational </a:t>
            </a:r>
            <a:r>
              <a:rPr lang="en-US" dirty="0">
                <a:latin typeface="Gill Sans MT" panose="020B0502020104020203" pitchFamily="34" charset="0"/>
              </a:rPr>
              <a:t>study</a:t>
            </a:r>
          </a:p>
          <a:p>
            <a:pPr marL="642938" lvl="2" indent="0">
              <a:buNone/>
            </a:pPr>
            <a:r>
              <a:rPr lang="en-US" dirty="0">
                <a:latin typeface="Gill Sans MT" panose="020B0502020104020203" pitchFamily="34" charset="0"/>
              </a:rPr>
              <a:t>	Data, presently collected, by a passive observer.</a:t>
            </a:r>
          </a:p>
          <a:p>
            <a:pPr marL="642938" lvl="2" indent="0">
              <a:buNone/>
            </a:pPr>
            <a:r>
              <a:rPr lang="en-US" dirty="0">
                <a:latin typeface="Gill Sans MT" panose="020B0502020104020203" pitchFamily="34" charset="0"/>
              </a:rPr>
              <a:t>	Example: Survey</a:t>
            </a:r>
          </a:p>
          <a:p>
            <a:pPr marL="742950" lvl="1" indent="-400050"/>
            <a:r>
              <a:rPr lang="en-US" dirty="0">
                <a:latin typeface="Gill Sans MT" panose="020B0502020104020203" pitchFamily="34" charset="0"/>
              </a:rPr>
              <a:t>A </a:t>
            </a:r>
            <a:r>
              <a:rPr lang="en-US" b="1" dirty="0">
                <a:latin typeface="Gill Sans MT" panose="020B0502020104020203" pitchFamily="34" charset="0"/>
              </a:rPr>
              <a:t>designed experiment</a:t>
            </a:r>
          </a:p>
          <a:p>
            <a:pPr marL="642938" lvl="2" indent="0">
              <a:buNone/>
            </a:pPr>
            <a:r>
              <a:rPr lang="en-US" dirty="0">
                <a:latin typeface="Gill Sans MT" panose="020B0502020104020203" pitchFamily="34" charset="0"/>
              </a:rPr>
              <a:t>	Data collected in response to process input changes.</a:t>
            </a:r>
          </a:p>
          <a:p>
            <a:pPr marL="642938" lvl="2" indent="0">
              <a:buNone/>
            </a:pPr>
            <a:r>
              <a:rPr lang="en-US" dirty="0">
                <a:latin typeface="Gill Sans MT" panose="020B0502020104020203" pitchFamily="34" charset="0"/>
              </a:rPr>
              <a:t>	Example: Engineering lab experiments</a:t>
            </a:r>
          </a:p>
          <a:p>
            <a:endParaRPr lang="en-US" dirty="0"/>
          </a:p>
        </p:txBody>
      </p:sp>
    </p:spTree>
    <p:extLst>
      <p:ext uri="{BB962C8B-B14F-4D97-AF65-F5344CB8AC3E}">
        <p14:creationId xmlns:p14="http://schemas.microsoft.com/office/powerpoint/2010/main" val="673254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6525"/>
            <a:ext cx="10515600" cy="1325563"/>
          </a:xfrm>
        </p:spPr>
        <p:txBody>
          <a:bodyPr/>
          <a:lstStyle/>
          <a:p>
            <a:r>
              <a:rPr lang="en-US" dirty="0">
                <a:latin typeface="Gill Sans MT" panose="020B0502020104020203" pitchFamily="34" charset="0"/>
              </a:rPr>
              <a:t>Basic Methods of Collecting Data</a:t>
            </a:r>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pPr marL="342900" lvl="1" indent="0">
              <a:buNone/>
            </a:pPr>
            <a:r>
              <a:rPr lang="en-US" b="1" dirty="0">
                <a:latin typeface="Gill Sans MT" panose="020B0502020104020203" pitchFamily="34" charset="0"/>
              </a:rPr>
              <a:t>Conducting lab experiment for testing and collecting data</a:t>
            </a:r>
          </a:p>
          <a:p>
            <a:pPr marL="342900" lvl="1" indent="0">
              <a:buNone/>
            </a:pPr>
            <a:r>
              <a:rPr lang="en-US" dirty="0">
                <a:latin typeface="Gill Sans MT" panose="020B0502020104020203" pitchFamily="34" charset="0"/>
              </a:rPr>
              <a:t>Follow the steps:</a:t>
            </a:r>
          </a:p>
          <a:p>
            <a:pPr marL="800100" lvl="1" indent="-457200">
              <a:buFont typeface="+mj-lt"/>
              <a:buAutoNum type="arabicPeriod"/>
            </a:pPr>
            <a:r>
              <a:rPr lang="en-US" dirty="0">
                <a:latin typeface="Gill Sans MT" panose="020B0502020104020203" pitchFamily="34" charset="0"/>
              </a:rPr>
              <a:t>Safety first. </a:t>
            </a:r>
          </a:p>
          <a:p>
            <a:pPr marL="800100" lvl="1" indent="-457200">
              <a:buFont typeface="+mj-lt"/>
              <a:buAutoNum type="arabicPeriod"/>
            </a:pPr>
            <a:r>
              <a:rPr lang="en-US" dirty="0">
                <a:latin typeface="Gill Sans MT" panose="020B0502020104020203" pitchFamily="34" charset="0"/>
              </a:rPr>
              <a:t>Identify specific property(</a:t>
            </a:r>
            <a:r>
              <a:rPr lang="en-US" dirty="0" err="1">
                <a:latin typeface="Gill Sans MT" panose="020B0502020104020203" pitchFamily="34" charset="0"/>
              </a:rPr>
              <a:t>ies</a:t>
            </a:r>
            <a:r>
              <a:rPr lang="en-US" dirty="0">
                <a:latin typeface="Gill Sans MT" panose="020B0502020104020203" pitchFamily="34" charset="0"/>
              </a:rPr>
              <a:t>) you want to measure. Research and identify </a:t>
            </a:r>
            <a:r>
              <a:rPr lang="en-US">
                <a:latin typeface="Gill Sans MT" panose="020B0502020104020203" pitchFamily="34" charset="0"/>
              </a:rPr>
              <a:t>background information, related </a:t>
            </a:r>
            <a:r>
              <a:rPr lang="en-US" dirty="0">
                <a:latin typeface="Gill Sans MT" panose="020B0502020104020203" pitchFamily="34" charset="0"/>
              </a:rPr>
              <a:t>theory and equations </a:t>
            </a:r>
          </a:p>
          <a:p>
            <a:pPr marL="800100" lvl="1" indent="-457200">
              <a:buFont typeface="+mj-lt"/>
              <a:buAutoNum type="arabicPeriod"/>
            </a:pPr>
            <a:r>
              <a:rPr lang="en-US" dirty="0">
                <a:latin typeface="Gill Sans MT" panose="020B0502020104020203" pitchFamily="34" charset="0"/>
              </a:rPr>
              <a:t>Identify standard testing procedure (ASTM, IEEE, etc.)</a:t>
            </a:r>
          </a:p>
          <a:p>
            <a:pPr marL="800100" lvl="1" indent="-457200">
              <a:buFont typeface="+mj-lt"/>
              <a:buAutoNum type="arabicPeriod"/>
            </a:pPr>
            <a:r>
              <a:rPr lang="en-US" dirty="0">
                <a:latin typeface="Gill Sans MT" panose="020B0502020104020203" pitchFamily="34" charset="0"/>
              </a:rPr>
              <a:t>Identify tools, equipment, check instrumentations and ideal conditions</a:t>
            </a:r>
          </a:p>
          <a:p>
            <a:pPr marL="800100" lvl="1" indent="-457200">
              <a:buFont typeface="+mj-lt"/>
              <a:buAutoNum type="arabicPeriod"/>
            </a:pPr>
            <a:r>
              <a:rPr lang="en-US" dirty="0">
                <a:latin typeface="Gill Sans MT" panose="020B0502020104020203" pitchFamily="34" charset="0"/>
              </a:rPr>
              <a:t>Set up for experimentation and conduct the test</a:t>
            </a:r>
          </a:p>
          <a:p>
            <a:pPr marL="800100" lvl="1" indent="-457200">
              <a:buFont typeface="+mj-lt"/>
              <a:buAutoNum type="arabicPeriod"/>
            </a:pPr>
            <a:r>
              <a:rPr lang="en-US" dirty="0">
                <a:latin typeface="Gill Sans MT" panose="020B0502020104020203" pitchFamily="34" charset="0"/>
              </a:rPr>
              <a:t>Whenever possible collect as many data as possible</a:t>
            </a:r>
          </a:p>
          <a:p>
            <a:pPr marL="800100" lvl="1" indent="-457200">
              <a:buFont typeface="+mj-lt"/>
              <a:buAutoNum type="arabicPeriod"/>
            </a:pPr>
            <a:r>
              <a:rPr lang="en-US" dirty="0">
                <a:latin typeface="Gill Sans MT" panose="020B0502020104020203" pitchFamily="34" charset="0"/>
              </a:rPr>
              <a:t>Analyze data using summary statistics and graphics (as needed) </a:t>
            </a:r>
          </a:p>
          <a:p>
            <a:pPr marL="800100" lvl="1" indent="-457200">
              <a:buFont typeface="+mj-lt"/>
              <a:buAutoNum type="arabicPeriod"/>
            </a:pPr>
            <a:r>
              <a:rPr lang="en-US" dirty="0">
                <a:latin typeface="Gill Sans MT" panose="020B0502020104020203" pitchFamily="34" charset="0"/>
              </a:rPr>
              <a:t>Discussion &amp; Conclusions: Graphs and reasons for observed performance characteristics need to be explained.  Also discuss the possible sources of errors that may be encountered in the experiment. </a:t>
            </a:r>
          </a:p>
          <a:p>
            <a:pPr marL="0" indent="-271462">
              <a:buNone/>
            </a:pPr>
            <a:r>
              <a:rPr lang="en-US" dirty="0">
                <a:latin typeface="Gill Sans MT" panose="020B0502020104020203" pitchFamily="34" charset="0"/>
              </a:rPr>
              <a:t>	</a:t>
            </a:r>
            <a:endParaRPr lang="en-US" dirty="0"/>
          </a:p>
        </p:txBody>
      </p:sp>
    </p:spTree>
    <p:extLst>
      <p:ext uri="{BB962C8B-B14F-4D97-AF65-F5344CB8AC3E}">
        <p14:creationId xmlns:p14="http://schemas.microsoft.com/office/powerpoint/2010/main" val="1189056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6525"/>
            <a:ext cx="10515600" cy="1325563"/>
          </a:xfrm>
        </p:spPr>
        <p:txBody>
          <a:bodyPr/>
          <a:lstStyle/>
          <a:p>
            <a:r>
              <a:rPr lang="en-US" dirty="0">
                <a:latin typeface="Gill Sans MT" panose="020B0502020104020203" pitchFamily="34" charset="0"/>
              </a:rPr>
              <a:t>Data Collection and Sampling Techniques</a:t>
            </a:r>
          </a:p>
        </p:txBody>
      </p:sp>
      <p:sp>
        <p:nvSpPr>
          <p:cNvPr id="3" name="Content Placeholder 2"/>
          <p:cNvSpPr>
            <a:spLocks noGrp="1"/>
          </p:cNvSpPr>
          <p:nvPr>
            <p:ph idx="1"/>
          </p:nvPr>
        </p:nvSpPr>
        <p:spPr>
          <a:xfrm>
            <a:off x="838200" y="1825625"/>
            <a:ext cx="6629400" cy="4351338"/>
          </a:xfrm>
        </p:spPr>
        <p:txBody>
          <a:bodyPr>
            <a:normAutofit lnSpcReduction="10000"/>
          </a:bodyPr>
          <a:lstStyle/>
          <a:p>
            <a:pPr marL="457200" indent="-457200">
              <a:buNone/>
            </a:pPr>
            <a:r>
              <a:rPr lang="en-US" dirty="0">
                <a:latin typeface="Gill Sans MT" panose="020B0502020104020203" pitchFamily="34" charset="0"/>
              </a:rPr>
              <a:t>Simple Random Sampling </a:t>
            </a:r>
          </a:p>
          <a:p>
            <a:pPr marL="457200" indent="-457200">
              <a:buNone/>
            </a:pPr>
            <a:r>
              <a:rPr lang="en-US" dirty="0">
                <a:latin typeface="Gill Sans MT" panose="020B0502020104020203" pitchFamily="34" charset="0"/>
              </a:rPr>
              <a:t>A simple random sample of n experimental units is a sample selected from the population in such a way that every different sample of size n has an equal chance of selection.</a:t>
            </a:r>
          </a:p>
          <a:p>
            <a:pPr marL="457200" indent="-457200">
              <a:buNone/>
            </a:pPr>
            <a:r>
              <a:rPr lang="en-US" dirty="0">
                <a:latin typeface="Gill Sans MT" panose="020B0502020104020203" pitchFamily="34" charset="0"/>
              </a:rPr>
              <a:t>Systematic Sampling</a:t>
            </a:r>
          </a:p>
          <a:p>
            <a:pPr marL="457200" indent="-457200">
              <a:buNone/>
            </a:pPr>
            <a:r>
              <a:rPr lang="en-US" dirty="0">
                <a:latin typeface="Gill Sans MT" panose="020B0502020104020203" pitchFamily="34" charset="0"/>
              </a:rPr>
              <a:t>With systematic sampling the random selection only applies to the first item chosen. A rule then applies so that every nth item or person after that is picked.</a:t>
            </a:r>
          </a:p>
        </p:txBody>
      </p:sp>
      <p:pic>
        <p:nvPicPr>
          <p:cNvPr id="5" name="Picture 4">
            <a:extLst>
              <a:ext uri="{FF2B5EF4-FFF2-40B4-BE49-F238E27FC236}">
                <a16:creationId xmlns:a16="http://schemas.microsoft.com/office/drawing/2014/main" id="{5AC36FDD-7D42-4CC0-9C88-5CDFFB200BA9}"/>
              </a:ext>
            </a:extLst>
          </p:cNvPr>
          <p:cNvPicPr>
            <a:picLocks noChangeAspect="1"/>
          </p:cNvPicPr>
          <p:nvPr/>
        </p:nvPicPr>
        <p:blipFill rotWithShape="1">
          <a:blip r:embed="rId2">
            <a:extLst>
              <a:ext uri="{28A0092B-C50C-407E-A947-70E740481C1C}">
                <a14:useLocalDpi xmlns:a14="http://schemas.microsoft.com/office/drawing/2010/main" val="0"/>
              </a:ext>
            </a:extLst>
          </a:blip>
          <a:srcRect l="6634" t="7367" r="54565" b="60030"/>
          <a:stretch/>
        </p:blipFill>
        <p:spPr>
          <a:xfrm>
            <a:off x="8382000" y="1825625"/>
            <a:ext cx="2590800" cy="1981200"/>
          </a:xfrm>
          <a:prstGeom prst="rect">
            <a:avLst/>
          </a:prstGeom>
        </p:spPr>
      </p:pic>
      <p:pic>
        <p:nvPicPr>
          <p:cNvPr id="7" name="Picture 6">
            <a:extLst>
              <a:ext uri="{FF2B5EF4-FFF2-40B4-BE49-F238E27FC236}">
                <a16:creationId xmlns:a16="http://schemas.microsoft.com/office/drawing/2014/main" id="{1AC3D644-7FD6-453A-805A-7EBBD458B7CD}"/>
              </a:ext>
            </a:extLst>
          </p:cNvPr>
          <p:cNvPicPr>
            <a:picLocks noChangeAspect="1"/>
          </p:cNvPicPr>
          <p:nvPr/>
        </p:nvPicPr>
        <p:blipFill rotWithShape="1">
          <a:blip r:embed="rId2">
            <a:extLst>
              <a:ext uri="{28A0092B-C50C-407E-A947-70E740481C1C}">
                <a14:useLocalDpi xmlns:a14="http://schemas.microsoft.com/office/drawing/2010/main" val="0"/>
              </a:ext>
            </a:extLst>
          </a:blip>
          <a:srcRect l="57988" t="7366" r="6633" b="55017"/>
          <a:stretch/>
        </p:blipFill>
        <p:spPr>
          <a:xfrm>
            <a:off x="8496300" y="4170362"/>
            <a:ext cx="2468880" cy="2389238"/>
          </a:xfrm>
          <a:prstGeom prst="rect">
            <a:avLst/>
          </a:prstGeom>
        </p:spPr>
      </p:pic>
    </p:spTree>
    <p:extLst>
      <p:ext uri="{BB962C8B-B14F-4D97-AF65-F5344CB8AC3E}">
        <p14:creationId xmlns:p14="http://schemas.microsoft.com/office/powerpoint/2010/main" val="21583138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36525"/>
            <a:ext cx="10515600" cy="1325563"/>
          </a:xfrm>
        </p:spPr>
        <p:txBody>
          <a:bodyPr/>
          <a:lstStyle/>
          <a:p>
            <a:r>
              <a:rPr lang="en-US" dirty="0">
                <a:latin typeface="Gill Sans MT" panose="020B0502020104020203" pitchFamily="34" charset="0"/>
              </a:rPr>
              <a:t>Data Collection and Sampling Techniques</a:t>
            </a:r>
          </a:p>
        </p:txBody>
      </p:sp>
      <p:sp>
        <p:nvSpPr>
          <p:cNvPr id="3" name="Content Placeholder 2"/>
          <p:cNvSpPr>
            <a:spLocks noGrp="1"/>
          </p:cNvSpPr>
          <p:nvPr>
            <p:ph idx="1"/>
          </p:nvPr>
        </p:nvSpPr>
        <p:spPr>
          <a:xfrm>
            <a:off x="838200" y="1828800"/>
            <a:ext cx="7391400" cy="4351338"/>
          </a:xfrm>
        </p:spPr>
        <p:txBody>
          <a:bodyPr>
            <a:normAutofit fontScale="92500" lnSpcReduction="10000"/>
          </a:bodyPr>
          <a:lstStyle/>
          <a:p>
            <a:pPr marL="457200" indent="-457200">
              <a:buNone/>
            </a:pPr>
            <a:r>
              <a:rPr lang="en-US" dirty="0">
                <a:latin typeface="Gill Sans MT" panose="020B0502020104020203" pitchFamily="34" charset="0"/>
              </a:rPr>
              <a:t>Stratified Sampling</a:t>
            </a:r>
          </a:p>
          <a:p>
            <a:pPr marL="457200" indent="-457200">
              <a:buNone/>
            </a:pPr>
            <a:r>
              <a:rPr lang="en-US" dirty="0">
                <a:latin typeface="Gill Sans MT" panose="020B0502020104020203" pitchFamily="34" charset="0"/>
              </a:rPr>
              <a:t>Stratified sampling involves random selection within predefined groups. It’s useful when researchers know something about the target population and can decide how to subdivide it (stratify it) in a way that makes sense for the research.</a:t>
            </a:r>
          </a:p>
          <a:p>
            <a:pPr marL="457200" indent="-457200">
              <a:buNone/>
            </a:pPr>
            <a:r>
              <a:rPr lang="en-US" dirty="0">
                <a:latin typeface="Gill Sans MT" panose="020B0502020104020203" pitchFamily="34" charset="0"/>
              </a:rPr>
              <a:t>Cluster Sampling</a:t>
            </a:r>
          </a:p>
          <a:p>
            <a:pPr marL="457200" indent="-457200">
              <a:buNone/>
            </a:pPr>
            <a:r>
              <a:rPr lang="en-US" dirty="0">
                <a:latin typeface="Gill Sans MT" panose="020B0502020104020203" pitchFamily="34" charset="0"/>
              </a:rPr>
              <a:t>With cluster sampling, groups rather than individual units of the target population are selected at random. These might be pre-existing groups, such as people in certain zip codes or students belonging to an academic year.</a:t>
            </a:r>
          </a:p>
        </p:txBody>
      </p:sp>
      <p:pic>
        <p:nvPicPr>
          <p:cNvPr id="5" name="Picture 4">
            <a:extLst>
              <a:ext uri="{FF2B5EF4-FFF2-40B4-BE49-F238E27FC236}">
                <a16:creationId xmlns:a16="http://schemas.microsoft.com/office/drawing/2014/main" id="{BB98A9AE-1410-4629-B4C6-5FA27AF754DE}"/>
              </a:ext>
            </a:extLst>
          </p:cNvPr>
          <p:cNvPicPr>
            <a:picLocks noChangeAspect="1"/>
          </p:cNvPicPr>
          <p:nvPr/>
        </p:nvPicPr>
        <p:blipFill rotWithShape="1">
          <a:blip r:embed="rId2">
            <a:extLst>
              <a:ext uri="{28A0092B-C50C-407E-A947-70E740481C1C}">
                <a14:useLocalDpi xmlns:a14="http://schemas.microsoft.com/office/drawing/2010/main" val="0"/>
              </a:ext>
            </a:extLst>
          </a:blip>
          <a:srcRect l="53210" t="56270" r="5706" b="13636"/>
          <a:stretch/>
        </p:blipFill>
        <p:spPr>
          <a:xfrm>
            <a:off x="8458200" y="4191000"/>
            <a:ext cx="2743200" cy="1828801"/>
          </a:xfrm>
          <a:prstGeom prst="rect">
            <a:avLst/>
          </a:prstGeom>
        </p:spPr>
      </p:pic>
      <p:pic>
        <p:nvPicPr>
          <p:cNvPr id="6" name="Picture 5">
            <a:extLst>
              <a:ext uri="{FF2B5EF4-FFF2-40B4-BE49-F238E27FC236}">
                <a16:creationId xmlns:a16="http://schemas.microsoft.com/office/drawing/2014/main" id="{61B6734E-4390-4A7A-AD19-AB3E669680FB}"/>
              </a:ext>
            </a:extLst>
          </p:cNvPr>
          <p:cNvPicPr>
            <a:picLocks noChangeAspect="1"/>
          </p:cNvPicPr>
          <p:nvPr/>
        </p:nvPicPr>
        <p:blipFill rotWithShape="1">
          <a:blip r:embed="rId2">
            <a:extLst>
              <a:ext uri="{28A0092B-C50C-407E-A947-70E740481C1C}">
                <a14:useLocalDpi xmlns:a14="http://schemas.microsoft.com/office/drawing/2010/main" val="0"/>
              </a:ext>
            </a:extLst>
          </a:blip>
          <a:srcRect l="6419" t="56270" r="54779" b="13636"/>
          <a:stretch/>
        </p:blipFill>
        <p:spPr>
          <a:xfrm>
            <a:off x="8229600" y="1965603"/>
            <a:ext cx="2590800" cy="1828801"/>
          </a:xfrm>
          <a:prstGeom prst="rect">
            <a:avLst/>
          </a:prstGeom>
        </p:spPr>
      </p:pic>
    </p:spTree>
    <p:extLst>
      <p:ext uri="{BB962C8B-B14F-4D97-AF65-F5344CB8AC3E}">
        <p14:creationId xmlns:p14="http://schemas.microsoft.com/office/powerpoint/2010/main" val="119006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D9E34F1-9EE8-4E99-B453-9CB2F2197D7E}"/>
              </a:ext>
            </a:extLst>
          </p:cNvPr>
          <p:cNvSpPr>
            <a:spLocks noGrp="1" noChangeArrowheads="1"/>
          </p:cNvSpPr>
          <p:nvPr>
            <p:ph type="title"/>
          </p:nvPr>
        </p:nvSpPr>
        <p:spPr>
          <a:xfrm>
            <a:off x="533400" y="152400"/>
            <a:ext cx="10515600" cy="1325563"/>
          </a:xfrm>
        </p:spPr>
        <p:txBody>
          <a:bodyPr>
            <a:normAutofit/>
          </a:bodyPr>
          <a:lstStyle/>
          <a:p>
            <a:pPr eaLnBrk="1" hangingPunct="1"/>
            <a:r>
              <a:rPr lang="en-US" altLang="en-US" sz="4000" dirty="0">
                <a:latin typeface="Gill Sans MT" panose="020B0502020104020203" pitchFamily="34" charset="0"/>
              </a:rPr>
              <a:t>Learning Objectives</a:t>
            </a:r>
          </a:p>
        </p:txBody>
      </p:sp>
      <p:sp>
        <p:nvSpPr>
          <p:cNvPr id="7171" name="Rectangle 3">
            <a:extLst>
              <a:ext uri="{FF2B5EF4-FFF2-40B4-BE49-F238E27FC236}">
                <a16:creationId xmlns:a16="http://schemas.microsoft.com/office/drawing/2014/main" id="{02697567-5D11-4AE6-B41D-6F5C2C6155EF}"/>
              </a:ext>
            </a:extLst>
          </p:cNvPr>
          <p:cNvSpPr>
            <a:spLocks noGrp="1" noChangeArrowheads="1"/>
          </p:cNvSpPr>
          <p:nvPr>
            <p:ph idx="1"/>
          </p:nvPr>
        </p:nvSpPr>
        <p:spPr>
          <a:xfrm>
            <a:off x="838200" y="1808692"/>
            <a:ext cx="10515600" cy="4351338"/>
          </a:xfrm>
          <a:noFill/>
        </p:spPr>
        <p:txBody>
          <a:bodyPr>
            <a:normAutofit/>
          </a:bodyPr>
          <a:lstStyle/>
          <a:p>
            <a:pPr eaLnBrk="1" hangingPunct="1">
              <a:buClr>
                <a:srgbClr val="0070C0"/>
              </a:buClr>
              <a:buSzPct val="100000"/>
              <a:tabLst>
                <a:tab pos="457200" algn="l"/>
                <a:tab pos="1371600" algn="l"/>
                <a:tab pos="1547813" algn="l"/>
              </a:tabLst>
            </a:pPr>
            <a:r>
              <a:rPr lang="en-US" sz="2800" dirty="0">
                <a:effectLst/>
                <a:latin typeface="Gill Sans MT" panose="020B0502020104020203" pitchFamily="34" charset="0"/>
              </a:rPr>
              <a:t>Engineering data, variability, statistical thinking in decision making</a:t>
            </a:r>
          </a:p>
          <a:p>
            <a:pPr eaLnBrk="1" hangingPunct="1">
              <a:buClr>
                <a:srgbClr val="0070C0"/>
              </a:buClr>
              <a:buSzPct val="100000"/>
              <a:tabLst>
                <a:tab pos="457200" algn="l"/>
                <a:tab pos="1371600" algn="l"/>
                <a:tab pos="1547813" algn="l"/>
              </a:tabLst>
            </a:pPr>
            <a:r>
              <a:rPr lang="en-US" sz="2800" dirty="0">
                <a:effectLst/>
                <a:latin typeface="Gill Sans MT" panose="020B0502020104020203" pitchFamily="34" charset="0"/>
              </a:rPr>
              <a:t>Population and sample</a:t>
            </a:r>
          </a:p>
          <a:p>
            <a:pPr eaLnBrk="1" hangingPunct="1">
              <a:buClr>
                <a:srgbClr val="0070C0"/>
              </a:buClr>
              <a:buSzPct val="100000"/>
              <a:tabLst>
                <a:tab pos="457200" algn="l"/>
                <a:tab pos="1371600" algn="l"/>
                <a:tab pos="1547813" algn="l"/>
              </a:tabLst>
            </a:pPr>
            <a:r>
              <a:rPr lang="en-US" dirty="0">
                <a:latin typeface="Gill Sans MT" panose="020B0502020104020203" pitchFamily="34" charset="0"/>
              </a:rPr>
              <a:t>Types of data</a:t>
            </a:r>
            <a:endParaRPr lang="en-US" sz="2800" dirty="0">
              <a:effectLst/>
              <a:latin typeface="Gill Sans MT" panose="020B0502020104020203" pitchFamily="34" charset="0"/>
            </a:endParaRPr>
          </a:p>
          <a:p>
            <a:pPr eaLnBrk="1" hangingPunct="1">
              <a:buClr>
                <a:srgbClr val="0070C0"/>
              </a:buClr>
              <a:buSzPct val="100000"/>
              <a:tabLst>
                <a:tab pos="457200" algn="l"/>
                <a:tab pos="1371600" algn="l"/>
                <a:tab pos="1547813" algn="l"/>
              </a:tabLst>
            </a:pPr>
            <a:r>
              <a:rPr lang="en-US" sz="2800" dirty="0">
                <a:effectLst/>
                <a:latin typeface="Gill Sans MT" panose="020B0502020104020203" pitchFamily="34" charset="0"/>
              </a:rPr>
              <a:t> </a:t>
            </a:r>
            <a:r>
              <a:rPr lang="en-US" dirty="0">
                <a:latin typeface="Gill Sans MT" panose="020B0502020104020203" pitchFamily="34" charset="0"/>
              </a:rPr>
              <a:t>Data collection methods and sampling techniques</a:t>
            </a:r>
            <a:endParaRPr lang="en-US" altLang="en-US" dirty="0">
              <a:latin typeface="Gill Sans MT" panose="020B0502020104020203" pitchFamily="34" charset="0"/>
            </a:endParaRPr>
          </a:p>
          <a:p>
            <a:pPr eaLnBrk="1" hangingPunct="1">
              <a:buSzPct val="100000"/>
              <a:tabLst>
                <a:tab pos="457200" algn="l"/>
                <a:tab pos="1371600" algn="l"/>
                <a:tab pos="1547813" algn="l"/>
              </a:tabLst>
            </a:pPr>
            <a:endParaRPr lang="en-US" altLang="en-US" dirty="0">
              <a:latin typeface="Gill Sans MT" panose="020B0502020104020203" pitchFamily="34" charset="0"/>
            </a:endParaRPr>
          </a:p>
          <a:p>
            <a:pPr eaLnBrk="1" hangingPunct="1">
              <a:tabLst>
                <a:tab pos="457200" algn="l"/>
                <a:tab pos="1371600" algn="l"/>
                <a:tab pos="1547813" algn="l"/>
              </a:tabLst>
            </a:pPr>
            <a:endParaRPr lang="en-US" altLang="en-US" dirty="0">
              <a:latin typeface="Gill Sans MT" panose="020B0502020104020203" pitchFamily="34" charset="0"/>
            </a:endParaRPr>
          </a:p>
        </p:txBody>
      </p:sp>
    </p:spTree>
    <p:extLst>
      <p:ext uri="{BB962C8B-B14F-4D97-AF65-F5344CB8AC3E}">
        <p14:creationId xmlns:p14="http://schemas.microsoft.com/office/powerpoint/2010/main" val="3358776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D9E34F1-9EE8-4E99-B453-9CB2F2197D7E}"/>
              </a:ext>
            </a:extLst>
          </p:cNvPr>
          <p:cNvSpPr>
            <a:spLocks noGrp="1" noChangeArrowheads="1"/>
          </p:cNvSpPr>
          <p:nvPr>
            <p:ph type="title"/>
          </p:nvPr>
        </p:nvSpPr>
        <p:spPr>
          <a:xfrm>
            <a:off x="533400" y="152400"/>
            <a:ext cx="10515600" cy="1325563"/>
          </a:xfrm>
        </p:spPr>
        <p:txBody>
          <a:bodyPr>
            <a:normAutofit/>
          </a:bodyPr>
          <a:lstStyle/>
          <a:p>
            <a:pPr eaLnBrk="1" hangingPunct="1"/>
            <a:r>
              <a:rPr lang="en-US" altLang="en-US" sz="4000" dirty="0">
                <a:latin typeface="Gill Sans MT" panose="020B0502020104020203" pitchFamily="34" charset="0"/>
              </a:rPr>
              <a:t>What Do Engineers Do?</a:t>
            </a:r>
          </a:p>
        </p:txBody>
      </p:sp>
      <p:sp>
        <p:nvSpPr>
          <p:cNvPr id="7171" name="Rectangle 3">
            <a:extLst>
              <a:ext uri="{FF2B5EF4-FFF2-40B4-BE49-F238E27FC236}">
                <a16:creationId xmlns:a16="http://schemas.microsoft.com/office/drawing/2014/main" id="{02697567-5D11-4AE6-B41D-6F5C2C6155EF}"/>
              </a:ext>
            </a:extLst>
          </p:cNvPr>
          <p:cNvSpPr>
            <a:spLocks noGrp="1" noChangeArrowheads="1"/>
          </p:cNvSpPr>
          <p:nvPr>
            <p:ph idx="1"/>
          </p:nvPr>
        </p:nvSpPr>
        <p:spPr>
          <a:xfrm>
            <a:off x="838200" y="1808692"/>
            <a:ext cx="10515600" cy="4351338"/>
          </a:xfrm>
          <a:noFill/>
        </p:spPr>
        <p:txBody>
          <a:bodyPr>
            <a:normAutofit/>
          </a:bodyPr>
          <a:lstStyle/>
          <a:p>
            <a:pPr eaLnBrk="1" hangingPunct="1">
              <a:buClr>
                <a:srgbClr val="0070C0"/>
              </a:buClr>
              <a:buSzPct val="100000"/>
              <a:tabLst>
                <a:tab pos="457200" algn="l"/>
                <a:tab pos="1371600" algn="l"/>
                <a:tab pos="1547813" algn="l"/>
              </a:tabLst>
            </a:pPr>
            <a:r>
              <a:rPr lang="en-US" sz="2800" dirty="0">
                <a:effectLst/>
                <a:latin typeface="Gill Sans MT" panose="020B0502020104020203" pitchFamily="34" charset="0"/>
              </a:rPr>
              <a:t>An engineer is someone who solves problems of interest to society with the efficient application of scientific principles by:</a:t>
            </a:r>
          </a:p>
          <a:p>
            <a:pPr eaLnBrk="1" hangingPunct="1">
              <a:buClr>
                <a:srgbClr val="0070C0"/>
              </a:buClr>
              <a:buSzPct val="100000"/>
              <a:tabLst>
                <a:tab pos="457200" algn="l"/>
                <a:tab pos="1371600" algn="l"/>
                <a:tab pos="1547813" algn="l"/>
              </a:tabLst>
            </a:pPr>
            <a:endParaRPr lang="en-US" sz="2800" dirty="0">
              <a:effectLst/>
              <a:latin typeface="Gill Sans MT" panose="020B0502020104020203" pitchFamily="34" charset="0"/>
            </a:endParaRPr>
          </a:p>
          <a:p>
            <a:pPr eaLnBrk="1" hangingPunct="1">
              <a:buClr>
                <a:srgbClr val="0070C0"/>
              </a:buClr>
              <a:buSzPct val="100000"/>
              <a:tabLst>
                <a:tab pos="457200" algn="l"/>
                <a:tab pos="1371600" algn="l"/>
                <a:tab pos="1547813" algn="l"/>
              </a:tabLst>
            </a:pPr>
            <a:r>
              <a:rPr lang="en-US" sz="2800" dirty="0">
                <a:effectLst/>
                <a:latin typeface="Gill Sans MT" panose="020B0502020104020203" pitchFamily="34" charset="0"/>
              </a:rPr>
              <a:t> Refining existing product or process</a:t>
            </a:r>
          </a:p>
          <a:p>
            <a:pPr eaLnBrk="1" hangingPunct="1">
              <a:buClr>
                <a:srgbClr val="0070C0"/>
              </a:buClr>
              <a:buSzPct val="100000"/>
              <a:tabLst>
                <a:tab pos="457200" algn="l"/>
                <a:tab pos="1371600" algn="l"/>
                <a:tab pos="1547813" algn="l"/>
              </a:tabLst>
            </a:pPr>
            <a:r>
              <a:rPr lang="en-US" sz="2800" dirty="0">
                <a:effectLst/>
                <a:latin typeface="Gill Sans MT" panose="020B0502020104020203" pitchFamily="34" charset="0"/>
              </a:rPr>
              <a:t> Designing new product or process</a:t>
            </a:r>
          </a:p>
          <a:p>
            <a:pPr eaLnBrk="1" hangingPunct="1">
              <a:buSzPct val="100000"/>
              <a:tabLst>
                <a:tab pos="457200" algn="l"/>
                <a:tab pos="1371600" algn="l"/>
                <a:tab pos="1547813" algn="l"/>
              </a:tabLst>
            </a:pPr>
            <a:endParaRPr lang="en-US" altLang="en-US" dirty="0">
              <a:latin typeface="Gill Sans MT" panose="020B0502020104020203" pitchFamily="34" charset="0"/>
            </a:endParaRPr>
          </a:p>
          <a:p>
            <a:pPr eaLnBrk="1" hangingPunct="1">
              <a:buSzPct val="100000"/>
              <a:tabLst>
                <a:tab pos="457200" algn="l"/>
                <a:tab pos="1371600" algn="l"/>
                <a:tab pos="1547813" algn="l"/>
              </a:tabLst>
            </a:pPr>
            <a:endParaRPr lang="en-US" altLang="en-US" dirty="0">
              <a:latin typeface="Gill Sans MT" panose="020B0502020104020203" pitchFamily="34" charset="0"/>
            </a:endParaRPr>
          </a:p>
          <a:p>
            <a:pPr eaLnBrk="1" hangingPunct="1">
              <a:tabLst>
                <a:tab pos="457200" algn="l"/>
                <a:tab pos="1371600" algn="l"/>
                <a:tab pos="1547813" algn="l"/>
              </a:tabLst>
            </a:pPr>
            <a:endParaRPr lang="en-US" altLang="en-US" dirty="0">
              <a:latin typeface="Gill Sans MT" panose="020B0502020104020203" pitchFamily="34" charset="0"/>
            </a:endParaRPr>
          </a:p>
        </p:txBody>
      </p:sp>
      <p:sp>
        <p:nvSpPr>
          <p:cNvPr id="2" name="Right Brace 1">
            <a:extLst>
              <a:ext uri="{FF2B5EF4-FFF2-40B4-BE49-F238E27FC236}">
                <a16:creationId xmlns:a16="http://schemas.microsoft.com/office/drawing/2014/main" id="{5EA4620A-BAF8-470E-BD16-4D275FB8AD9D}"/>
              </a:ext>
            </a:extLst>
          </p:cNvPr>
          <p:cNvSpPr/>
          <p:nvPr/>
        </p:nvSpPr>
        <p:spPr>
          <a:xfrm>
            <a:off x="6477000" y="3200400"/>
            <a:ext cx="304800" cy="990600"/>
          </a:xfrm>
          <a:prstGeom prst="rightBrace">
            <a:avLst/>
          </a:prstGeom>
          <a:ln w="31750"/>
        </p:spPr>
        <p:style>
          <a:lnRef idx="3">
            <a:schemeClr val="dk1"/>
          </a:lnRef>
          <a:fillRef idx="0">
            <a:schemeClr val="dk1"/>
          </a:fillRef>
          <a:effectRef idx="2">
            <a:schemeClr val="dk1"/>
          </a:effectRef>
          <a:fontRef idx="minor">
            <a:schemeClr val="tx1"/>
          </a:fontRef>
        </p:style>
        <p:txBody>
          <a:bodyPr rtlCol="0" anchor="ctr"/>
          <a:lstStyle/>
          <a:p>
            <a:pPr algn="ctr"/>
            <a:endParaRPr lang="en-US">
              <a:ln w="0"/>
              <a:effectLst>
                <a:outerShdw blurRad="38100" dist="19050" dir="2700000" algn="tl" rotWithShape="0">
                  <a:schemeClr val="dk1">
                    <a:alpha val="40000"/>
                  </a:schemeClr>
                </a:outerShdw>
              </a:effectLst>
            </a:endParaRPr>
          </a:p>
        </p:txBody>
      </p:sp>
      <p:sp>
        <p:nvSpPr>
          <p:cNvPr id="5" name="Rectangle 4">
            <a:extLst>
              <a:ext uri="{FF2B5EF4-FFF2-40B4-BE49-F238E27FC236}">
                <a16:creationId xmlns:a16="http://schemas.microsoft.com/office/drawing/2014/main" id="{21D08E5B-E022-4458-A5C0-E5E9C9FD0593}"/>
              </a:ext>
            </a:extLst>
          </p:cNvPr>
          <p:cNvSpPr/>
          <p:nvPr/>
        </p:nvSpPr>
        <p:spPr>
          <a:xfrm>
            <a:off x="7010400" y="3480256"/>
            <a:ext cx="3485249" cy="430887"/>
          </a:xfrm>
          <a:prstGeom prst="rect">
            <a:avLst/>
          </a:prstGeom>
        </p:spPr>
        <p:style>
          <a:lnRef idx="0">
            <a:schemeClr val="accent1"/>
          </a:lnRef>
          <a:fillRef idx="3">
            <a:schemeClr val="accent1"/>
          </a:fillRef>
          <a:effectRef idx="3">
            <a:schemeClr val="accent1"/>
          </a:effectRef>
          <a:fontRef idx="minor">
            <a:schemeClr val="lt1"/>
          </a:fontRef>
        </p:style>
        <p:txBody>
          <a:bodyPr wrap="none">
            <a:spAutoFit/>
          </a:bodyPr>
          <a:lstStyle/>
          <a:p>
            <a:r>
              <a:rPr lang="en-US" sz="2200" dirty="0">
                <a:latin typeface="Gill Sans MT" panose="020B0502020104020203" pitchFamily="34" charset="0"/>
              </a:rPr>
              <a:t>that meets customers’ needs</a:t>
            </a:r>
          </a:p>
        </p:txBody>
      </p:sp>
    </p:spTree>
    <p:extLst>
      <p:ext uri="{BB962C8B-B14F-4D97-AF65-F5344CB8AC3E}">
        <p14:creationId xmlns:p14="http://schemas.microsoft.com/office/powerpoint/2010/main" val="2796093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10515600" cy="1325563"/>
          </a:xfrm>
        </p:spPr>
        <p:txBody>
          <a:bodyPr>
            <a:normAutofit fontScale="90000"/>
          </a:bodyPr>
          <a:lstStyle/>
          <a:p>
            <a:br>
              <a:rPr lang="en-US" b="1" dirty="0"/>
            </a:br>
            <a:r>
              <a:rPr lang="en-US" dirty="0">
                <a:latin typeface="Gill Sans MT" panose="020B0502020104020203" pitchFamily="34" charset="0"/>
              </a:rPr>
              <a:t>The Engineering Method</a:t>
            </a:r>
            <a:br>
              <a:rPr lang="en-US" b="1" dirty="0"/>
            </a:br>
            <a:endParaRPr lang="en-US" dirty="0"/>
          </a:p>
        </p:txBody>
      </p:sp>
      <p:sp>
        <p:nvSpPr>
          <p:cNvPr id="6" name="Text Box 8"/>
          <p:cNvSpPr txBox="1">
            <a:spLocks noChangeArrowheads="1"/>
          </p:cNvSpPr>
          <p:nvPr/>
        </p:nvSpPr>
        <p:spPr bwMode="auto">
          <a:xfrm>
            <a:off x="2310714" y="4850646"/>
            <a:ext cx="6299886" cy="369332"/>
          </a:xfrm>
          <a:prstGeom prst="rect">
            <a:avLst/>
          </a:prstGeom>
          <a:noFill/>
          <a:ln w="9525">
            <a:noFill/>
            <a:miter lim="800000"/>
            <a:headEnd/>
            <a:tailEnd/>
          </a:ln>
        </p:spPr>
        <p:txBody>
          <a:bodyPr wrap="square">
            <a:spAutoFit/>
          </a:bodyPr>
          <a:lstStyle/>
          <a:p>
            <a:pPr>
              <a:spcBef>
                <a:spcPct val="50000"/>
              </a:spcBef>
            </a:pPr>
            <a:r>
              <a:rPr lang="en-US" b="1" dirty="0"/>
              <a:t>Figure 1.1 </a:t>
            </a:r>
            <a:r>
              <a:rPr lang="en-US" dirty="0"/>
              <a:t>The engineering method</a:t>
            </a:r>
          </a:p>
        </p:txBody>
      </p:sp>
      <p:pic>
        <p:nvPicPr>
          <p:cNvPr id="7" name="Picture 3"/>
          <p:cNvPicPr>
            <a:picLocks noChangeAspect="1" noChangeArrowheads="1"/>
          </p:cNvPicPr>
          <p:nvPr/>
        </p:nvPicPr>
        <p:blipFill>
          <a:blip r:embed="rId2"/>
          <a:srcRect/>
          <a:stretch>
            <a:fillRect/>
          </a:stretch>
        </p:blipFill>
        <p:spPr bwMode="auto">
          <a:xfrm>
            <a:off x="1965596" y="1981200"/>
            <a:ext cx="8260807" cy="2471738"/>
          </a:xfrm>
          <a:prstGeom prst="rect">
            <a:avLst/>
          </a:prstGeom>
          <a:noFill/>
          <a:ln w="9525">
            <a:noFill/>
            <a:miter lim="800000"/>
            <a:headEnd/>
            <a:tailEnd/>
          </a:ln>
          <a:effectLst/>
        </p:spPr>
      </p:pic>
    </p:spTree>
    <p:extLst>
      <p:ext uri="{BB962C8B-B14F-4D97-AF65-F5344CB8AC3E}">
        <p14:creationId xmlns:p14="http://schemas.microsoft.com/office/powerpoint/2010/main" val="4072296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90222"/>
            <a:ext cx="11353800" cy="1325563"/>
          </a:xfrm>
        </p:spPr>
        <p:txBody>
          <a:bodyPr>
            <a:normAutofit/>
          </a:bodyPr>
          <a:lstStyle/>
          <a:p>
            <a:r>
              <a:rPr lang="en-US" sz="4000" dirty="0">
                <a:latin typeface="Gill Sans MT" panose="020B0502020104020203" pitchFamily="34" charset="0"/>
              </a:rPr>
              <a:t>Statistics Supports the Engineering Method</a:t>
            </a:r>
          </a:p>
        </p:txBody>
      </p:sp>
      <p:sp>
        <p:nvSpPr>
          <p:cNvPr id="3" name="Content Placeholder 2"/>
          <p:cNvSpPr>
            <a:spLocks noGrp="1"/>
          </p:cNvSpPr>
          <p:nvPr>
            <p:ph idx="1"/>
          </p:nvPr>
        </p:nvSpPr>
        <p:spPr/>
        <p:txBody>
          <a:bodyPr>
            <a:normAutofit/>
          </a:bodyPr>
          <a:lstStyle/>
          <a:p>
            <a:pPr>
              <a:spcBef>
                <a:spcPct val="50000"/>
              </a:spcBef>
            </a:pPr>
            <a:r>
              <a:rPr lang="en-US" dirty="0">
                <a:latin typeface="Gill Sans MT" panose="020B0502020104020203" pitchFamily="34" charset="0"/>
              </a:rPr>
              <a:t>It is the </a:t>
            </a:r>
            <a:r>
              <a:rPr lang="en-US" b="1" dirty="0">
                <a:latin typeface="Gill Sans MT" panose="020B0502020104020203" pitchFamily="34" charset="0"/>
              </a:rPr>
              <a:t>science of data</a:t>
            </a:r>
            <a:r>
              <a:rPr lang="en-US" dirty="0">
                <a:latin typeface="Gill Sans MT" panose="020B0502020104020203" pitchFamily="34" charset="0"/>
              </a:rPr>
              <a:t>.</a:t>
            </a:r>
          </a:p>
          <a:p>
            <a:pPr>
              <a:spcBef>
                <a:spcPct val="50000"/>
              </a:spcBef>
            </a:pPr>
            <a:r>
              <a:rPr lang="en-US" dirty="0">
                <a:latin typeface="Gill Sans MT" panose="020B0502020104020203" pitchFamily="34" charset="0"/>
              </a:rPr>
              <a:t>The field of </a:t>
            </a:r>
            <a:r>
              <a:rPr lang="en-US" b="1" dirty="0">
                <a:latin typeface="Gill Sans MT" panose="020B0502020104020203" pitchFamily="34" charset="0"/>
              </a:rPr>
              <a:t>statistics</a:t>
            </a:r>
            <a:r>
              <a:rPr lang="en-US" dirty="0">
                <a:latin typeface="Gill Sans MT" panose="020B0502020104020203" pitchFamily="34" charset="0"/>
              </a:rPr>
              <a:t> deals with the collection, presentation, analysis, and use of data to:</a:t>
            </a:r>
          </a:p>
          <a:p>
            <a:pPr lvl="1">
              <a:spcBef>
                <a:spcPct val="50000"/>
              </a:spcBef>
              <a:buFontTx/>
              <a:buChar char="•"/>
            </a:pPr>
            <a:r>
              <a:rPr lang="en-US" sz="2800" dirty="0">
                <a:latin typeface="Gill Sans MT" panose="020B0502020104020203" pitchFamily="34" charset="0"/>
              </a:rPr>
              <a:t> Make decisions</a:t>
            </a:r>
          </a:p>
          <a:p>
            <a:pPr lvl="1">
              <a:spcBef>
                <a:spcPct val="50000"/>
              </a:spcBef>
              <a:buFontTx/>
              <a:buChar char="•"/>
            </a:pPr>
            <a:r>
              <a:rPr lang="en-US" sz="2800" dirty="0">
                <a:latin typeface="Gill Sans MT" panose="020B0502020104020203" pitchFamily="34" charset="0"/>
              </a:rPr>
              <a:t> Solve problems</a:t>
            </a:r>
          </a:p>
          <a:p>
            <a:pPr lvl="1">
              <a:spcBef>
                <a:spcPct val="50000"/>
              </a:spcBef>
              <a:buFontTx/>
              <a:buChar char="•"/>
            </a:pPr>
            <a:r>
              <a:rPr lang="en-US" sz="2800" dirty="0">
                <a:latin typeface="Gill Sans MT" panose="020B0502020104020203" pitchFamily="34" charset="0"/>
              </a:rPr>
              <a:t> Design products and processes</a:t>
            </a:r>
          </a:p>
          <a:p>
            <a:endParaRPr lang="en-US" dirty="0"/>
          </a:p>
        </p:txBody>
      </p:sp>
    </p:spTree>
    <p:extLst>
      <p:ext uri="{BB962C8B-B14F-4D97-AF65-F5344CB8AC3E}">
        <p14:creationId xmlns:p14="http://schemas.microsoft.com/office/powerpoint/2010/main" val="406957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D9E34F1-9EE8-4E99-B453-9CB2F2197D7E}"/>
              </a:ext>
            </a:extLst>
          </p:cNvPr>
          <p:cNvSpPr>
            <a:spLocks noGrp="1" noChangeArrowheads="1"/>
          </p:cNvSpPr>
          <p:nvPr>
            <p:ph type="title"/>
          </p:nvPr>
        </p:nvSpPr>
        <p:spPr>
          <a:xfrm>
            <a:off x="533400" y="152400"/>
            <a:ext cx="10515600" cy="1325563"/>
          </a:xfrm>
        </p:spPr>
        <p:txBody>
          <a:bodyPr>
            <a:normAutofit/>
          </a:bodyPr>
          <a:lstStyle/>
          <a:p>
            <a:pPr eaLnBrk="1" hangingPunct="1"/>
            <a:r>
              <a:rPr lang="en-US" altLang="en-US" sz="4000" dirty="0">
                <a:latin typeface="Gill Sans MT" panose="020B0502020104020203" pitchFamily="34" charset="0"/>
              </a:rPr>
              <a:t>Engineering Problem</a:t>
            </a:r>
          </a:p>
        </p:txBody>
      </p:sp>
      <p:sp>
        <p:nvSpPr>
          <p:cNvPr id="7171" name="Rectangle 3">
            <a:extLst>
              <a:ext uri="{FF2B5EF4-FFF2-40B4-BE49-F238E27FC236}">
                <a16:creationId xmlns:a16="http://schemas.microsoft.com/office/drawing/2014/main" id="{02697567-5D11-4AE6-B41D-6F5C2C6155EF}"/>
              </a:ext>
            </a:extLst>
          </p:cNvPr>
          <p:cNvSpPr>
            <a:spLocks noGrp="1" noChangeArrowheads="1"/>
          </p:cNvSpPr>
          <p:nvPr>
            <p:ph idx="1"/>
          </p:nvPr>
        </p:nvSpPr>
        <p:spPr>
          <a:xfrm>
            <a:off x="838200" y="1825625"/>
            <a:ext cx="6858000" cy="4351338"/>
          </a:xfrm>
          <a:noFill/>
        </p:spPr>
        <p:txBody>
          <a:bodyPr>
            <a:normAutofit/>
          </a:bodyPr>
          <a:lstStyle/>
          <a:p>
            <a:pPr marL="0" indent="0" algn="l">
              <a:buNone/>
            </a:pPr>
            <a:r>
              <a:rPr lang="en-US" b="0" i="0" u="none" strike="noStrike" baseline="0" dirty="0">
                <a:latin typeface="Gill Sans MT" panose="020B0502020104020203" pitchFamily="34" charset="0"/>
              </a:rPr>
              <a:t>A purification process for a chemical involves passing it, in solution, through a resin on which impurities are adsorbed. A chemical engineer wishing to test the efficiency of 3 different resins. She tested each resin 5 times and then measured the concentration of impurities after passing through the resins. Her data were as shown in the table. Which resin is the best?</a:t>
            </a:r>
            <a:endParaRPr lang="en-US" altLang="en-US" dirty="0">
              <a:latin typeface="Gill Sans MT" panose="020B0502020104020203" pitchFamily="34" charset="0"/>
            </a:endParaRPr>
          </a:p>
        </p:txBody>
      </p:sp>
      <p:pic>
        <p:nvPicPr>
          <p:cNvPr id="3" name="Picture 2">
            <a:extLst>
              <a:ext uri="{FF2B5EF4-FFF2-40B4-BE49-F238E27FC236}">
                <a16:creationId xmlns:a16="http://schemas.microsoft.com/office/drawing/2014/main" id="{5CD40D53-CBBA-419D-AB90-3DA9EA20FC00}"/>
              </a:ext>
            </a:extLst>
          </p:cNvPr>
          <p:cNvPicPr>
            <a:picLocks noChangeAspect="1"/>
          </p:cNvPicPr>
          <p:nvPr/>
        </p:nvPicPr>
        <p:blipFill>
          <a:blip r:embed="rId2"/>
          <a:stretch>
            <a:fillRect/>
          </a:stretch>
        </p:blipFill>
        <p:spPr>
          <a:xfrm>
            <a:off x="7789892" y="1825625"/>
            <a:ext cx="4057414" cy="3051175"/>
          </a:xfrm>
          <a:prstGeom prst="rect">
            <a:avLst/>
          </a:prstGeom>
        </p:spPr>
      </p:pic>
    </p:spTree>
    <p:extLst>
      <p:ext uri="{BB962C8B-B14F-4D97-AF65-F5344CB8AC3E}">
        <p14:creationId xmlns:p14="http://schemas.microsoft.com/office/powerpoint/2010/main" val="162243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0515600" cy="1325563"/>
          </a:xfrm>
        </p:spPr>
        <p:txBody>
          <a:bodyPr/>
          <a:lstStyle/>
          <a:p>
            <a:r>
              <a:rPr lang="en-US" dirty="0">
                <a:latin typeface="Gill Sans MT" panose="020B0502020104020203" pitchFamily="34" charset="0"/>
              </a:rPr>
              <a:t>Variability</a:t>
            </a:r>
          </a:p>
        </p:txBody>
      </p:sp>
      <p:sp>
        <p:nvSpPr>
          <p:cNvPr id="3" name="Content Placeholder 2"/>
          <p:cNvSpPr>
            <a:spLocks noGrp="1"/>
          </p:cNvSpPr>
          <p:nvPr>
            <p:ph idx="1"/>
          </p:nvPr>
        </p:nvSpPr>
        <p:spPr>
          <a:xfrm>
            <a:off x="838200" y="1825625"/>
            <a:ext cx="10515600" cy="2952266"/>
          </a:xfrm>
        </p:spPr>
        <p:txBody>
          <a:bodyPr>
            <a:normAutofit/>
          </a:bodyPr>
          <a:lstStyle/>
          <a:p>
            <a:pPr>
              <a:spcBef>
                <a:spcPct val="50000"/>
              </a:spcBef>
              <a:buFontTx/>
              <a:buChar char="•"/>
            </a:pPr>
            <a:r>
              <a:rPr lang="en-US" dirty="0">
                <a:latin typeface="Gill Sans MT" panose="020B0502020104020203" pitchFamily="34" charset="0"/>
              </a:rPr>
              <a:t>Statistical methods are useful to describe and understand </a:t>
            </a:r>
            <a:r>
              <a:rPr lang="en-US" b="1" dirty="0">
                <a:latin typeface="Gill Sans MT" panose="020B0502020104020203" pitchFamily="34" charset="0"/>
              </a:rPr>
              <a:t>variability</a:t>
            </a:r>
            <a:r>
              <a:rPr lang="en-US" dirty="0">
                <a:latin typeface="Gill Sans MT" panose="020B0502020104020203" pitchFamily="34" charset="0"/>
              </a:rPr>
              <a:t>.</a:t>
            </a:r>
          </a:p>
          <a:p>
            <a:pPr>
              <a:spcBef>
                <a:spcPct val="50000"/>
              </a:spcBef>
              <a:buFontTx/>
              <a:buChar char="•"/>
            </a:pPr>
            <a:r>
              <a:rPr lang="en-US" dirty="0">
                <a:latin typeface="Gill Sans MT" panose="020B0502020104020203" pitchFamily="34" charset="0"/>
              </a:rPr>
              <a:t>By variability, we mean successive observations of a system or phenomenon do </a:t>
            </a:r>
            <a:r>
              <a:rPr lang="en-US" i="1" dirty="0">
                <a:latin typeface="Gill Sans MT" panose="020B0502020104020203" pitchFamily="34" charset="0"/>
              </a:rPr>
              <a:t>not</a:t>
            </a:r>
            <a:r>
              <a:rPr lang="en-US" dirty="0">
                <a:latin typeface="Gill Sans MT" panose="020B0502020104020203" pitchFamily="34" charset="0"/>
              </a:rPr>
              <a:t> produce exactly the same result.</a:t>
            </a:r>
          </a:p>
          <a:p>
            <a:pPr>
              <a:spcBef>
                <a:spcPct val="50000"/>
              </a:spcBef>
              <a:buFontTx/>
              <a:buChar char="•"/>
            </a:pPr>
            <a:r>
              <a:rPr lang="en-US" dirty="0">
                <a:latin typeface="Gill Sans MT" panose="020B0502020104020203" pitchFamily="34" charset="0"/>
              </a:rPr>
              <a:t>Incorporating variability into decision-making processes is called </a:t>
            </a:r>
            <a:r>
              <a:rPr lang="en-US" b="1" dirty="0">
                <a:latin typeface="Gill Sans MT" panose="020B0502020104020203" pitchFamily="34" charset="0"/>
              </a:rPr>
              <a:t>statistical thinking.</a:t>
            </a:r>
          </a:p>
        </p:txBody>
      </p:sp>
      <p:sp>
        <p:nvSpPr>
          <p:cNvPr id="7" name="Rectangle 6"/>
          <p:cNvSpPr/>
          <p:nvPr/>
        </p:nvSpPr>
        <p:spPr>
          <a:xfrm>
            <a:off x="2057400" y="4662216"/>
            <a:ext cx="8263916" cy="830997"/>
          </a:xfrm>
          <a:prstGeom prst="rect">
            <a:avLst/>
          </a:prstGeom>
          <a:ln/>
        </p:spPr>
        <p:style>
          <a:lnRef idx="0">
            <a:schemeClr val="accent1"/>
          </a:lnRef>
          <a:fillRef idx="3">
            <a:schemeClr val="accent1"/>
          </a:fillRef>
          <a:effectRef idx="3">
            <a:schemeClr val="accent1"/>
          </a:effectRef>
          <a:fontRef idx="minor">
            <a:schemeClr val="lt1"/>
          </a:fontRef>
        </p:style>
        <p:txBody>
          <a:bodyPr wrap="square">
            <a:spAutoFit/>
          </a:bodyPr>
          <a:lstStyle/>
          <a:p>
            <a:pPr algn="ctr">
              <a:spcBef>
                <a:spcPct val="50000"/>
              </a:spcBef>
            </a:pPr>
            <a:r>
              <a:rPr lang="en-US" sz="2400" dirty="0">
                <a:latin typeface="Gill Sans MT" panose="020B0502020104020203" pitchFamily="34" charset="0"/>
              </a:rPr>
              <a:t>Statistics provides a framework for describing this variability and for learning about potential </a:t>
            </a:r>
            <a:r>
              <a:rPr lang="en-US" sz="2400" b="1" dirty="0">
                <a:latin typeface="Gill Sans MT" panose="020B0502020104020203" pitchFamily="34" charset="0"/>
              </a:rPr>
              <a:t>sources of variability</a:t>
            </a:r>
            <a:r>
              <a:rPr lang="en-US" sz="2400" dirty="0">
                <a:latin typeface="Gill Sans MT" panose="020B0502020104020203" pitchFamily="34" charset="0"/>
              </a:rPr>
              <a:t>.</a:t>
            </a:r>
          </a:p>
        </p:txBody>
      </p:sp>
    </p:spTree>
    <p:extLst>
      <p:ext uri="{BB962C8B-B14F-4D97-AF65-F5344CB8AC3E}">
        <p14:creationId xmlns:p14="http://schemas.microsoft.com/office/powerpoint/2010/main" val="3137725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7960"/>
            <a:ext cx="10515600" cy="1325563"/>
          </a:xfrm>
        </p:spPr>
        <p:txBody>
          <a:bodyPr/>
          <a:lstStyle/>
          <a:p>
            <a:r>
              <a:rPr lang="en-US" dirty="0">
                <a:latin typeface="Gill Sans MT" panose="020B0502020104020203" pitchFamily="34" charset="0"/>
              </a:rPr>
              <a:t>An Engineering Example of Variability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825625"/>
                <a:ext cx="10515600" cy="3290072"/>
              </a:xfrm>
            </p:spPr>
            <p:txBody>
              <a:bodyPr>
                <a:normAutofit/>
              </a:bodyPr>
              <a:lstStyle/>
              <a:p>
                <a:r>
                  <a:rPr lang="en-US" sz="2000" dirty="0">
                    <a:latin typeface="Gill Sans MT" panose="020B0502020104020203" pitchFamily="34" charset="0"/>
                  </a:rPr>
                  <a:t>Eight prototype units are produced and their pull-off forces are measured (in pounds): </a:t>
                </a:r>
                <a14:m>
                  <m:oMath xmlns:m="http://schemas.openxmlformats.org/officeDocument/2006/math">
                    <m:r>
                      <a:rPr lang="en-US" sz="2000" i="1" dirty="0" smtClean="0">
                        <a:latin typeface="Cambria Math" panose="02040503050406030204" pitchFamily="18" charset="0"/>
                      </a:rPr>
                      <m:t>12.6,  12.9,  13.4,  12.3,  13.6,  13.5,  12.6,  13.1</m:t>
                    </m:r>
                  </m:oMath>
                </a14:m>
                <a:endParaRPr lang="en-US" sz="2000" dirty="0">
                  <a:latin typeface="Gill Sans MT" panose="020B0502020104020203" pitchFamily="34" charset="0"/>
                </a:endParaRPr>
              </a:p>
              <a:p>
                <a:r>
                  <a:rPr lang="en-US" sz="2000" dirty="0">
                    <a:latin typeface="Gill Sans MT" panose="020B0502020104020203" pitchFamily="34" charset="0"/>
                  </a:rPr>
                  <a:t>All of the prototypes does not have the same pull-off force. We can see the variability in the above measurements as they exhibit variability.</a:t>
                </a:r>
              </a:p>
              <a:p>
                <a:pPr>
                  <a:spcBef>
                    <a:spcPct val="50000"/>
                  </a:spcBef>
                </a:pPr>
                <a:r>
                  <a:rPr lang="en-US" sz="2000" dirty="0">
                    <a:latin typeface="Gill Sans MT" panose="020B0502020104020203" pitchFamily="34" charset="0"/>
                  </a:rPr>
                  <a:t>The </a:t>
                </a:r>
                <a:r>
                  <a:rPr lang="en-US" sz="2000" b="1" dirty="0">
                    <a:latin typeface="Gill Sans MT" panose="020B0502020104020203" pitchFamily="34" charset="0"/>
                  </a:rPr>
                  <a:t>dot diagram </a:t>
                </a:r>
                <a:r>
                  <a:rPr lang="en-US" sz="2000" dirty="0">
                    <a:latin typeface="Gill Sans MT" panose="020B0502020104020203" pitchFamily="34" charset="0"/>
                  </a:rPr>
                  <a:t>is a very useful plot for displaying a small body of data say up to about 20 observations. </a:t>
                </a:r>
              </a:p>
              <a:p>
                <a:pPr eaLnBrk="0" hangingPunct="0"/>
                <a:r>
                  <a:rPr lang="en-US" sz="2000" dirty="0">
                    <a:latin typeface="Gill Sans MT" panose="020B0502020104020203" pitchFamily="34" charset="0"/>
                  </a:rPr>
                  <a:t>This plot allows us to see easily two features of the data: the </a:t>
                </a:r>
                <a:r>
                  <a:rPr lang="en-US" sz="2000" b="1" dirty="0">
                    <a:latin typeface="Gill Sans MT" panose="020B0502020104020203" pitchFamily="34" charset="0"/>
                  </a:rPr>
                  <a:t>location </a:t>
                </a:r>
                <a:r>
                  <a:rPr lang="en-US" sz="2000" dirty="0">
                    <a:latin typeface="Gill Sans MT" panose="020B0502020104020203" pitchFamily="34" charset="0"/>
                  </a:rPr>
                  <a:t>or the </a:t>
                </a:r>
                <a:r>
                  <a:rPr lang="en-US" sz="2000" b="1" dirty="0">
                    <a:latin typeface="Gill Sans MT" panose="020B0502020104020203" pitchFamily="34" charset="0"/>
                  </a:rPr>
                  <a:t>middle</a:t>
                </a:r>
                <a:r>
                  <a:rPr lang="en-US" sz="2000" dirty="0">
                    <a:latin typeface="Gill Sans MT" panose="020B0502020104020203" pitchFamily="34" charset="0"/>
                  </a:rPr>
                  <a:t>, and the </a:t>
                </a:r>
                <a:r>
                  <a:rPr lang="en-US" sz="2000" b="1" dirty="0">
                    <a:latin typeface="Gill Sans MT" panose="020B0502020104020203" pitchFamily="34" charset="0"/>
                  </a:rPr>
                  <a:t>scatter</a:t>
                </a:r>
                <a:r>
                  <a:rPr lang="en-US" sz="2000" b="1" dirty="0">
                    <a:solidFill>
                      <a:srgbClr val="009900"/>
                    </a:solidFill>
                    <a:latin typeface="Gill Sans MT" panose="020B0502020104020203" pitchFamily="34" charset="0"/>
                  </a:rPr>
                  <a:t> </a:t>
                </a:r>
                <a:r>
                  <a:rPr lang="en-US" sz="2000" dirty="0">
                    <a:latin typeface="Gill Sans MT" panose="020B0502020104020203" pitchFamily="34" charset="0"/>
                  </a:rPr>
                  <a:t>or </a:t>
                </a:r>
                <a:r>
                  <a:rPr lang="en-US" sz="2000" b="1" dirty="0">
                    <a:latin typeface="Gill Sans MT" panose="020B0502020104020203" pitchFamily="34" charset="0"/>
                  </a:rPr>
                  <a:t>variability</a:t>
                </a:r>
                <a:r>
                  <a:rPr lang="en-US" sz="2000" dirty="0">
                    <a:latin typeface="Gill Sans MT" panose="020B0502020104020203" pitchFamily="34" charset="0"/>
                  </a:rPr>
                  <a:t>.</a:t>
                </a:r>
              </a:p>
              <a:p>
                <a:pPr>
                  <a:spcBef>
                    <a:spcPct val="50000"/>
                  </a:spcBef>
                </a:pPr>
                <a:endParaRPr lang="en-US" sz="2000" dirty="0"/>
              </a:p>
              <a:p>
                <a:endParaRPr 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825625"/>
                <a:ext cx="10515600" cy="3290072"/>
              </a:xfrm>
              <a:blipFill>
                <a:blip r:embed="rId2"/>
                <a:stretch>
                  <a:fillRect l="-522" t="-1852" r="-986"/>
                </a:stretch>
              </a:blipFill>
            </p:spPr>
            <p:txBody>
              <a:bodyPr/>
              <a:lstStyle/>
              <a:p>
                <a:r>
                  <a:rPr lang="en-US">
                    <a:noFill/>
                  </a:rPr>
                  <a:t> </a:t>
                </a:r>
              </a:p>
            </p:txBody>
          </p:sp>
        </mc:Fallback>
      </mc:AlternateContent>
      <p:pic>
        <p:nvPicPr>
          <p:cNvPr id="6" name="Picture 2"/>
          <p:cNvPicPr>
            <a:picLocks noChangeAspect="1" noChangeArrowheads="1"/>
          </p:cNvPicPr>
          <p:nvPr/>
        </p:nvPicPr>
        <p:blipFill>
          <a:blip r:embed="rId3"/>
          <a:srcRect/>
          <a:stretch>
            <a:fillRect/>
          </a:stretch>
        </p:blipFill>
        <p:spPr bwMode="auto">
          <a:xfrm>
            <a:off x="4324350" y="4375901"/>
            <a:ext cx="4286250" cy="1143000"/>
          </a:xfrm>
          <a:prstGeom prst="rect">
            <a:avLst/>
          </a:prstGeom>
          <a:noFill/>
          <a:ln w="9525">
            <a:noFill/>
            <a:miter lim="800000"/>
            <a:headEnd/>
            <a:tailEnd/>
          </a:ln>
          <a:effectLst/>
        </p:spPr>
      </p:pic>
      <mc:AlternateContent xmlns:mc="http://schemas.openxmlformats.org/markup-compatibility/2006" xmlns:a14="http://schemas.microsoft.com/office/drawing/2010/main">
        <mc:Choice Requires="a14">
          <p:sp>
            <p:nvSpPr>
              <p:cNvPr id="7" name="TextBox 6"/>
              <p:cNvSpPr txBox="1"/>
              <p:nvPr/>
            </p:nvSpPr>
            <p:spPr>
              <a:xfrm>
                <a:off x="4505826" y="5518901"/>
                <a:ext cx="3923297" cy="553998"/>
              </a:xfrm>
              <a:prstGeom prst="rect">
                <a:avLst/>
              </a:prstGeom>
              <a:noFill/>
            </p:spPr>
            <p:txBody>
              <a:bodyPr wrap="square" rtlCol="0">
                <a:spAutoFit/>
              </a:bodyPr>
              <a:lstStyle/>
              <a:p>
                <a:pPr algn="ctr"/>
                <a:r>
                  <a:rPr lang="en-US" sz="1500" b="1" dirty="0">
                    <a:latin typeface="Gill Sans MT" panose="020B0502020104020203" pitchFamily="34" charset="0"/>
                  </a:rPr>
                  <a:t>Figure 1.2  </a:t>
                </a:r>
                <a:r>
                  <a:rPr lang="en-US" sz="1500" dirty="0">
                    <a:latin typeface="Gill Sans MT" panose="020B0502020104020203" pitchFamily="34" charset="0"/>
                  </a:rPr>
                  <a:t>Dot diagram of the pull-off force data when wall thickness is </a:t>
                </a:r>
                <a14:m>
                  <m:oMath xmlns:m="http://schemas.openxmlformats.org/officeDocument/2006/math">
                    <m:r>
                      <a:rPr lang="en-US" sz="1500" i="1" dirty="0" smtClean="0">
                        <a:latin typeface="Cambria Math" panose="02040503050406030204" pitchFamily="18" charset="0"/>
                      </a:rPr>
                      <m:t>3/32</m:t>
                    </m:r>
                  </m:oMath>
                </a14:m>
                <a:r>
                  <a:rPr lang="en-US" sz="1500" dirty="0">
                    <a:latin typeface="Gill Sans MT" panose="020B0502020104020203" pitchFamily="34" charset="0"/>
                  </a:rPr>
                  <a:t> inch </a:t>
                </a:r>
              </a:p>
            </p:txBody>
          </p:sp>
        </mc:Choice>
        <mc:Fallback xmlns="">
          <p:sp>
            <p:nvSpPr>
              <p:cNvPr id="7" name="TextBox 6"/>
              <p:cNvSpPr txBox="1">
                <a:spLocks noRot="1" noChangeAspect="1" noMove="1" noResize="1" noEditPoints="1" noAdjustHandles="1" noChangeArrowheads="1" noChangeShapeType="1" noTextEdit="1"/>
              </p:cNvSpPr>
              <p:nvPr/>
            </p:nvSpPr>
            <p:spPr>
              <a:xfrm>
                <a:off x="4505826" y="5518901"/>
                <a:ext cx="3923297" cy="553998"/>
              </a:xfrm>
              <a:prstGeom prst="rect">
                <a:avLst/>
              </a:prstGeom>
              <a:blipFill>
                <a:blip r:embed="rId4"/>
                <a:stretch>
                  <a:fillRect t="-2198" b="-12088"/>
                </a:stretch>
              </a:blipFill>
            </p:spPr>
            <p:txBody>
              <a:bodyPr/>
              <a:lstStyle/>
              <a:p>
                <a:r>
                  <a:rPr lang="en-US">
                    <a:noFill/>
                  </a:rPr>
                  <a:t> </a:t>
                </a:r>
              </a:p>
            </p:txBody>
          </p:sp>
        </mc:Fallback>
      </mc:AlternateContent>
    </p:spTree>
    <p:extLst>
      <p:ext uri="{BB962C8B-B14F-4D97-AF65-F5344CB8AC3E}">
        <p14:creationId xmlns:p14="http://schemas.microsoft.com/office/powerpoint/2010/main" val="3855307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7960"/>
            <a:ext cx="10515600" cy="1325563"/>
          </a:xfrm>
        </p:spPr>
        <p:txBody>
          <a:bodyPr/>
          <a:lstStyle/>
          <a:p>
            <a:r>
              <a:rPr lang="en-US" dirty="0">
                <a:latin typeface="Gill Sans MT" panose="020B0502020104020203" pitchFamily="34" charset="0"/>
              </a:rPr>
              <a:t>Populations and Samples</a:t>
            </a:r>
          </a:p>
        </p:txBody>
      </p:sp>
      <p:sp>
        <p:nvSpPr>
          <p:cNvPr id="3" name="Content Placeholder 2"/>
          <p:cNvSpPr>
            <a:spLocks noGrp="1"/>
          </p:cNvSpPr>
          <p:nvPr>
            <p:ph idx="1"/>
          </p:nvPr>
        </p:nvSpPr>
        <p:spPr>
          <a:xfrm>
            <a:off x="838200" y="1825625"/>
            <a:ext cx="10515600" cy="3290072"/>
          </a:xfrm>
        </p:spPr>
        <p:txBody>
          <a:bodyPr>
            <a:normAutofit/>
          </a:bodyPr>
          <a:lstStyle/>
          <a:p>
            <a:r>
              <a:rPr lang="en-US" dirty="0">
                <a:latin typeface="Gill Sans MT" panose="020B0502020104020203" pitchFamily="34" charset="0"/>
              </a:rPr>
              <a:t>The data are all of the observations in </a:t>
            </a:r>
            <a:r>
              <a:rPr lang="en-US" b="1" dirty="0">
                <a:latin typeface="Gill Sans MT" panose="020B0502020104020203" pitchFamily="34" charset="0"/>
              </a:rPr>
              <a:t>the population</a:t>
            </a:r>
          </a:p>
          <a:p>
            <a:r>
              <a:rPr lang="en-US" dirty="0">
                <a:latin typeface="Gill Sans MT" panose="020B0502020104020203" pitchFamily="34" charset="0"/>
              </a:rPr>
              <a:t>The data are almost always </a:t>
            </a:r>
            <a:r>
              <a:rPr lang="en-US" b="1" dirty="0">
                <a:latin typeface="Gill Sans MT" panose="020B0502020104020203" pitchFamily="34" charset="0"/>
              </a:rPr>
              <a:t>a sample </a:t>
            </a:r>
            <a:r>
              <a:rPr lang="en-US" dirty="0">
                <a:latin typeface="Gill Sans MT" panose="020B0502020104020203" pitchFamily="34" charset="0"/>
              </a:rPr>
              <a:t>that has been selected from the population</a:t>
            </a:r>
          </a:p>
          <a:p>
            <a:r>
              <a:rPr lang="en-US" dirty="0">
                <a:latin typeface="Gill Sans MT" panose="020B0502020104020203" pitchFamily="34" charset="0"/>
              </a:rPr>
              <a:t>The object (e.g., person, thing, transaction, specimen, or event) upon which measurements are collected is called </a:t>
            </a:r>
            <a:r>
              <a:rPr lang="en-US" b="1" dirty="0">
                <a:latin typeface="Gill Sans MT" panose="020B0502020104020203" pitchFamily="34" charset="0"/>
              </a:rPr>
              <a:t>the experimental unit</a:t>
            </a:r>
            <a:r>
              <a:rPr lang="en-US" dirty="0">
                <a:latin typeface="Gill Sans MT" panose="020B0502020104020203" pitchFamily="34" charset="0"/>
              </a:rPr>
              <a:t>.</a:t>
            </a:r>
          </a:p>
          <a:p>
            <a:r>
              <a:rPr lang="en-US" b="1" dirty="0">
                <a:latin typeface="Gill Sans MT" panose="020B0502020104020203" pitchFamily="34" charset="0"/>
              </a:rPr>
              <a:t>A variable </a:t>
            </a:r>
            <a:r>
              <a:rPr lang="en-US" dirty="0">
                <a:latin typeface="Gill Sans MT" panose="020B0502020104020203" pitchFamily="34" charset="0"/>
              </a:rPr>
              <a:t>is a characteristic or property of an individual experimental unit.</a:t>
            </a:r>
          </a:p>
          <a:p>
            <a:endParaRPr lang="en-US" sz="2000" dirty="0"/>
          </a:p>
        </p:txBody>
      </p:sp>
    </p:spTree>
    <p:extLst>
      <p:ext uri="{BB962C8B-B14F-4D97-AF65-F5344CB8AC3E}">
        <p14:creationId xmlns:p14="http://schemas.microsoft.com/office/powerpoint/2010/main" val="1843027866"/>
      </p:ext>
    </p:extLst>
  </p:cSld>
  <p:clrMapOvr>
    <a:masterClrMapping/>
  </p:clrMapOvr>
</p:sld>
</file>

<file path=ppt/theme/theme1.xml><?xml version="1.0" encoding="utf-8"?>
<a:theme xmlns:a="http://schemas.openxmlformats.org/drawingml/2006/main" name="McKBAlgP8">
  <a:themeElements>
    <a:clrScheme name="McKBAlgP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cKBAlgP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cKBAlgP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cKBAlgP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cKBAlgP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cKBAlgP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cKBAlgP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cKBAlgP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cKBAlgP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cKBAlgP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cKBAlgP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cKBAlgP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cKBAlgP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cKBAlgP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McKBAlgP8">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McKBAlgP8</Template>
  <TotalTime>30812</TotalTime>
  <Words>1239</Words>
  <Application>Microsoft Office PowerPoint</Application>
  <PresentationFormat>Widescreen</PresentationFormat>
  <Paragraphs>105</Paragraphs>
  <Slides>19</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Calibri</vt:lpstr>
      <vt:lpstr>Calibri Light</vt:lpstr>
      <vt:lpstr>Cambria Math</vt:lpstr>
      <vt:lpstr>Gill Sans MT</vt:lpstr>
      <vt:lpstr>McKBAlgP8</vt:lpstr>
      <vt:lpstr>1_McKBAlgP8</vt:lpstr>
      <vt:lpstr>PowerPoint Presentation</vt:lpstr>
      <vt:lpstr>Learning Objectives</vt:lpstr>
      <vt:lpstr>What Do Engineers Do?</vt:lpstr>
      <vt:lpstr> The Engineering Method </vt:lpstr>
      <vt:lpstr>Statistics Supports the Engineering Method</vt:lpstr>
      <vt:lpstr>Engineering Problem</vt:lpstr>
      <vt:lpstr>Variability</vt:lpstr>
      <vt:lpstr>An Engineering Example of Variability</vt:lpstr>
      <vt:lpstr>Populations and Samples</vt:lpstr>
      <vt:lpstr>Populations and Samples</vt:lpstr>
      <vt:lpstr>Populations and Samples Problem</vt:lpstr>
      <vt:lpstr>Populations and Samples Problem</vt:lpstr>
      <vt:lpstr>Populations and Samples Problem</vt:lpstr>
      <vt:lpstr>Types of Data</vt:lpstr>
      <vt:lpstr>Types of Data</vt:lpstr>
      <vt:lpstr>Basic Methods of Collecting Data</vt:lpstr>
      <vt:lpstr>Basic Methods of Collecting Data</vt:lpstr>
      <vt:lpstr>Data Collection and Sampling Techniques</vt:lpstr>
      <vt:lpstr>Data Collection and Sampling Techniques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gchaudhari</dc:creator>
  <cp:lastModifiedBy>Uddin, Mohammad Moin</cp:lastModifiedBy>
  <cp:revision>240</cp:revision>
  <dcterms:created xsi:type="dcterms:W3CDTF">2010-10-18T10:39:55Z</dcterms:created>
  <dcterms:modified xsi:type="dcterms:W3CDTF">2024-06-18T13:47:37Z</dcterms:modified>
</cp:coreProperties>
</file>