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2"/>
  </p:sldMasterIdLst>
  <p:notesMasterIdLst>
    <p:notesMasterId r:id="rId27"/>
  </p:notesMasterIdLst>
  <p:handoutMasterIdLst>
    <p:handoutMasterId r:id="rId28"/>
  </p:handoutMasterIdLst>
  <p:sldIdLst>
    <p:sldId id="275" r:id="rId3"/>
    <p:sldId id="339" r:id="rId4"/>
    <p:sldId id="467" r:id="rId5"/>
    <p:sldId id="395" r:id="rId6"/>
    <p:sldId id="444" r:id="rId7"/>
    <p:sldId id="446" r:id="rId8"/>
    <p:sldId id="447" r:id="rId9"/>
    <p:sldId id="448" r:id="rId10"/>
    <p:sldId id="449" r:id="rId11"/>
    <p:sldId id="452" r:id="rId12"/>
    <p:sldId id="453" r:id="rId13"/>
    <p:sldId id="454" r:id="rId14"/>
    <p:sldId id="455" r:id="rId15"/>
    <p:sldId id="456" r:id="rId16"/>
    <p:sldId id="457" r:id="rId17"/>
    <p:sldId id="459" r:id="rId18"/>
    <p:sldId id="460" r:id="rId19"/>
    <p:sldId id="438" r:id="rId20"/>
    <p:sldId id="461" r:id="rId21"/>
    <p:sldId id="462" r:id="rId22"/>
    <p:sldId id="464" r:id="rId23"/>
    <p:sldId id="465" r:id="rId24"/>
    <p:sldId id="466" r:id="rId25"/>
    <p:sldId id="463" r:id="rId26"/>
  </p:sldIdLst>
  <p:sldSz cx="12192000" cy="6858000"/>
  <p:notesSz cx="6858000" cy="9144000"/>
  <p:custDataLst>
    <p:tags r:id="rId2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4" autoAdjust="0"/>
    <p:restoredTop sz="94710" autoAdjust="0"/>
  </p:normalViewPr>
  <p:slideViewPr>
    <p:cSldViewPr snapToGrid="0">
      <p:cViewPr varScale="1">
        <p:scale>
          <a:sx n="98" d="100"/>
          <a:sy n="98" d="100"/>
        </p:scale>
        <p:origin x="78" y="234"/>
      </p:cViewPr>
      <p:guideLst>
        <p:guide orient="horz" pos="2160"/>
        <p:guide pos="3840"/>
      </p:guideLst>
    </p:cSldViewPr>
  </p:slideViewPr>
  <p:outlineViewPr>
    <p:cViewPr>
      <p:scale>
        <a:sx n="33" d="100"/>
        <a:sy n="33" d="100"/>
      </p:scale>
      <p:origin x="0" y="-16938"/>
    </p:cViewPr>
  </p:outlineViewPr>
  <p:notesTextViewPr>
    <p:cViewPr>
      <p:scale>
        <a:sx n="3" d="2"/>
        <a:sy n="3" d="2"/>
      </p:scale>
      <p:origin x="0" y="0"/>
    </p:cViewPr>
  </p:notesTextViewPr>
  <p:notesViewPr>
    <p:cSldViewPr snapToGrid="0" showGuides="1">
      <p:cViewPr varScale="1">
        <p:scale>
          <a:sx n="76" d="100"/>
          <a:sy n="76" d="100"/>
        </p:scale>
        <p:origin x="2538"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E81167C-9800-428B-96F2-291A4D13C450}" type="datetimeFigureOut">
              <a:rPr lang="en-US" smtClean="0"/>
              <a:pPr/>
              <a:t>6/4/2024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D1C9C35-FC66-403E-8583-13A8617F4FFF}" type="slidenum">
              <a:rPr lang="en-US" smtClean="0"/>
              <a:pPr/>
              <a:t>‹#›</a:t>
            </a:fld>
            <a:endParaRPr lang="en-US"/>
          </a:p>
        </p:txBody>
      </p:sp>
    </p:spTree>
    <p:extLst>
      <p:ext uri="{BB962C8B-B14F-4D97-AF65-F5344CB8AC3E}">
        <p14:creationId xmlns:p14="http://schemas.microsoft.com/office/powerpoint/2010/main" val="35086240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A7DE1C-E7A8-41F0-B7D0-3F271DF1F61E}" type="datetimeFigureOut">
              <a:rPr lang="en-US" smtClean="0"/>
              <a:pPr/>
              <a:t>6/4/2024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F10D7F-92EB-48B1-A95A-450ABC7501BE}" type="slidenum">
              <a:rPr lang="en-US" smtClean="0"/>
              <a:pPr/>
              <a:t>‹#›</a:t>
            </a:fld>
            <a:endParaRPr lang="en-US"/>
          </a:p>
        </p:txBody>
      </p:sp>
    </p:spTree>
    <p:extLst>
      <p:ext uri="{BB962C8B-B14F-4D97-AF65-F5344CB8AC3E}">
        <p14:creationId xmlns:p14="http://schemas.microsoft.com/office/powerpoint/2010/main" val="2083932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auto">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useBgFill="1">
        <p:nvSpPr>
          <p:cNvPr id="13" name="Rounded Rectangle 12"/>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sz="1800"/>
          </a:p>
        </p:txBody>
      </p:sp>
      <p:sp>
        <p:nvSpPr>
          <p:cNvPr id="28" name="Date Placeholder 27"/>
          <p:cNvSpPr>
            <a:spLocks noGrp="1"/>
          </p:cNvSpPr>
          <p:nvPr>
            <p:ph type="dt" sz="half" idx="10"/>
          </p:nvPr>
        </p:nvSpPr>
        <p:spPr/>
        <p:txBody>
          <a:bodyPr/>
          <a:lstStyle/>
          <a:p>
            <a:fld id="{6C16B901-DB6D-4EE1-97F1-3B1956B4746D}" type="datetime1">
              <a:rPr lang="en-US" smtClean="0"/>
              <a:pPr/>
              <a:t>6/4/2024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a:solidFill>
            <a:schemeClr val="bg2">
              <a:lumMod val="50000"/>
            </a:schemeClr>
          </a:solidFill>
          <a:ln>
            <a:solidFill>
              <a:schemeClr val="bg2">
                <a:lumMod val="50000"/>
              </a:schemeClr>
            </a:solidFill>
          </a:ln>
        </p:spPr>
        <p:txBody>
          <a:bodyPr lIns="0" tIns="0" rIns="0" bIns="0">
            <a:noAutofit/>
          </a:bodyPr>
          <a:lstStyle>
            <a:lvl1pPr>
              <a:defRPr sz="1400">
                <a:solidFill>
                  <a:srgbClr val="FFFFFF"/>
                </a:solidFill>
              </a:defRPr>
            </a:lvl1pPr>
          </a:lstStyle>
          <a:p>
            <a:fld id="{401CF334-2D5C-4859-84A6-CA7E6E43FAEB}" type="slidenum">
              <a:rPr lang="en-US" smtClean="0"/>
              <a:pPr/>
              <a:t>‹#›</a:t>
            </a:fld>
            <a:endParaRPr lang="en-US"/>
          </a:p>
        </p:txBody>
      </p:sp>
      <p:sp>
        <p:nvSpPr>
          <p:cNvPr id="7" name="Rectangle 6"/>
          <p:cNvSpPr/>
          <p:nvPr/>
        </p:nvSpPr>
        <p:spPr bwMode="ltGray">
          <a:xfrm>
            <a:off x="83909" y="1449304"/>
            <a:ext cx="12028716" cy="1527349"/>
          </a:xfrm>
          <a:prstGeom prst="rect">
            <a:avLst/>
          </a:prstGeom>
          <a:solidFill>
            <a:schemeClr val="bg2">
              <a:lumMod val="5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Rectangle 9"/>
          <p:cNvSpPr/>
          <p:nvPr/>
        </p:nvSpPr>
        <p:spPr>
          <a:xfrm>
            <a:off x="83909" y="1396720"/>
            <a:ext cx="12028716" cy="120580"/>
          </a:xfrm>
          <a:prstGeom prst="rect">
            <a:avLst/>
          </a:prstGeom>
          <a:solidFill>
            <a:schemeClr val="bg2">
              <a:lumMod val="75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Rectangle 10"/>
          <p:cNvSpPr/>
          <p:nvPr/>
        </p:nvSpPr>
        <p:spPr>
          <a:xfrm>
            <a:off x="83909" y="2976649"/>
            <a:ext cx="12028716" cy="110532"/>
          </a:xfrm>
          <a:prstGeom prst="rect">
            <a:avLst/>
          </a:prstGeom>
          <a:solidFill>
            <a:schemeClr val="bg2"/>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Subtitle 8"/>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endParaRPr kumimoji="0" lang="en-US" dirty="0"/>
          </a:p>
        </p:txBody>
      </p:sp>
      <p:sp>
        <p:nvSpPr>
          <p:cNvPr id="8" name="Title 7"/>
          <p:cNvSpPr>
            <a:spLocks noGrp="1"/>
          </p:cNvSpPr>
          <p:nvPr>
            <p:ph type="ctrTitle"/>
          </p:nvPr>
        </p:nvSpPr>
        <p:spPr>
          <a:xfrm>
            <a:off x="609600" y="1505931"/>
            <a:ext cx="10972800" cy="1470025"/>
          </a:xfrm>
        </p:spPr>
        <p:txBody>
          <a:bodyPr anchor="ctr"/>
          <a:lstStyle>
            <a:lvl1pPr algn="ctr">
              <a:defRPr lang="en-US" dirty="0">
                <a:solidFill>
                  <a:schemeClr val="bg1"/>
                </a:solidFill>
              </a:defRPr>
            </a:lvl1pPr>
          </a:lstStyle>
          <a:p>
            <a:r>
              <a:rPr kumimoji="0" lang="en-US"/>
              <a:t>Click to edit Master title style</a:t>
            </a:r>
            <a:endParaRPr kumimoji="0" lang="en-US" dirty="0"/>
          </a:p>
        </p:txBody>
      </p:sp>
    </p:spTree>
    <p:extLst>
      <p:ext uri="{BB962C8B-B14F-4D97-AF65-F5344CB8AC3E}">
        <p14:creationId xmlns:p14="http://schemas.microsoft.com/office/powerpoint/2010/main" val="387580701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1F85FE7-7CD2-4F14-BCB3-386230FC2737}" type="datetime1">
              <a:rPr lang="en-US" smtClean="0"/>
              <a:pPr/>
              <a:t>6/4/2024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 name="Title 1"/>
          <p:cNvSpPr>
            <a:spLocks noGrp="1"/>
          </p:cNvSpPr>
          <p:nvPr>
            <p:ph type="title"/>
          </p:nvPr>
        </p:nvSpPr>
        <p:spPr/>
        <p:txBody>
          <a:bodyPr/>
          <a:lstStyle/>
          <a:p>
            <a:r>
              <a:rPr kumimoji="0" lang="en-US"/>
              <a:t>Click to edit Master title style</a:t>
            </a:r>
          </a:p>
        </p:txBody>
      </p:sp>
    </p:spTree>
    <p:extLst>
      <p:ext uri="{BB962C8B-B14F-4D97-AF65-F5344CB8AC3E}">
        <p14:creationId xmlns:p14="http://schemas.microsoft.com/office/powerpoint/2010/main" val="14087596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F1E3393-0713-4AD8-A62B-8E7727BF334A}" type="datetime1">
              <a:rPr lang="en-US" smtClean="0"/>
              <a:pPr/>
              <a:t>6/4/2024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
        <p:nvSpPr>
          <p:cNvPr id="3" name="Vertical Text Placeholder 2"/>
          <p:cNvSpPr>
            <a:spLocks noGrp="1"/>
          </p:cNvSpPr>
          <p:nvPr>
            <p:ph type="body" orient="vert" idx="1"/>
          </p:nvPr>
        </p:nvSpPr>
        <p:spPr>
          <a:xfrm>
            <a:off x="1219200" y="274641"/>
            <a:ext cx="7416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 name="Vertical Title 1"/>
          <p:cNvSpPr>
            <a:spLocks noGrp="1"/>
          </p:cNvSpPr>
          <p:nvPr>
            <p:ph type="title" orient="vert"/>
          </p:nvPr>
        </p:nvSpPr>
        <p:spPr>
          <a:xfrm>
            <a:off x="8839200" y="274642"/>
            <a:ext cx="2682240" cy="5851525"/>
          </a:xfrm>
        </p:spPr>
        <p:txBody>
          <a:bodyPr vert="eaVert"/>
          <a:lstStyle/>
          <a:p>
            <a:r>
              <a:rPr kumimoji="0" lang="en-US"/>
              <a:t>Click to edit Master title style</a:t>
            </a:r>
          </a:p>
        </p:txBody>
      </p:sp>
    </p:spTree>
    <p:extLst>
      <p:ext uri="{BB962C8B-B14F-4D97-AF65-F5344CB8AC3E}">
        <p14:creationId xmlns:p14="http://schemas.microsoft.com/office/powerpoint/2010/main" val="2003560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44FC4C4-5ADE-48EF-B7F5-B6D5260DFB4F}" type="datetime1">
              <a:rPr lang="en-US" smtClean="0"/>
              <a:pPr/>
              <a:t>6/4/2024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
        <p:nvSpPr>
          <p:cNvPr id="8" name="Content Placeholder 7"/>
          <p:cNvSpPr>
            <a:spLocks noGrp="1"/>
          </p:cNvSpPr>
          <p:nvPr>
            <p:ph sz="quarter" idx="1"/>
          </p:nvPr>
        </p:nvSpPr>
        <p:spPr>
          <a:xfrm>
            <a:off x="1219200" y="1447800"/>
            <a:ext cx="103632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 name="Title 1"/>
          <p:cNvSpPr>
            <a:spLocks noGrp="1"/>
          </p:cNvSpPr>
          <p:nvPr>
            <p:ph type="title"/>
          </p:nvPr>
        </p:nvSpPr>
        <p:spPr/>
        <p:txBody>
          <a:bodyPr/>
          <a:lstStyle/>
          <a:p>
            <a:r>
              <a:rPr kumimoji="0" lang="en-US"/>
              <a:t>Click to edit Master title style</a:t>
            </a:r>
          </a:p>
        </p:txBody>
      </p:sp>
    </p:spTree>
    <p:extLst>
      <p:ext uri="{BB962C8B-B14F-4D97-AF65-F5344CB8AC3E}">
        <p14:creationId xmlns:p14="http://schemas.microsoft.com/office/powerpoint/2010/main" val="3772856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useBgFill="1">
        <p:nvSpPr>
          <p:cNvPr id="10" name="Rounded Rectangle 9"/>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sz="1800"/>
          </a:p>
        </p:txBody>
      </p:sp>
      <p:sp>
        <p:nvSpPr>
          <p:cNvPr id="4" name="Date Placeholder 3"/>
          <p:cNvSpPr>
            <a:spLocks noGrp="1"/>
          </p:cNvSpPr>
          <p:nvPr>
            <p:ph type="dt" sz="half" idx="10"/>
          </p:nvPr>
        </p:nvSpPr>
        <p:spPr/>
        <p:txBody>
          <a:bodyPr/>
          <a:lstStyle/>
          <a:p>
            <a:fld id="{AFA79BAC-BDAE-4D18-AE7E-6682C32EEF5A}" type="datetime1">
              <a:rPr lang="en-US" smtClean="0"/>
              <a:pPr/>
              <a:t>6/4/2024</a:t>
            </a:fld>
            <a:endParaRPr lang="en-US"/>
          </a:p>
        </p:txBody>
      </p:sp>
      <p:sp>
        <p:nvSpPr>
          <p:cNvPr id="5" name="Footer Placeholder 4"/>
          <p:cNvSpPr>
            <a:spLocks noGrp="1"/>
          </p:cNvSpPr>
          <p:nvPr>
            <p:ph type="ftr" sz="quarter" idx="11"/>
          </p:nvPr>
        </p:nvSpPr>
        <p:spPr>
          <a:xfrm>
            <a:off x="1066800" y="6172200"/>
            <a:ext cx="5334000" cy="457200"/>
          </a:xfrm>
        </p:spPr>
        <p:txBody>
          <a:bodyPr/>
          <a:lstStyle/>
          <a:p>
            <a:endParaRPr lang="en-US"/>
          </a:p>
        </p:txBody>
      </p:sp>
      <p:sp>
        <p:nvSpPr>
          <p:cNvPr id="7" name="Rectangle 6"/>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Rectangle 7"/>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Rectangle 8"/>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6" name="Slide Number Placeholder 5"/>
          <p:cNvSpPr>
            <a:spLocks noGrp="1"/>
          </p:cNvSpPr>
          <p:nvPr>
            <p:ph type="sldNum" sz="quarter" idx="12"/>
          </p:nvPr>
        </p:nvSpPr>
        <p:spPr>
          <a:xfrm>
            <a:off x="195072" y="6208776"/>
            <a:ext cx="609600" cy="457200"/>
          </a:xfrm>
        </p:spPr>
        <p:txBody>
          <a:bodyPr/>
          <a:lstStyle/>
          <a:p>
            <a:fld id="{401CF334-2D5C-4859-84A6-CA7E6E43FAEB}" type="slidenum">
              <a:rPr lang="en-US" smtClean="0"/>
              <a:pPr/>
              <a:t>‹#›</a:t>
            </a:fld>
            <a:endParaRPr lang="en-US"/>
          </a:p>
        </p:txBody>
      </p:sp>
      <p:sp>
        <p:nvSpPr>
          <p:cNvPr id="3" name="Text Placeholder 2"/>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2" name="Title 1"/>
          <p:cNvSpPr>
            <a:spLocks noGrp="1"/>
          </p:cNvSpPr>
          <p:nvPr>
            <p:ph type="title"/>
          </p:nvPr>
        </p:nvSpPr>
        <p:spPr>
          <a:xfrm>
            <a:off x="963084" y="952501"/>
            <a:ext cx="10363200" cy="1362075"/>
          </a:xfrm>
        </p:spPr>
        <p:txBody>
          <a:bodyPr anchor="b" anchorCtr="0"/>
          <a:lstStyle>
            <a:lvl1pPr algn="l">
              <a:buNone/>
              <a:defRPr sz="4000" b="0" cap="none"/>
            </a:lvl1pPr>
          </a:lstStyle>
          <a:p>
            <a:r>
              <a:rPr kumimoji="0" lang="en-US"/>
              <a:t>Click to edit Master title style</a:t>
            </a:r>
          </a:p>
        </p:txBody>
      </p:sp>
    </p:spTree>
    <p:extLst>
      <p:ext uri="{BB962C8B-B14F-4D97-AF65-F5344CB8AC3E}">
        <p14:creationId xmlns:p14="http://schemas.microsoft.com/office/powerpoint/2010/main" val="3503830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47D3DE8-E9B3-4B30-B5DA-6AC65BED8EEA}" type="datetime1">
              <a:rPr lang="en-US" smtClean="0"/>
              <a:pPr/>
              <a:t>6/4/2024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pPr/>
              <a:t>‹#›</a:t>
            </a:fld>
            <a:endParaRPr lang="en-US"/>
          </a:p>
        </p:txBody>
      </p:sp>
      <p:sp>
        <p:nvSpPr>
          <p:cNvPr id="11" name="Content Placeholder 10"/>
          <p:cNvSpPr>
            <a:spLocks noGrp="1"/>
          </p:cNvSpPr>
          <p:nvPr>
            <p:ph sz="quarter" idx="2"/>
          </p:nvPr>
        </p:nvSpPr>
        <p:spPr>
          <a:xfrm>
            <a:off x="6578600" y="1447800"/>
            <a:ext cx="499872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9" name="Content Placeholder 8"/>
          <p:cNvSpPr>
            <a:spLocks noGrp="1"/>
          </p:cNvSpPr>
          <p:nvPr>
            <p:ph sz="quarter" idx="1"/>
          </p:nvPr>
        </p:nvSpPr>
        <p:spPr>
          <a:xfrm>
            <a:off x="1219200" y="1447800"/>
            <a:ext cx="499872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 name="Title 1"/>
          <p:cNvSpPr>
            <a:spLocks noGrp="1"/>
          </p:cNvSpPr>
          <p:nvPr>
            <p:ph type="title"/>
          </p:nvPr>
        </p:nvSpPr>
        <p:spPr/>
        <p:txBody>
          <a:bodyPr/>
          <a:lstStyle/>
          <a:p>
            <a:r>
              <a:rPr kumimoji="0" lang="en-US"/>
              <a:t>Click to edit Master title style</a:t>
            </a:r>
          </a:p>
        </p:txBody>
      </p:sp>
    </p:spTree>
    <p:extLst>
      <p:ext uri="{BB962C8B-B14F-4D97-AF65-F5344CB8AC3E}">
        <p14:creationId xmlns:p14="http://schemas.microsoft.com/office/powerpoint/2010/main" val="530229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143B0E3B-EBAE-4396-9982-F7BDC303C753}" type="datetime1">
              <a:rPr lang="en-US" smtClean="0"/>
              <a:pPr/>
              <a:t>6/4/2024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1CF334-2D5C-4859-84A6-CA7E6E43FAEB}" type="slidenum">
              <a:rPr lang="en-US" smtClean="0"/>
              <a:pPr/>
              <a:t>‹#›</a:t>
            </a:fld>
            <a:endParaRPr lang="en-US"/>
          </a:p>
        </p:txBody>
      </p:sp>
      <p:sp>
        <p:nvSpPr>
          <p:cNvPr id="13" name="Content Placeholder 12"/>
          <p:cNvSpPr>
            <a:spLocks noGrp="1"/>
          </p:cNvSpPr>
          <p:nvPr>
            <p:ph sz="half" idx="4"/>
          </p:nvPr>
        </p:nvSpPr>
        <p:spPr>
          <a:xfrm>
            <a:off x="6604000" y="2247900"/>
            <a:ext cx="49784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11" name="Content Placeholder 10"/>
          <p:cNvSpPr>
            <a:spLocks noGrp="1"/>
          </p:cNvSpPr>
          <p:nvPr>
            <p:ph sz="half" idx="2"/>
          </p:nvPr>
        </p:nvSpPr>
        <p:spPr>
          <a:xfrm>
            <a:off x="1219200" y="2247900"/>
            <a:ext cx="49784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2" name="Title 1"/>
          <p:cNvSpPr>
            <a:spLocks noGrp="1"/>
          </p:cNvSpPr>
          <p:nvPr>
            <p:ph type="title"/>
          </p:nvPr>
        </p:nvSpPr>
        <p:spPr>
          <a:xfrm>
            <a:off x="1219200" y="273050"/>
            <a:ext cx="10363200" cy="1143000"/>
          </a:xfrm>
        </p:spPr>
        <p:txBody>
          <a:bodyPr anchor="b" anchorCtr="0"/>
          <a:lstStyle>
            <a:lvl1pPr>
              <a:defRPr/>
            </a:lvl1pPr>
          </a:lstStyle>
          <a:p>
            <a:r>
              <a:rPr kumimoji="0" lang="en-US"/>
              <a:t>Click to edit Master title style</a:t>
            </a:r>
          </a:p>
        </p:txBody>
      </p:sp>
    </p:spTree>
    <p:extLst>
      <p:ext uri="{BB962C8B-B14F-4D97-AF65-F5344CB8AC3E}">
        <p14:creationId xmlns:p14="http://schemas.microsoft.com/office/powerpoint/2010/main" val="39896413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2522AA4-6B25-4DF1-8ABC-AB7886288769}" type="datetime1">
              <a:rPr lang="en-US" smtClean="0"/>
              <a:pPr/>
              <a:t>6/4/2024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1CF334-2D5C-4859-84A6-CA7E6E43FAEB}" type="slidenum">
              <a:rPr lang="en-US" smtClean="0"/>
              <a:pPr/>
              <a:t>‹#›</a:t>
            </a:fld>
            <a:endParaRPr lang="en-US"/>
          </a:p>
        </p:txBody>
      </p:sp>
      <p:sp>
        <p:nvSpPr>
          <p:cNvPr id="2" name="Title 1"/>
          <p:cNvSpPr>
            <a:spLocks noGrp="1"/>
          </p:cNvSpPr>
          <p:nvPr>
            <p:ph type="title"/>
          </p:nvPr>
        </p:nvSpPr>
        <p:spPr/>
        <p:txBody>
          <a:bodyPr/>
          <a:lstStyle/>
          <a:p>
            <a:r>
              <a:rPr kumimoji="0" lang="en-US"/>
              <a:t>Click to edit Master title style</a:t>
            </a:r>
          </a:p>
        </p:txBody>
      </p:sp>
    </p:spTree>
    <p:extLst>
      <p:ext uri="{BB962C8B-B14F-4D97-AF65-F5344CB8AC3E}">
        <p14:creationId xmlns:p14="http://schemas.microsoft.com/office/powerpoint/2010/main" val="4092206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9F4B25-DEDE-4700-8A02-FA49D54CAA46}" type="datetime1">
              <a:rPr lang="en-US" smtClean="0"/>
              <a:pPr/>
              <a:t>6/4/2024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2473266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9" name="Rounded Rectangle 8"/>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sz="1800"/>
          </a:p>
        </p:txBody>
      </p:sp>
      <p:sp>
        <p:nvSpPr>
          <p:cNvPr id="5" name="Date Placeholder 4"/>
          <p:cNvSpPr>
            <a:spLocks noGrp="1"/>
          </p:cNvSpPr>
          <p:nvPr>
            <p:ph type="dt" sz="half" idx="10"/>
          </p:nvPr>
        </p:nvSpPr>
        <p:spPr/>
        <p:txBody>
          <a:bodyPr/>
          <a:lstStyle/>
          <a:p>
            <a:fld id="{247E6D74-6E40-454C-902D-84303DA62355}" type="datetime1">
              <a:rPr lang="en-US" smtClean="0"/>
              <a:pPr/>
              <a:t>6/4/2024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pPr/>
              <a:t>‹#›</a:t>
            </a:fld>
            <a:endParaRPr lang="en-US"/>
          </a:p>
        </p:txBody>
      </p:sp>
      <p:sp>
        <p:nvSpPr>
          <p:cNvPr id="11" name="Content Placeholder 10"/>
          <p:cNvSpPr>
            <a:spLocks noGrp="1"/>
          </p:cNvSpPr>
          <p:nvPr>
            <p:ph sz="quarter" idx="1"/>
          </p:nvPr>
        </p:nvSpPr>
        <p:spPr>
          <a:xfrm>
            <a:off x="3962400" y="1600200"/>
            <a:ext cx="7620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2" name="Title 1"/>
          <p:cNvSpPr>
            <a:spLocks noGrp="1"/>
          </p:cNvSpPr>
          <p:nvPr>
            <p:ph type="title"/>
          </p:nvPr>
        </p:nvSpPr>
        <p:spPr>
          <a:xfrm>
            <a:off x="1219200" y="273050"/>
            <a:ext cx="10363200" cy="1143000"/>
          </a:xfrm>
        </p:spPr>
        <p:txBody>
          <a:bodyPr anchor="b" anchorCtr="0"/>
          <a:lstStyle>
            <a:lvl1pPr algn="l">
              <a:buNone/>
              <a:defRPr sz="4000" b="0"/>
            </a:lvl1pPr>
          </a:lstStyle>
          <a:p>
            <a:r>
              <a:rPr kumimoji="0" lang="en-US"/>
              <a:t>Click to edit Master title style</a:t>
            </a:r>
          </a:p>
        </p:txBody>
      </p:sp>
    </p:spTree>
    <p:extLst>
      <p:ext uri="{BB962C8B-B14F-4D97-AF65-F5344CB8AC3E}">
        <p14:creationId xmlns:p14="http://schemas.microsoft.com/office/powerpoint/2010/main" val="2724185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2179C40-BDA5-477F-95C3-F285C8EFB782}" type="datetime1">
              <a:rPr lang="en-US" smtClean="0"/>
              <a:pPr/>
              <a:t>6/4/2024</a:t>
            </a:fld>
            <a:endParaRPr lang="en-US"/>
          </a:p>
        </p:txBody>
      </p:sp>
      <p:sp>
        <p:nvSpPr>
          <p:cNvPr id="6" name="Footer Placeholder 5"/>
          <p:cNvSpPr>
            <a:spLocks noGrp="1"/>
          </p:cNvSpPr>
          <p:nvPr>
            <p:ph type="ftr" sz="quarter" idx="11"/>
          </p:nvPr>
        </p:nvSpPr>
        <p:spPr>
          <a:xfrm>
            <a:off x="1219200" y="6172200"/>
            <a:ext cx="5181600" cy="457200"/>
          </a:xfrm>
        </p:spPr>
        <p:txBody>
          <a:bodyPr/>
          <a:lstStyle/>
          <a:p>
            <a:endParaRPr lang="en-US"/>
          </a:p>
        </p:txBody>
      </p:sp>
      <p:sp>
        <p:nvSpPr>
          <p:cNvPr id="7" name="Slide Number Placeholder 6"/>
          <p:cNvSpPr>
            <a:spLocks noGrp="1"/>
          </p:cNvSpPr>
          <p:nvPr>
            <p:ph type="sldNum" sz="quarter" idx="12"/>
          </p:nvPr>
        </p:nvSpPr>
        <p:spPr>
          <a:xfrm>
            <a:off x="195072" y="6208776"/>
            <a:ext cx="609600" cy="457200"/>
          </a:xfrm>
        </p:spPr>
        <p:txBody>
          <a:bodyPr/>
          <a:lstStyle/>
          <a:p>
            <a:fld id="{401CF334-2D5C-4859-84A6-CA7E6E43FAEB}" type="slidenum">
              <a:rPr lang="en-US" smtClean="0"/>
              <a:pPr/>
              <a:t>‹#›</a:t>
            </a:fld>
            <a:endParaRPr lang="en-US"/>
          </a:p>
        </p:txBody>
      </p:sp>
      <p:sp>
        <p:nvSpPr>
          <p:cNvPr id="11" name="Rectangle 10"/>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2" name="Rectangle 11"/>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3" name="Rectangle 12"/>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 name="Picture Placeholder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en-US"/>
              <a:t>Click to edit Master title style</a:t>
            </a:r>
          </a:p>
        </p:txBody>
      </p:sp>
    </p:spTree>
    <p:extLst>
      <p:ext uri="{BB962C8B-B14F-4D97-AF65-F5344CB8AC3E}">
        <p14:creationId xmlns:p14="http://schemas.microsoft.com/office/powerpoint/2010/main" val="624598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1">
        <a:schemeClr val="bg1"/>
      </p:bgRef>
    </p:bg>
    <p:spTree>
      <p:nvGrpSpPr>
        <p:cNvPr id="1" name=""/>
        <p:cNvGrpSpPr/>
        <p:nvPr/>
      </p:nvGrpSpPr>
      <p:grpSpPr>
        <a:xfrm>
          <a:off x="0" y="0"/>
          <a:ext cx="0" cy="0"/>
          <a:chOff x="0" y="0"/>
          <a:chExt cx="0" cy="0"/>
        </a:xfrm>
      </p:grpSpPr>
      <p:sp useBgFill="1">
        <p:nvSpPr>
          <p:cNvPr id="11" name="Rounded Rectangle 10"/>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sz="1800"/>
          </a:p>
        </p:txBody>
      </p:sp>
      <p:sp>
        <p:nvSpPr>
          <p:cNvPr id="14" name="Date Placeholder 13"/>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AAB5695C-6A62-44D2-9D99-2F1A60BCD86F}" type="datetime1">
              <a:rPr lang="en-US" smtClean="0"/>
              <a:pPr/>
              <a:t>6/4/2024</a:t>
            </a:fld>
            <a:endParaRPr lang="en-US"/>
          </a:p>
        </p:txBody>
      </p:sp>
      <p:sp>
        <p:nvSpPr>
          <p:cNvPr id="3" name="Footer Placeholder 2"/>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95072" y="6210300"/>
            <a:ext cx="609600" cy="457200"/>
          </a:xfrm>
          <a:prstGeom prst="ellipse">
            <a:avLst/>
          </a:prstGeom>
          <a:solidFill>
            <a:schemeClr val="bg2">
              <a:lumMod val="50000"/>
            </a:schemeClr>
          </a:solidFill>
          <a:ln>
            <a:solidFill>
              <a:schemeClr val="bg2">
                <a:lumMod val="50000"/>
              </a:schemeClr>
            </a:solidFill>
          </a:ln>
        </p:spPr>
        <p:txBody>
          <a:bodyPr wrap="none" lIns="0" tIns="0" rIns="0" bIns="0" anchor="ctr" anchorCtr="1">
            <a:noAutofit/>
          </a:bodyPr>
          <a:lstStyle>
            <a:lvl1pPr algn="ctr" eaLnBrk="1" latinLnBrk="0" hangingPunct="1">
              <a:defRPr kumimoji="0" sz="1400">
                <a:solidFill>
                  <a:schemeClr val="bg1"/>
                </a:solidFill>
                <a:latin typeface="+mj-lt"/>
                <a:ea typeface="+mj-ea"/>
                <a:cs typeface="+mj-cs"/>
              </a:defRPr>
            </a:lvl1pPr>
          </a:lstStyle>
          <a:p>
            <a:fld id="{401CF334-2D5C-4859-84A6-CA7E6E43FAEB}" type="slidenum">
              <a:rPr lang="en-US" smtClean="0"/>
              <a:pPr/>
              <a:t>‹#›</a:t>
            </a:fld>
            <a:endParaRPr lang="en-US"/>
          </a:p>
        </p:txBody>
      </p:sp>
      <p:sp>
        <p:nvSpPr>
          <p:cNvPr id="13" name="Text Placeholder 12"/>
          <p:cNvSpPr>
            <a:spLocks noGrp="1"/>
          </p:cNvSpPr>
          <p:nvPr>
            <p:ph type="body" idx="1"/>
          </p:nvPr>
        </p:nvSpPr>
        <p:spPr>
          <a:xfrm>
            <a:off x="1219200" y="1447800"/>
            <a:ext cx="10363200" cy="4572000"/>
          </a:xfrm>
          <a:prstGeom prst="rect">
            <a:avLst/>
          </a:prstGeo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2" name="Title Placeholder 21"/>
          <p:cNvSpPr>
            <a:spLocks noGrp="1"/>
          </p:cNvSpPr>
          <p:nvPr>
            <p:ph type="title"/>
          </p:nvPr>
        </p:nvSpPr>
        <p:spPr>
          <a:xfrm>
            <a:off x="1219200" y="274638"/>
            <a:ext cx="10363200" cy="1143000"/>
          </a:xfrm>
          <a:prstGeom prst="rect">
            <a:avLst/>
          </a:prstGeom>
        </p:spPr>
        <p:txBody>
          <a:bodyPr bIns="91440" anchor="b" anchorCtr="0">
            <a:normAutofit/>
          </a:bodyPr>
          <a:lstStyle/>
          <a:p>
            <a:r>
              <a:rPr kumimoji="0" lang="en-US" dirty="0"/>
              <a:t>Click to edit Master title style</a:t>
            </a:r>
          </a:p>
        </p:txBody>
      </p:sp>
      <p:sp>
        <p:nvSpPr>
          <p:cNvPr id="2" name="Rectangle: Rounded Corners 1">
            <a:extLst>
              <a:ext uri="{FF2B5EF4-FFF2-40B4-BE49-F238E27FC236}">
                <a16:creationId xmlns:a16="http://schemas.microsoft.com/office/drawing/2014/main" id="{AE90045E-247F-4FE9-8E16-1AD909B30014}"/>
              </a:ext>
            </a:extLst>
          </p:cNvPr>
          <p:cNvSpPr/>
          <p:nvPr userDrawn="1"/>
        </p:nvSpPr>
        <p:spPr>
          <a:xfrm>
            <a:off x="1219200" y="1333500"/>
            <a:ext cx="8686800" cy="137160"/>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5634240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4000" kern="1200">
          <a:solidFill>
            <a:schemeClr val="tx2"/>
          </a:solidFill>
          <a:latin typeface="Gill Sans MT" panose="020B0502020104020203" pitchFamily="34" charset="0"/>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800" kern="1200">
          <a:solidFill>
            <a:schemeClr val="tx1"/>
          </a:solidFill>
          <a:latin typeface="Gill Sans MT" panose="020B0502020104020203" pitchFamily="34" charset="0"/>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Gill Sans MT" panose="020B0502020104020203" pitchFamily="34" charset="0"/>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Gill Sans MT" panose="020B0502020104020203" pitchFamily="34" charset="0"/>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Gill Sans MT" panose="020B0502020104020203" pitchFamily="34" charset="0"/>
          <a:ea typeface="+mn-ea"/>
          <a:cs typeface="+mn-cs"/>
        </a:defRPr>
      </a:lvl4pPr>
      <a:lvl5pPr marL="1371600" indent="-228600" algn="l" rtl="0" eaLnBrk="1" latinLnBrk="0" hangingPunct="1">
        <a:spcBef>
          <a:spcPts val="370"/>
        </a:spcBef>
        <a:buClr>
          <a:schemeClr val="accent3"/>
        </a:buClr>
        <a:buFont typeface="Arial" panose="020B0604020202020204" pitchFamily="34" charset="0"/>
        <a:buChar char="•"/>
        <a:defRPr kumimoji="0" sz="2000" kern="1200">
          <a:solidFill>
            <a:schemeClr val="tx1"/>
          </a:solidFill>
          <a:latin typeface="Gill Sans MT" panose="020B0502020104020203" pitchFamily="34" charset="0"/>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1271300"/>
            <a:ext cx="10972800" cy="1828800"/>
          </a:xfrm>
        </p:spPr>
        <p:txBody>
          <a:bodyPr/>
          <a:lstStyle/>
          <a:p>
            <a:pPr>
              <a:lnSpc>
                <a:spcPct val="90000"/>
              </a:lnSpc>
            </a:pPr>
            <a:r>
              <a:rPr lang="en-US" sz="4000" dirty="0"/>
              <a:t>Critical Path Method (CPM) Scheduling – Part III</a:t>
            </a:r>
          </a:p>
        </p:txBody>
      </p:sp>
      <p:sp>
        <p:nvSpPr>
          <p:cNvPr id="3" name="Subtitle 2">
            <a:extLst>
              <a:ext uri="{FF2B5EF4-FFF2-40B4-BE49-F238E27FC236}">
                <a16:creationId xmlns:a16="http://schemas.microsoft.com/office/drawing/2014/main" id="{1DAECB1A-39A3-4BB1-91A2-2C39EF89F5DA}"/>
              </a:ext>
            </a:extLst>
          </p:cNvPr>
          <p:cNvSpPr>
            <a:spLocks noGrp="1"/>
          </p:cNvSpPr>
          <p:nvPr>
            <p:ph type="subTitle" idx="1"/>
          </p:nvPr>
        </p:nvSpPr>
        <p:spPr/>
        <p:txBody>
          <a:bodyPr/>
          <a:lstStyle/>
          <a:p>
            <a:endParaRPr lang="en-US"/>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p:txBody>
          <a:bodyPr/>
          <a:lstStyle/>
          <a:p>
            <a:r>
              <a:rPr lang="en-US" dirty="0"/>
              <a:t>Calculate the Free Float for the CPM schedule</a:t>
            </a:r>
          </a:p>
          <a:p>
            <a:endParaRPr lang="en-US" dirty="0"/>
          </a:p>
          <a:p>
            <a:endParaRPr lang="en-US" dirty="0"/>
          </a:p>
          <a:p>
            <a:endParaRPr lang="en-US" dirty="0"/>
          </a:p>
        </p:txBody>
      </p:sp>
      <p:sp>
        <p:nvSpPr>
          <p:cNvPr id="3" name="Title 2"/>
          <p:cNvSpPr>
            <a:spLocks noGrp="1"/>
          </p:cNvSpPr>
          <p:nvPr>
            <p:ph type="title"/>
          </p:nvPr>
        </p:nvSpPr>
        <p:spPr/>
        <p:txBody>
          <a:bodyPr/>
          <a:lstStyle/>
          <a:p>
            <a:r>
              <a:rPr lang="en-US" dirty="0"/>
              <a:t>Example </a:t>
            </a:r>
          </a:p>
        </p:txBody>
      </p:sp>
      <p:pic>
        <p:nvPicPr>
          <p:cNvPr id="26" name="Picture 25" descr="FF.jpg"/>
          <p:cNvPicPr>
            <a:picLocks noChangeAspect="1"/>
          </p:cNvPicPr>
          <p:nvPr/>
        </p:nvPicPr>
        <p:blipFill>
          <a:blip r:embed="rId2" cstate="print"/>
          <a:stretch>
            <a:fillRect/>
          </a:stretch>
        </p:blipFill>
        <p:spPr>
          <a:xfrm>
            <a:off x="2026169" y="2015238"/>
            <a:ext cx="7748418" cy="4842761"/>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p:txBody>
          <a:bodyPr/>
          <a:lstStyle/>
          <a:p>
            <a:r>
              <a:rPr lang="en-US" dirty="0"/>
              <a:t>Here is the solution</a:t>
            </a:r>
          </a:p>
          <a:p>
            <a:endParaRPr lang="en-US" dirty="0"/>
          </a:p>
          <a:p>
            <a:endParaRPr lang="en-US" dirty="0"/>
          </a:p>
          <a:p>
            <a:endParaRPr lang="en-US" dirty="0"/>
          </a:p>
        </p:txBody>
      </p:sp>
      <p:sp>
        <p:nvSpPr>
          <p:cNvPr id="3" name="Title 2"/>
          <p:cNvSpPr>
            <a:spLocks noGrp="1"/>
          </p:cNvSpPr>
          <p:nvPr>
            <p:ph type="title"/>
          </p:nvPr>
        </p:nvSpPr>
        <p:spPr/>
        <p:txBody>
          <a:bodyPr/>
          <a:lstStyle/>
          <a:p>
            <a:r>
              <a:rPr lang="en-US" dirty="0"/>
              <a:t>Example </a:t>
            </a:r>
          </a:p>
        </p:txBody>
      </p:sp>
      <p:pic>
        <p:nvPicPr>
          <p:cNvPr id="26" name="Picture 25" descr="FF.jpg"/>
          <p:cNvPicPr>
            <a:picLocks noChangeAspect="1"/>
          </p:cNvPicPr>
          <p:nvPr/>
        </p:nvPicPr>
        <p:blipFill>
          <a:blip r:embed="rId2" cstate="print"/>
          <a:stretch>
            <a:fillRect/>
          </a:stretch>
        </p:blipFill>
        <p:spPr>
          <a:xfrm>
            <a:off x="2026169" y="2015238"/>
            <a:ext cx="7312703" cy="4570439"/>
          </a:xfrm>
          <a:prstGeom prst="rect">
            <a:avLst/>
          </a:prstGeom>
        </p:spPr>
      </p:pic>
      <p:graphicFrame>
        <p:nvGraphicFramePr>
          <p:cNvPr id="6" name="Table 5"/>
          <p:cNvGraphicFramePr>
            <a:graphicFrameLocks noGrp="1"/>
          </p:cNvGraphicFramePr>
          <p:nvPr/>
        </p:nvGraphicFramePr>
        <p:xfrm>
          <a:off x="2032003" y="4731119"/>
          <a:ext cx="1130922" cy="30480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endParaRPr lang="en-US" sz="1400" dirty="0"/>
                    </a:p>
                  </a:txBody>
                  <a:tcPr anchor="ctr"/>
                </a:tc>
                <a:tc>
                  <a:txBody>
                    <a:bodyPr/>
                    <a:lstStyle/>
                    <a:p>
                      <a:pPr algn="ctr"/>
                      <a:r>
                        <a:rPr lang="en-US" sz="1400" dirty="0"/>
                        <a:t>0</a:t>
                      </a:r>
                    </a:p>
                  </a:txBody>
                  <a:tcPr anchor="ctr"/>
                </a:tc>
                <a:tc>
                  <a:txBody>
                    <a:bodyPr/>
                    <a:lstStyle/>
                    <a:p>
                      <a:pPr algn="ctr"/>
                      <a:endParaRPr lang="en-US" sz="1400" dirty="0"/>
                    </a:p>
                  </a:txBody>
                  <a:tcPr anchor="ctr"/>
                </a:tc>
                <a:extLst>
                  <a:ext uri="{0D108BD9-81ED-4DB2-BD59-A6C34878D82A}">
                    <a16:rowId xmlns:a16="http://schemas.microsoft.com/office/drawing/2014/main" val="10000"/>
                  </a:ext>
                </a:extLst>
              </a:tr>
            </a:tbl>
          </a:graphicData>
        </a:graphic>
      </p:graphicFrame>
      <p:graphicFrame>
        <p:nvGraphicFramePr>
          <p:cNvPr id="13" name="Table 12"/>
          <p:cNvGraphicFramePr>
            <a:graphicFrameLocks noGrp="1"/>
          </p:cNvGraphicFramePr>
          <p:nvPr/>
        </p:nvGraphicFramePr>
        <p:xfrm>
          <a:off x="3593479" y="6337565"/>
          <a:ext cx="1130922" cy="30480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endParaRPr lang="en-US" sz="1400" dirty="0"/>
                    </a:p>
                  </a:txBody>
                  <a:tcPr anchor="ctr"/>
                </a:tc>
                <a:tc>
                  <a:txBody>
                    <a:bodyPr/>
                    <a:lstStyle/>
                    <a:p>
                      <a:pPr algn="ctr"/>
                      <a:r>
                        <a:rPr lang="en-US" sz="1400" dirty="0"/>
                        <a:t>0</a:t>
                      </a:r>
                    </a:p>
                  </a:txBody>
                  <a:tcPr anchor="ctr"/>
                </a:tc>
                <a:tc>
                  <a:txBody>
                    <a:bodyPr/>
                    <a:lstStyle/>
                    <a:p>
                      <a:pPr algn="ctr"/>
                      <a:endParaRPr lang="en-US" sz="1400" dirty="0"/>
                    </a:p>
                  </a:txBody>
                  <a:tcPr anchor="ctr"/>
                </a:tc>
                <a:extLst>
                  <a:ext uri="{0D108BD9-81ED-4DB2-BD59-A6C34878D82A}">
                    <a16:rowId xmlns:a16="http://schemas.microsoft.com/office/drawing/2014/main" val="10000"/>
                  </a:ext>
                </a:extLst>
              </a:tr>
            </a:tbl>
          </a:graphicData>
        </a:graphic>
      </p:graphicFrame>
      <p:graphicFrame>
        <p:nvGraphicFramePr>
          <p:cNvPr id="14" name="Table 13"/>
          <p:cNvGraphicFramePr>
            <a:graphicFrameLocks noGrp="1"/>
          </p:cNvGraphicFramePr>
          <p:nvPr/>
        </p:nvGraphicFramePr>
        <p:xfrm>
          <a:off x="5137465" y="6337565"/>
          <a:ext cx="1130922" cy="30480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endParaRPr lang="en-US" sz="1400" dirty="0"/>
                    </a:p>
                  </a:txBody>
                  <a:tcPr anchor="ctr"/>
                </a:tc>
                <a:tc>
                  <a:txBody>
                    <a:bodyPr/>
                    <a:lstStyle/>
                    <a:p>
                      <a:pPr algn="ctr"/>
                      <a:r>
                        <a:rPr lang="en-US" sz="1400" dirty="0"/>
                        <a:t>0</a:t>
                      </a:r>
                    </a:p>
                  </a:txBody>
                  <a:tcPr anchor="ctr"/>
                </a:tc>
                <a:tc>
                  <a:txBody>
                    <a:bodyPr/>
                    <a:lstStyle/>
                    <a:p>
                      <a:pPr algn="ctr"/>
                      <a:endParaRPr lang="en-US" sz="1400" dirty="0"/>
                    </a:p>
                  </a:txBody>
                  <a:tcPr anchor="ctr"/>
                </a:tc>
                <a:extLst>
                  <a:ext uri="{0D108BD9-81ED-4DB2-BD59-A6C34878D82A}">
                    <a16:rowId xmlns:a16="http://schemas.microsoft.com/office/drawing/2014/main" val="10000"/>
                  </a:ext>
                </a:extLst>
              </a:tr>
            </a:tbl>
          </a:graphicData>
        </a:graphic>
      </p:graphicFrame>
      <p:graphicFrame>
        <p:nvGraphicFramePr>
          <p:cNvPr id="15" name="Table 14"/>
          <p:cNvGraphicFramePr>
            <a:graphicFrameLocks noGrp="1"/>
          </p:cNvGraphicFramePr>
          <p:nvPr/>
        </p:nvGraphicFramePr>
        <p:xfrm>
          <a:off x="3593478" y="3129670"/>
          <a:ext cx="1130922" cy="30480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endParaRPr lang="en-US" sz="1400" dirty="0"/>
                    </a:p>
                  </a:txBody>
                  <a:tcPr anchor="ctr"/>
                </a:tc>
                <a:tc>
                  <a:txBody>
                    <a:bodyPr/>
                    <a:lstStyle/>
                    <a:p>
                      <a:pPr algn="ctr"/>
                      <a:r>
                        <a:rPr lang="en-US" sz="1400" dirty="0"/>
                        <a:t>0</a:t>
                      </a:r>
                    </a:p>
                  </a:txBody>
                  <a:tcPr anchor="ctr"/>
                </a:tc>
                <a:tc>
                  <a:txBody>
                    <a:bodyPr/>
                    <a:lstStyle/>
                    <a:p>
                      <a:pPr algn="ctr"/>
                      <a:endParaRPr lang="en-US" sz="1400" dirty="0"/>
                    </a:p>
                  </a:txBody>
                  <a:tcPr anchor="ctr"/>
                </a:tc>
                <a:extLst>
                  <a:ext uri="{0D108BD9-81ED-4DB2-BD59-A6C34878D82A}">
                    <a16:rowId xmlns:a16="http://schemas.microsoft.com/office/drawing/2014/main" val="10000"/>
                  </a:ext>
                </a:extLst>
              </a:tr>
            </a:tbl>
          </a:graphicData>
        </a:graphic>
      </p:graphicFrame>
      <p:graphicFrame>
        <p:nvGraphicFramePr>
          <p:cNvPr id="16" name="Table 15"/>
          <p:cNvGraphicFramePr>
            <a:graphicFrameLocks noGrp="1"/>
          </p:cNvGraphicFramePr>
          <p:nvPr/>
        </p:nvGraphicFramePr>
        <p:xfrm>
          <a:off x="6651472" y="3114680"/>
          <a:ext cx="1130922" cy="30480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endParaRPr lang="en-US" sz="1400" dirty="0"/>
                    </a:p>
                  </a:txBody>
                  <a:tcPr anchor="ctr"/>
                </a:tc>
                <a:tc>
                  <a:txBody>
                    <a:bodyPr/>
                    <a:lstStyle/>
                    <a:p>
                      <a:pPr algn="ctr"/>
                      <a:r>
                        <a:rPr lang="en-US" sz="1400" dirty="0"/>
                        <a:t>0</a:t>
                      </a:r>
                    </a:p>
                  </a:txBody>
                  <a:tcPr anchor="ctr"/>
                </a:tc>
                <a:tc>
                  <a:txBody>
                    <a:bodyPr/>
                    <a:lstStyle/>
                    <a:p>
                      <a:pPr algn="ctr"/>
                      <a:endParaRPr lang="en-US" sz="1400" dirty="0"/>
                    </a:p>
                  </a:txBody>
                  <a:tcPr anchor="ctr"/>
                </a:tc>
                <a:extLst>
                  <a:ext uri="{0D108BD9-81ED-4DB2-BD59-A6C34878D82A}">
                    <a16:rowId xmlns:a16="http://schemas.microsoft.com/office/drawing/2014/main" val="10000"/>
                  </a:ext>
                </a:extLst>
              </a:tr>
            </a:tbl>
          </a:graphicData>
        </a:graphic>
      </p:graphicFrame>
      <p:graphicFrame>
        <p:nvGraphicFramePr>
          <p:cNvPr id="17" name="Table 16"/>
          <p:cNvGraphicFramePr>
            <a:graphicFrameLocks noGrp="1"/>
          </p:cNvGraphicFramePr>
          <p:nvPr/>
        </p:nvGraphicFramePr>
        <p:xfrm>
          <a:off x="3593478" y="4718627"/>
          <a:ext cx="1130922" cy="30480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endParaRPr lang="en-US" sz="1400" dirty="0"/>
                    </a:p>
                  </a:txBody>
                  <a:tcPr anchor="ctr"/>
                </a:tc>
                <a:tc>
                  <a:txBody>
                    <a:bodyPr/>
                    <a:lstStyle/>
                    <a:p>
                      <a:pPr algn="ctr"/>
                      <a:r>
                        <a:rPr lang="en-US" sz="1400" dirty="0"/>
                        <a:t>1</a:t>
                      </a:r>
                    </a:p>
                  </a:txBody>
                  <a:tcPr anchor="ctr"/>
                </a:tc>
                <a:tc>
                  <a:txBody>
                    <a:bodyPr/>
                    <a:lstStyle/>
                    <a:p>
                      <a:pPr algn="ctr"/>
                      <a:endParaRPr lang="en-US" sz="1400" dirty="0"/>
                    </a:p>
                  </a:txBody>
                  <a:tcPr anchor="ctr"/>
                </a:tc>
                <a:extLst>
                  <a:ext uri="{0D108BD9-81ED-4DB2-BD59-A6C34878D82A}">
                    <a16:rowId xmlns:a16="http://schemas.microsoft.com/office/drawing/2014/main" val="10000"/>
                  </a:ext>
                </a:extLst>
              </a:tr>
            </a:tbl>
          </a:graphicData>
        </a:graphic>
      </p:graphicFrame>
      <p:graphicFrame>
        <p:nvGraphicFramePr>
          <p:cNvPr id="18" name="Table 17"/>
          <p:cNvGraphicFramePr>
            <a:graphicFrameLocks noGrp="1"/>
          </p:cNvGraphicFramePr>
          <p:nvPr/>
        </p:nvGraphicFramePr>
        <p:xfrm>
          <a:off x="5107485" y="4718628"/>
          <a:ext cx="1130922" cy="30480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endParaRPr lang="en-US" sz="1400" dirty="0"/>
                    </a:p>
                  </a:txBody>
                  <a:tcPr anchor="ctr"/>
                </a:tc>
                <a:tc>
                  <a:txBody>
                    <a:bodyPr/>
                    <a:lstStyle/>
                    <a:p>
                      <a:pPr algn="ctr"/>
                      <a:r>
                        <a:rPr lang="en-US" sz="1400" dirty="0"/>
                        <a:t>0</a:t>
                      </a:r>
                    </a:p>
                  </a:txBody>
                  <a:tcPr anchor="ctr"/>
                </a:tc>
                <a:tc>
                  <a:txBody>
                    <a:bodyPr/>
                    <a:lstStyle/>
                    <a:p>
                      <a:pPr algn="ctr"/>
                      <a:endParaRPr lang="en-US" sz="1400" dirty="0"/>
                    </a:p>
                  </a:txBody>
                  <a:tcPr anchor="ctr"/>
                </a:tc>
                <a:extLst>
                  <a:ext uri="{0D108BD9-81ED-4DB2-BD59-A6C34878D82A}">
                    <a16:rowId xmlns:a16="http://schemas.microsoft.com/office/drawing/2014/main" val="10000"/>
                  </a:ext>
                </a:extLst>
              </a:tr>
            </a:tbl>
          </a:graphicData>
        </a:graphic>
      </p:graphicFrame>
      <p:graphicFrame>
        <p:nvGraphicFramePr>
          <p:cNvPr id="19" name="Table 18"/>
          <p:cNvGraphicFramePr>
            <a:graphicFrameLocks noGrp="1"/>
          </p:cNvGraphicFramePr>
          <p:nvPr/>
        </p:nvGraphicFramePr>
        <p:xfrm>
          <a:off x="6666462" y="4718627"/>
          <a:ext cx="1130922" cy="30480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endParaRPr lang="en-US" sz="1400" dirty="0"/>
                    </a:p>
                  </a:txBody>
                  <a:tcPr anchor="ctr"/>
                </a:tc>
                <a:tc>
                  <a:txBody>
                    <a:bodyPr/>
                    <a:lstStyle/>
                    <a:p>
                      <a:pPr algn="ctr"/>
                      <a:r>
                        <a:rPr lang="en-US" sz="1400" dirty="0"/>
                        <a:t>4</a:t>
                      </a:r>
                    </a:p>
                  </a:txBody>
                  <a:tcPr anchor="ctr"/>
                </a:tc>
                <a:tc>
                  <a:txBody>
                    <a:bodyPr/>
                    <a:lstStyle/>
                    <a:p>
                      <a:pPr algn="ctr"/>
                      <a:endParaRPr lang="en-US" sz="1400" dirty="0"/>
                    </a:p>
                  </a:txBody>
                  <a:tcPr anchor="ctr"/>
                </a:tc>
                <a:extLst>
                  <a:ext uri="{0D108BD9-81ED-4DB2-BD59-A6C34878D82A}">
                    <a16:rowId xmlns:a16="http://schemas.microsoft.com/office/drawing/2014/main" val="10000"/>
                  </a:ext>
                </a:extLst>
              </a:tr>
            </a:tbl>
          </a:graphicData>
        </a:graphic>
      </p:graphicFrame>
      <p:graphicFrame>
        <p:nvGraphicFramePr>
          <p:cNvPr id="20" name="Table 19"/>
          <p:cNvGraphicFramePr>
            <a:graphicFrameLocks noGrp="1"/>
          </p:cNvGraphicFramePr>
          <p:nvPr/>
        </p:nvGraphicFramePr>
        <p:xfrm>
          <a:off x="8210449" y="4718627"/>
          <a:ext cx="1130922" cy="30480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endParaRPr lang="en-US" sz="1400" dirty="0"/>
                    </a:p>
                  </a:txBody>
                  <a:tcPr anchor="ctr"/>
                </a:tc>
                <a:tc>
                  <a:txBody>
                    <a:bodyPr/>
                    <a:lstStyle/>
                    <a:p>
                      <a:pPr algn="ctr"/>
                      <a:r>
                        <a:rPr lang="en-US" sz="1400" dirty="0"/>
                        <a:t>0</a:t>
                      </a:r>
                    </a:p>
                  </a:txBody>
                  <a:tcPr anchor="ctr"/>
                </a:tc>
                <a:tc>
                  <a:txBody>
                    <a:bodyPr/>
                    <a:lstStyle/>
                    <a:p>
                      <a:pPr algn="ctr"/>
                      <a:endParaRPr lang="en-US" sz="1400" dirty="0"/>
                    </a:p>
                  </a:txBody>
                  <a:tcPr anchor="ctr"/>
                </a:tc>
                <a:extLst>
                  <a:ext uri="{0D108BD9-81ED-4DB2-BD59-A6C34878D82A}">
                    <a16:rowId xmlns:a16="http://schemas.microsoft.com/office/drawing/2014/main" val="10000"/>
                  </a:ext>
                </a:extLst>
              </a:tr>
            </a:tbl>
          </a:graphicData>
        </a:graphic>
      </p:graphicFrame>
      <p:graphicFrame>
        <p:nvGraphicFramePr>
          <p:cNvPr id="21" name="Table 20"/>
          <p:cNvGraphicFramePr>
            <a:graphicFrameLocks noGrp="1"/>
          </p:cNvGraphicFramePr>
          <p:nvPr/>
        </p:nvGraphicFramePr>
        <p:xfrm>
          <a:off x="6636482" y="6337564"/>
          <a:ext cx="1130922" cy="36576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endParaRPr lang="en-US" dirty="0"/>
                    </a:p>
                  </a:txBody>
                  <a:tcPr anchor="ctr"/>
                </a:tc>
                <a:tc>
                  <a:txBody>
                    <a:bodyPr/>
                    <a:lstStyle/>
                    <a:p>
                      <a:pPr algn="ctr"/>
                      <a:r>
                        <a:rPr lang="en-US" sz="1400" dirty="0"/>
                        <a:t>11</a:t>
                      </a:r>
                    </a:p>
                  </a:txBody>
                  <a:tcPr anchor="ctr"/>
                </a:tc>
                <a:tc>
                  <a:txBody>
                    <a:bodyPr/>
                    <a:lstStyle/>
                    <a:p>
                      <a:pPr algn="ctr"/>
                      <a:endParaRPr lang="en-US" dirty="0"/>
                    </a:p>
                  </a:txBody>
                  <a:tcPr anchor="ctr"/>
                </a:tc>
                <a:extLst>
                  <a:ext uri="{0D108BD9-81ED-4DB2-BD59-A6C34878D82A}">
                    <a16:rowId xmlns:a16="http://schemas.microsoft.com/office/drawing/2014/main" val="10000"/>
                  </a:ext>
                </a:extLst>
              </a:tr>
            </a:tbl>
          </a:graphicData>
        </a:graphic>
      </p:graphicFrame>
      <p:sp>
        <p:nvSpPr>
          <p:cNvPr id="22" name="TextBox 21"/>
          <p:cNvSpPr txBox="1"/>
          <p:nvPr/>
        </p:nvSpPr>
        <p:spPr>
          <a:xfrm>
            <a:off x="8274570" y="1813253"/>
            <a:ext cx="3917430" cy="1200329"/>
          </a:xfrm>
          <a:prstGeom prst="rect">
            <a:avLst/>
          </a:prstGeom>
          <a:noFill/>
          <a:ln>
            <a:solidFill>
              <a:schemeClr val="bg2"/>
            </a:solidFill>
          </a:ln>
        </p:spPr>
        <p:txBody>
          <a:bodyPr wrap="square" rtlCol="0" anchor="ctr" anchorCtr="1">
            <a:spAutoFit/>
          </a:bodyPr>
          <a:lstStyle/>
          <a:p>
            <a:r>
              <a:rPr lang="en-US" dirty="0"/>
              <a:t>Note: </a:t>
            </a:r>
            <a:r>
              <a:rPr lang="en-US" dirty="0" err="1"/>
              <a:t>Coincidentically</a:t>
            </a:r>
            <a:r>
              <a:rPr lang="en-US" dirty="0"/>
              <a:t> in this example TF = FF, but this may not be the case in many situations. However, always TF&gt;= FF</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6546" name="Rectangle 2"/>
          <p:cNvSpPr>
            <a:spLocks noGrp="1"/>
          </p:cNvSpPr>
          <p:nvPr>
            <p:ph type="title"/>
          </p:nvPr>
        </p:nvSpPr>
        <p:spPr/>
        <p:txBody>
          <a:bodyPr/>
          <a:lstStyle/>
          <a:p>
            <a:r>
              <a:rPr lang="en-US" dirty="0"/>
              <a:t>Independent Float (IF)</a:t>
            </a:r>
          </a:p>
        </p:txBody>
      </p:sp>
      <p:sp>
        <p:nvSpPr>
          <p:cNvPr id="236547" name="Rectangle 3"/>
          <p:cNvSpPr>
            <a:spLocks noGrp="1"/>
          </p:cNvSpPr>
          <p:nvPr>
            <p:ph type="body" idx="1"/>
          </p:nvPr>
        </p:nvSpPr>
        <p:spPr/>
        <p:txBody>
          <a:bodyPr/>
          <a:lstStyle/>
          <a:p>
            <a:r>
              <a:rPr lang="en-US" dirty="0"/>
              <a:t>Independent float is float that belongs to one activity and that activity alone. It is not shared with any other activities, earlier or later. Independent float is float a management team could give away because it has no effect on other activities.</a:t>
            </a:r>
          </a:p>
          <a:p>
            <a:endParaRPr lang="en-US" dirty="0"/>
          </a:p>
          <a:p>
            <a:pPr>
              <a:buNone/>
            </a:pPr>
            <a:r>
              <a:rPr lang="en-US" i="1" dirty="0">
                <a:solidFill>
                  <a:srgbClr val="7030A0"/>
                </a:solidFill>
              </a:rPr>
              <a:t>		Read pages 82-83 from the handout “Calculating Floats”</a:t>
            </a:r>
          </a:p>
        </p:txBody>
      </p:sp>
    </p:spTree>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p:txBody>
          <a:bodyPr/>
          <a:lstStyle/>
          <a:p>
            <a:r>
              <a:rPr lang="en-US" dirty="0"/>
              <a:t>Calculate the Independent Float for the CPM schedule</a:t>
            </a:r>
          </a:p>
          <a:p>
            <a:endParaRPr lang="en-US" dirty="0"/>
          </a:p>
          <a:p>
            <a:endParaRPr lang="en-US" dirty="0"/>
          </a:p>
          <a:p>
            <a:endParaRPr lang="en-US" dirty="0"/>
          </a:p>
        </p:txBody>
      </p:sp>
      <p:sp>
        <p:nvSpPr>
          <p:cNvPr id="3" name="Title 2"/>
          <p:cNvSpPr>
            <a:spLocks noGrp="1"/>
          </p:cNvSpPr>
          <p:nvPr>
            <p:ph type="title"/>
          </p:nvPr>
        </p:nvSpPr>
        <p:spPr/>
        <p:txBody>
          <a:bodyPr/>
          <a:lstStyle/>
          <a:p>
            <a:r>
              <a:rPr lang="en-US" dirty="0"/>
              <a:t>Example </a:t>
            </a:r>
          </a:p>
        </p:txBody>
      </p:sp>
      <p:pic>
        <p:nvPicPr>
          <p:cNvPr id="26" name="Picture 25" descr="FF.jpg"/>
          <p:cNvPicPr>
            <a:picLocks noChangeAspect="1"/>
          </p:cNvPicPr>
          <p:nvPr/>
        </p:nvPicPr>
        <p:blipFill>
          <a:blip r:embed="rId2" cstate="print"/>
          <a:stretch>
            <a:fillRect/>
          </a:stretch>
        </p:blipFill>
        <p:spPr>
          <a:xfrm>
            <a:off x="2026169" y="2015238"/>
            <a:ext cx="7312703" cy="4570439"/>
          </a:xfrm>
          <a:prstGeom prst="rect">
            <a:avLst/>
          </a:prstGeom>
        </p:spPr>
      </p:pic>
      <p:graphicFrame>
        <p:nvGraphicFramePr>
          <p:cNvPr id="6" name="Table 5"/>
          <p:cNvGraphicFramePr>
            <a:graphicFrameLocks noGrp="1"/>
          </p:cNvGraphicFramePr>
          <p:nvPr/>
        </p:nvGraphicFramePr>
        <p:xfrm>
          <a:off x="2032003" y="4731119"/>
          <a:ext cx="1130922" cy="30480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endParaRPr lang="en-US" sz="1400" dirty="0"/>
                    </a:p>
                  </a:txBody>
                  <a:tcPr anchor="ctr"/>
                </a:tc>
                <a:tc>
                  <a:txBody>
                    <a:bodyPr/>
                    <a:lstStyle/>
                    <a:p>
                      <a:pPr algn="ctr"/>
                      <a:r>
                        <a:rPr lang="en-US" sz="1400" dirty="0"/>
                        <a:t>0</a:t>
                      </a:r>
                    </a:p>
                  </a:txBody>
                  <a:tcPr anchor="ctr"/>
                </a:tc>
                <a:tc>
                  <a:txBody>
                    <a:bodyPr/>
                    <a:lstStyle/>
                    <a:p>
                      <a:pPr algn="ctr"/>
                      <a:endParaRPr lang="en-US" sz="1400" dirty="0"/>
                    </a:p>
                  </a:txBody>
                  <a:tcPr anchor="ctr"/>
                </a:tc>
                <a:extLst>
                  <a:ext uri="{0D108BD9-81ED-4DB2-BD59-A6C34878D82A}">
                    <a16:rowId xmlns:a16="http://schemas.microsoft.com/office/drawing/2014/main" val="10000"/>
                  </a:ext>
                </a:extLst>
              </a:tr>
            </a:tbl>
          </a:graphicData>
        </a:graphic>
      </p:graphicFrame>
      <p:graphicFrame>
        <p:nvGraphicFramePr>
          <p:cNvPr id="13" name="Table 12"/>
          <p:cNvGraphicFramePr>
            <a:graphicFrameLocks noGrp="1"/>
          </p:cNvGraphicFramePr>
          <p:nvPr/>
        </p:nvGraphicFramePr>
        <p:xfrm>
          <a:off x="3593479" y="6337565"/>
          <a:ext cx="1130922" cy="30480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endParaRPr lang="en-US" sz="1400" dirty="0"/>
                    </a:p>
                  </a:txBody>
                  <a:tcPr anchor="ctr"/>
                </a:tc>
                <a:tc>
                  <a:txBody>
                    <a:bodyPr/>
                    <a:lstStyle/>
                    <a:p>
                      <a:pPr algn="ctr"/>
                      <a:r>
                        <a:rPr lang="en-US" sz="1400" dirty="0"/>
                        <a:t>0</a:t>
                      </a:r>
                    </a:p>
                  </a:txBody>
                  <a:tcPr anchor="ctr"/>
                </a:tc>
                <a:tc>
                  <a:txBody>
                    <a:bodyPr/>
                    <a:lstStyle/>
                    <a:p>
                      <a:pPr algn="ctr"/>
                      <a:endParaRPr lang="en-US" sz="1400" dirty="0"/>
                    </a:p>
                  </a:txBody>
                  <a:tcPr anchor="ctr"/>
                </a:tc>
                <a:extLst>
                  <a:ext uri="{0D108BD9-81ED-4DB2-BD59-A6C34878D82A}">
                    <a16:rowId xmlns:a16="http://schemas.microsoft.com/office/drawing/2014/main" val="10000"/>
                  </a:ext>
                </a:extLst>
              </a:tr>
            </a:tbl>
          </a:graphicData>
        </a:graphic>
      </p:graphicFrame>
      <p:graphicFrame>
        <p:nvGraphicFramePr>
          <p:cNvPr id="14" name="Table 13"/>
          <p:cNvGraphicFramePr>
            <a:graphicFrameLocks noGrp="1"/>
          </p:cNvGraphicFramePr>
          <p:nvPr/>
        </p:nvGraphicFramePr>
        <p:xfrm>
          <a:off x="5137465" y="6337565"/>
          <a:ext cx="1130922" cy="30480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endParaRPr lang="en-US" sz="1400" dirty="0"/>
                    </a:p>
                  </a:txBody>
                  <a:tcPr anchor="ctr"/>
                </a:tc>
                <a:tc>
                  <a:txBody>
                    <a:bodyPr/>
                    <a:lstStyle/>
                    <a:p>
                      <a:pPr algn="ctr"/>
                      <a:r>
                        <a:rPr lang="en-US" sz="1400" dirty="0"/>
                        <a:t>0</a:t>
                      </a:r>
                    </a:p>
                  </a:txBody>
                  <a:tcPr anchor="ctr"/>
                </a:tc>
                <a:tc>
                  <a:txBody>
                    <a:bodyPr/>
                    <a:lstStyle/>
                    <a:p>
                      <a:pPr algn="ctr"/>
                      <a:endParaRPr lang="en-US" sz="1400" dirty="0"/>
                    </a:p>
                  </a:txBody>
                  <a:tcPr anchor="ctr"/>
                </a:tc>
                <a:extLst>
                  <a:ext uri="{0D108BD9-81ED-4DB2-BD59-A6C34878D82A}">
                    <a16:rowId xmlns:a16="http://schemas.microsoft.com/office/drawing/2014/main" val="10000"/>
                  </a:ext>
                </a:extLst>
              </a:tr>
            </a:tbl>
          </a:graphicData>
        </a:graphic>
      </p:graphicFrame>
      <p:graphicFrame>
        <p:nvGraphicFramePr>
          <p:cNvPr id="15" name="Table 14"/>
          <p:cNvGraphicFramePr>
            <a:graphicFrameLocks noGrp="1"/>
          </p:cNvGraphicFramePr>
          <p:nvPr/>
        </p:nvGraphicFramePr>
        <p:xfrm>
          <a:off x="3593478" y="3129670"/>
          <a:ext cx="1130922" cy="30480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endParaRPr lang="en-US" sz="1400" dirty="0"/>
                    </a:p>
                  </a:txBody>
                  <a:tcPr anchor="ctr"/>
                </a:tc>
                <a:tc>
                  <a:txBody>
                    <a:bodyPr/>
                    <a:lstStyle/>
                    <a:p>
                      <a:pPr algn="ctr"/>
                      <a:r>
                        <a:rPr lang="en-US" sz="1400" dirty="0"/>
                        <a:t>0</a:t>
                      </a:r>
                    </a:p>
                  </a:txBody>
                  <a:tcPr anchor="ctr"/>
                </a:tc>
                <a:tc>
                  <a:txBody>
                    <a:bodyPr/>
                    <a:lstStyle/>
                    <a:p>
                      <a:pPr algn="ctr"/>
                      <a:endParaRPr lang="en-US" sz="1400" dirty="0"/>
                    </a:p>
                  </a:txBody>
                  <a:tcPr anchor="ctr"/>
                </a:tc>
                <a:extLst>
                  <a:ext uri="{0D108BD9-81ED-4DB2-BD59-A6C34878D82A}">
                    <a16:rowId xmlns:a16="http://schemas.microsoft.com/office/drawing/2014/main" val="10000"/>
                  </a:ext>
                </a:extLst>
              </a:tr>
            </a:tbl>
          </a:graphicData>
        </a:graphic>
      </p:graphicFrame>
      <p:graphicFrame>
        <p:nvGraphicFramePr>
          <p:cNvPr id="16" name="Table 15"/>
          <p:cNvGraphicFramePr>
            <a:graphicFrameLocks noGrp="1"/>
          </p:cNvGraphicFramePr>
          <p:nvPr/>
        </p:nvGraphicFramePr>
        <p:xfrm>
          <a:off x="6651472" y="3114680"/>
          <a:ext cx="1130922" cy="30480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endParaRPr lang="en-US" sz="1400" dirty="0"/>
                    </a:p>
                  </a:txBody>
                  <a:tcPr anchor="ctr"/>
                </a:tc>
                <a:tc>
                  <a:txBody>
                    <a:bodyPr/>
                    <a:lstStyle/>
                    <a:p>
                      <a:pPr algn="ctr"/>
                      <a:r>
                        <a:rPr lang="en-US" sz="1400" dirty="0"/>
                        <a:t>0</a:t>
                      </a:r>
                    </a:p>
                  </a:txBody>
                  <a:tcPr anchor="ctr"/>
                </a:tc>
                <a:tc>
                  <a:txBody>
                    <a:bodyPr/>
                    <a:lstStyle/>
                    <a:p>
                      <a:pPr algn="ctr"/>
                      <a:endParaRPr lang="en-US" sz="1400" dirty="0"/>
                    </a:p>
                  </a:txBody>
                  <a:tcPr anchor="ctr"/>
                </a:tc>
                <a:extLst>
                  <a:ext uri="{0D108BD9-81ED-4DB2-BD59-A6C34878D82A}">
                    <a16:rowId xmlns:a16="http://schemas.microsoft.com/office/drawing/2014/main" val="10000"/>
                  </a:ext>
                </a:extLst>
              </a:tr>
            </a:tbl>
          </a:graphicData>
        </a:graphic>
      </p:graphicFrame>
      <p:graphicFrame>
        <p:nvGraphicFramePr>
          <p:cNvPr id="17" name="Table 16"/>
          <p:cNvGraphicFramePr>
            <a:graphicFrameLocks noGrp="1"/>
          </p:cNvGraphicFramePr>
          <p:nvPr/>
        </p:nvGraphicFramePr>
        <p:xfrm>
          <a:off x="3593478" y="4718627"/>
          <a:ext cx="1130922" cy="30480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endParaRPr lang="en-US" sz="1400" dirty="0"/>
                    </a:p>
                  </a:txBody>
                  <a:tcPr anchor="ctr"/>
                </a:tc>
                <a:tc>
                  <a:txBody>
                    <a:bodyPr/>
                    <a:lstStyle/>
                    <a:p>
                      <a:pPr algn="ctr"/>
                      <a:r>
                        <a:rPr lang="en-US" sz="1400" dirty="0"/>
                        <a:t>1</a:t>
                      </a:r>
                    </a:p>
                  </a:txBody>
                  <a:tcPr anchor="ctr"/>
                </a:tc>
                <a:tc>
                  <a:txBody>
                    <a:bodyPr/>
                    <a:lstStyle/>
                    <a:p>
                      <a:pPr algn="ctr"/>
                      <a:endParaRPr lang="en-US" sz="1400" dirty="0"/>
                    </a:p>
                  </a:txBody>
                  <a:tcPr anchor="ctr"/>
                </a:tc>
                <a:extLst>
                  <a:ext uri="{0D108BD9-81ED-4DB2-BD59-A6C34878D82A}">
                    <a16:rowId xmlns:a16="http://schemas.microsoft.com/office/drawing/2014/main" val="10000"/>
                  </a:ext>
                </a:extLst>
              </a:tr>
            </a:tbl>
          </a:graphicData>
        </a:graphic>
      </p:graphicFrame>
      <p:graphicFrame>
        <p:nvGraphicFramePr>
          <p:cNvPr id="18" name="Table 17"/>
          <p:cNvGraphicFramePr>
            <a:graphicFrameLocks noGrp="1"/>
          </p:cNvGraphicFramePr>
          <p:nvPr/>
        </p:nvGraphicFramePr>
        <p:xfrm>
          <a:off x="5107485" y="4718628"/>
          <a:ext cx="1130922" cy="30480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endParaRPr lang="en-US" sz="1400" dirty="0"/>
                    </a:p>
                  </a:txBody>
                  <a:tcPr anchor="ctr"/>
                </a:tc>
                <a:tc>
                  <a:txBody>
                    <a:bodyPr/>
                    <a:lstStyle/>
                    <a:p>
                      <a:pPr algn="ctr"/>
                      <a:r>
                        <a:rPr lang="en-US" sz="1400" dirty="0"/>
                        <a:t>0</a:t>
                      </a:r>
                    </a:p>
                  </a:txBody>
                  <a:tcPr anchor="ctr"/>
                </a:tc>
                <a:tc>
                  <a:txBody>
                    <a:bodyPr/>
                    <a:lstStyle/>
                    <a:p>
                      <a:pPr algn="ctr"/>
                      <a:endParaRPr lang="en-US" sz="1400" dirty="0"/>
                    </a:p>
                  </a:txBody>
                  <a:tcPr anchor="ctr"/>
                </a:tc>
                <a:extLst>
                  <a:ext uri="{0D108BD9-81ED-4DB2-BD59-A6C34878D82A}">
                    <a16:rowId xmlns:a16="http://schemas.microsoft.com/office/drawing/2014/main" val="10000"/>
                  </a:ext>
                </a:extLst>
              </a:tr>
            </a:tbl>
          </a:graphicData>
        </a:graphic>
      </p:graphicFrame>
      <p:graphicFrame>
        <p:nvGraphicFramePr>
          <p:cNvPr id="19" name="Table 18"/>
          <p:cNvGraphicFramePr>
            <a:graphicFrameLocks noGrp="1"/>
          </p:cNvGraphicFramePr>
          <p:nvPr/>
        </p:nvGraphicFramePr>
        <p:xfrm>
          <a:off x="6666462" y="4718627"/>
          <a:ext cx="1130922" cy="30480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endParaRPr lang="en-US" sz="1400" dirty="0"/>
                    </a:p>
                  </a:txBody>
                  <a:tcPr anchor="ctr"/>
                </a:tc>
                <a:tc>
                  <a:txBody>
                    <a:bodyPr/>
                    <a:lstStyle/>
                    <a:p>
                      <a:pPr algn="ctr"/>
                      <a:r>
                        <a:rPr lang="en-US" sz="1400" dirty="0"/>
                        <a:t>4</a:t>
                      </a:r>
                    </a:p>
                  </a:txBody>
                  <a:tcPr anchor="ctr"/>
                </a:tc>
                <a:tc>
                  <a:txBody>
                    <a:bodyPr/>
                    <a:lstStyle/>
                    <a:p>
                      <a:pPr algn="ctr"/>
                      <a:endParaRPr lang="en-US" sz="1400" dirty="0"/>
                    </a:p>
                  </a:txBody>
                  <a:tcPr anchor="ctr"/>
                </a:tc>
                <a:extLst>
                  <a:ext uri="{0D108BD9-81ED-4DB2-BD59-A6C34878D82A}">
                    <a16:rowId xmlns:a16="http://schemas.microsoft.com/office/drawing/2014/main" val="10000"/>
                  </a:ext>
                </a:extLst>
              </a:tr>
            </a:tbl>
          </a:graphicData>
        </a:graphic>
      </p:graphicFrame>
      <p:graphicFrame>
        <p:nvGraphicFramePr>
          <p:cNvPr id="20" name="Table 19"/>
          <p:cNvGraphicFramePr>
            <a:graphicFrameLocks noGrp="1"/>
          </p:cNvGraphicFramePr>
          <p:nvPr/>
        </p:nvGraphicFramePr>
        <p:xfrm>
          <a:off x="8210449" y="4718627"/>
          <a:ext cx="1130922" cy="30480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endParaRPr lang="en-US" sz="1400" dirty="0"/>
                    </a:p>
                  </a:txBody>
                  <a:tcPr anchor="ctr"/>
                </a:tc>
                <a:tc>
                  <a:txBody>
                    <a:bodyPr/>
                    <a:lstStyle/>
                    <a:p>
                      <a:pPr algn="ctr"/>
                      <a:r>
                        <a:rPr lang="en-US" sz="1400" dirty="0"/>
                        <a:t>0</a:t>
                      </a:r>
                    </a:p>
                  </a:txBody>
                  <a:tcPr anchor="ctr"/>
                </a:tc>
                <a:tc>
                  <a:txBody>
                    <a:bodyPr/>
                    <a:lstStyle/>
                    <a:p>
                      <a:pPr algn="ctr"/>
                      <a:endParaRPr lang="en-US" sz="1400" dirty="0"/>
                    </a:p>
                  </a:txBody>
                  <a:tcPr anchor="ctr"/>
                </a:tc>
                <a:extLst>
                  <a:ext uri="{0D108BD9-81ED-4DB2-BD59-A6C34878D82A}">
                    <a16:rowId xmlns:a16="http://schemas.microsoft.com/office/drawing/2014/main" val="10000"/>
                  </a:ext>
                </a:extLst>
              </a:tr>
            </a:tbl>
          </a:graphicData>
        </a:graphic>
      </p:graphicFrame>
      <p:graphicFrame>
        <p:nvGraphicFramePr>
          <p:cNvPr id="21" name="Table 20"/>
          <p:cNvGraphicFramePr>
            <a:graphicFrameLocks noGrp="1"/>
          </p:cNvGraphicFramePr>
          <p:nvPr/>
        </p:nvGraphicFramePr>
        <p:xfrm>
          <a:off x="6636482" y="6337564"/>
          <a:ext cx="1130922" cy="36576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endParaRPr lang="en-US" dirty="0"/>
                    </a:p>
                  </a:txBody>
                  <a:tcPr anchor="ctr"/>
                </a:tc>
                <a:tc>
                  <a:txBody>
                    <a:bodyPr/>
                    <a:lstStyle/>
                    <a:p>
                      <a:pPr algn="ctr"/>
                      <a:r>
                        <a:rPr lang="en-US" sz="1400" dirty="0"/>
                        <a:t>11</a:t>
                      </a:r>
                    </a:p>
                  </a:txBody>
                  <a:tcPr anchor="ctr"/>
                </a:tc>
                <a:tc>
                  <a:txBody>
                    <a:bodyPr/>
                    <a:lstStyle/>
                    <a:p>
                      <a:pPr algn="ctr"/>
                      <a:endParaRPr lang="en-US" dirty="0"/>
                    </a:p>
                  </a:txBody>
                  <a:tcPr anchor="ctr"/>
                </a:tc>
                <a:extLst>
                  <a:ext uri="{0D108BD9-81ED-4DB2-BD59-A6C34878D82A}">
                    <a16:rowId xmlns:a16="http://schemas.microsoft.com/office/drawing/2014/main" val="10000"/>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p:txBody>
          <a:bodyPr/>
          <a:lstStyle/>
          <a:p>
            <a:r>
              <a:rPr lang="en-US" dirty="0"/>
              <a:t>Here is the solution</a:t>
            </a:r>
          </a:p>
          <a:p>
            <a:endParaRPr lang="en-US" dirty="0"/>
          </a:p>
          <a:p>
            <a:endParaRPr lang="en-US" dirty="0"/>
          </a:p>
          <a:p>
            <a:endParaRPr lang="en-US" dirty="0"/>
          </a:p>
        </p:txBody>
      </p:sp>
      <p:sp>
        <p:nvSpPr>
          <p:cNvPr id="3" name="Title 2"/>
          <p:cNvSpPr>
            <a:spLocks noGrp="1"/>
          </p:cNvSpPr>
          <p:nvPr>
            <p:ph type="title"/>
          </p:nvPr>
        </p:nvSpPr>
        <p:spPr/>
        <p:txBody>
          <a:bodyPr/>
          <a:lstStyle/>
          <a:p>
            <a:r>
              <a:rPr lang="en-US" dirty="0"/>
              <a:t>Example </a:t>
            </a:r>
          </a:p>
        </p:txBody>
      </p:sp>
      <p:pic>
        <p:nvPicPr>
          <p:cNvPr id="26" name="Picture 25" descr="FF.jpg"/>
          <p:cNvPicPr>
            <a:picLocks noChangeAspect="1"/>
          </p:cNvPicPr>
          <p:nvPr/>
        </p:nvPicPr>
        <p:blipFill>
          <a:blip r:embed="rId2" cstate="print"/>
          <a:stretch>
            <a:fillRect/>
          </a:stretch>
        </p:blipFill>
        <p:spPr>
          <a:xfrm>
            <a:off x="2026169" y="2015238"/>
            <a:ext cx="7312703" cy="4570439"/>
          </a:xfrm>
          <a:prstGeom prst="rect">
            <a:avLst/>
          </a:prstGeom>
        </p:spPr>
      </p:pic>
      <p:graphicFrame>
        <p:nvGraphicFramePr>
          <p:cNvPr id="6" name="Table 5"/>
          <p:cNvGraphicFramePr>
            <a:graphicFrameLocks noGrp="1"/>
          </p:cNvGraphicFramePr>
          <p:nvPr/>
        </p:nvGraphicFramePr>
        <p:xfrm>
          <a:off x="2032003" y="4731119"/>
          <a:ext cx="1130922" cy="30480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endParaRPr lang="en-US" sz="1400" dirty="0"/>
                    </a:p>
                  </a:txBody>
                  <a:tcPr anchor="ctr"/>
                </a:tc>
                <a:tc>
                  <a:txBody>
                    <a:bodyPr/>
                    <a:lstStyle/>
                    <a:p>
                      <a:pPr algn="ctr"/>
                      <a:r>
                        <a:rPr lang="en-US" sz="1400" dirty="0"/>
                        <a:t>0</a:t>
                      </a:r>
                    </a:p>
                  </a:txBody>
                  <a:tcPr anchor="ctr"/>
                </a:tc>
                <a:tc>
                  <a:txBody>
                    <a:bodyPr/>
                    <a:lstStyle/>
                    <a:p>
                      <a:pPr algn="ctr"/>
                      <a:r>
                        <a:rPr lang="en-US" sz="1400" dirty="0"/>
                        <a:t>0</a:t>
                      </a:r>
                    </a:p>
                  </a:txBody>
                  <a:tcPr anchor="ctr"/>
                </a:tc>
                <a:extLst>
                  <a:ext uri="{0D108BD9-81ED-4DB2-BD59-A6C34878D82A}">
                    <a16:rowId xmlns:a16="http://schemas.microsoft.com/office/drawing/2014/main" val="10000"/>
                  </a:ext>
                </a:extLst>
              </a:tr>
            </a:tbl>
          </a:graphicData>
        </a:graphic>
      </p:graphicFrame>
      <p:graphicFrame>
        <p:nvGraphicFramePr>
          <p:cNvPr id="13" name="Table 12"/>
          <p:cNvGraphicFramePr>
            <a:graphicFrameLocks noGrp="1"/>
          </p:cNvGraphicFramePr>
          <p:nvPr/>
        </p:nvGraphicFramePr>
        <p:xfrm>
          <a:off x="3593479" y="6337565"/>
          <a:ext cx="1130922" cy="30480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endParaRPr lang="en-US" sz="1400" dirty="0"/>
                    </a:p>
                  </a:txBody>
                  <a:tcPr anchor="ctr"/>
                </a:tc>
                <a:tc>
                  <a:txBody>
                    <a:bodyPr/>
                    <a:lstStyle/>
                    <a:p>
                      <a:pPr algn="ctr"/>
                      <a:r>
                        <a:rPr lang="en-US" sz="1400" dirty="0"/>
                        <a:t>0</a:t>
                      </a:r>
                    </a:p>
                  </a:txBody>
                  <a:tcPr anchor="ctr"/>
                </a:tc>
                <a:tc>
                  <a:txBody>
                    <a:bodyPr/>
                    <a:lstStyle/>
                    <a:p>
                      <a:pPr algn="ctr"/>
                      <a:r>
                        <a:rPr lang="en-US" sz="1400" dirty="0"/>
                        <a:t>0</a:t>
                      </a:r>
                    </a:p>
                  </a:txBody>
                  <a:tcPr anchor="ctr"/>
                </a:tc>
                <a:extLst>
                  <a:ext uri="{0D108BD9-81ED-4DB2-BD59-A6C34878D82A}">
                    <a16:rowId xmlns:a16="http://schemas.microsoft.com/office/drawing/2014/main" val="10000"/>
                  </a:ext>
                </a:extLst>
              </a:tr>
            </a:tbl>
          </a:graphicData>
        </a:graphic>
      </p:graphicFrame>
      <p:graphicFrame>
        <p:nvGraphicFramePr>
          <p:cNvPr id="14" name="Table 13"/>
          <p:cNvGraphicFramePr>
            <a:graphicFrameLocks noGrp="1"/>
          </p:cNvGraphicFramePr>
          <p:nvPr/>
        </p:nvGraphicFramePr>
        <p:xfrm>
          <a:off x="5137465" y="6337565"/>
          <a:ext cx="1130922" cy="30480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endParaRPr lang="en-US" sz="1400" dirty="0"/>
                    </a:p>
                  </a:txBody>
                  <a:tcPr anchor="ctr"/>
                </a:tc>
                <a:tc>
                  <a:txBody>
                    <a:bodyPr/>
                    <a:lstStyle/>
                    <a:p>
                      <a:pPr algn="ctr"/>
                      <a:r>
                        <a:rPr lang="en-US" sz="1400" dirty="0"/>
                        <a:t>0</a:t>
                      </a:r>
                    </a:p>
                  </a:txBody>
                  <a:tcPr anchor="ctr"/>
                </a:tc>
                <a:tc>
                  <a:txBody>
                    <a:bodyPr/>
                    <a:lstStyle/>
                    <a:p>
                      <a:pPr algn="ctr"/>
                      <a:r>
                        <a:rPr lang="en-US" sz="1400" dirty="0"/>
                        <a:t>0</a:t>
                      </a:r>
                    </a:p>
                  </a:txBody>
                  <a:tcPr anchor="ctr"/>
                </a:tc>
                <a:extLst>
                  <a:ext uri="{0D108BD9-81ED-4DB2-BD59-A6C34878D82A}">
                    <a16:rowId xmlns:a16="http://schemas.microsoft.com/office/drawing/2014/main" val="10000"/>
                  </a:ext>
                </a:extLst>
              </a:tr>
            </a:tbl>
          </a:graphicData>
        </a:graphic>
      </p:graphicFrame>
      <p:graphicFrame>
        <p:nvGraphicFramePr>
          <p:cNvPr id="15" name="Table 14"/>
          <p:cNvGraphicFramePr>
            <a:graphicFrameLocks noGrp="1"/>
          </p:cNvGraphicFramePr>
          <p:nvPr/>
        </p:nvGraphicFramePr>
        <p:xfrm>
          <a:off x="3593478" y="3129670"/>
          <a:ext cx="1130922" cy="30480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endParaRPr lang="en-US" sz="1400" dirty="0"/>
                    </a:p>
                  </a:txBody>
                  <a:tcPr anchor="ctr"/>
                </a:tc>
                <a:tc>
                  <a:txBody>
                    <a:bodyPr/>
                    <a:lstStyle/>
                    <a:p>
                      <a:pPr algn="ctr"/>
                      <a:r>
                        <a:rPr lang="en-US" sz="1400" dirty="0"/>
                        <a:t>0</a:t>
                      </a:r>
                    </a:p>
                  </a:txBody>
                  <a:tcPr anchor="ctr"/>
                </a:tc>
                <a:tc>
                  <a:txBody>
                    <a:bodyPr/>
                    <a:lstStyle/>
                    <a:p>
                      <a:pPr algn="ctr"/>
                      <a:r>
                        <a:rPr lang="en-US" sz="1400" dirty="0"/>
                        <a:t>0</a:t>
                      </a:r>
                    </a:p>
                  </a:txBody>
                  <a:tcPr anchor="ctr"/>
                </a:tc>
                <a:extLst>
                  <a:ext uri="{0D108BD9-81ED-4DB2-BD59-A6C34878D82A}">
                    <a16:rowId xmlns:a16="http://schemas.microsoft.com/office/drawing/2014/main" val="10000"/>
                  </a:ext>
                </a:extLst>
              </a:tr>
            </a:tbl>
          </a:graphicData>
        </a:graphic>
      </p:graphicFrame>
      <p:graphicFrame>
        <p:nvGraphicFramePr>
          <p:cNvPr id="16" name="Table 15"/>
          <p:cNvGraphicFramePr>
            <a:graphicFrameLocks noGrp="1"/>
          </p:cNvGraphicFramePr>
          <p:nvPr/>
        </p:nvGraphicFramePr>
        <p:xfrm>
          <a:off x="6651472" y="3114680"/>
          <a:ext cx="1130922" cy="30480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endParaRPr lang="en-US" sz="1400" dirty="0"/>
                    </a:p>
                  </a:txBody>
                  <a:tcPr anchor="ctr"/>
                </a:tc>
                <a:tc>
                  <a:txBody>
                    <a:bodyPr/>
                    <a:lstStyle/>
                    <a:p>
                      <a:pPr algn="ctr"/>
                      <a:r>
                        <a:rPr lang="en-US" sz="1400" dirty="0"/>
                        <a:t>0</a:t>
                      </a:r>
                    </a:p>
                  </a:txBody>
                  <a:tcPr anchor="ctr"/>
                </a:tc>
                <a:tc>
                  <a:txBody>
                    <a:bodyPr/>
                    <a:lstStyle/>
                    <a:p>
                      <a:pPr algn="ctr"/>
                      <a:r>
                        <a:rPr lang="en-US" sz="1400" dirty="0"/>
                        <a:t>0</a:t>
                      </a:r>
                    </a:p>
                  </a:txBody>
                  <a:tcPr anchor="ctr"/>
                </a:tc>
                <a:extLst>
                  <a:ext uri="{0D108BD9-81ED-4DB2-BD59-A6C34878D82A}">
                    <a16:rowId xmlns:a16="http://schemas.microsoft.com/office/drawing/2014/main" val="10000"/>
                  </a:ext>
                </a:extLst>
              </a:tr>
            </a:tbl>
          </a:graphicData>
        </a:graphic>
      </p:graphicFrame>
      <p:graphicFrame>
        <p:nvGraphicFramePr>
          <p:cNvPr id="17" name="Table 16"/>
          <p:cNvGraphicFramePr>
            <a:graphicFrameLocks noGrp="1"/>
          </p:cNvGraphicFramePr>
          <p:nvPr/>
        </p:nvGraphicFramePr>
        <p:xfrm>
          <a:off x="3593478" y="4718627"/>
          <a:ext cx="1130922" cy="30480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endParaRPr lang="en-US" sz="1400" dirty="0"/>
                    </a:p>
                  </a:txBody>
                  <a:tcPr anchor="ctr"/>
                </a:tc>
                <a:tc>
                  <a:txBody>
                    <a:bodyPr/>
                    <a:lstStyle/>
                    <a:p>
                      <a:pPr algn="ctr"/>
                      <a:r>
                        <a:rPr lang="en-US" sz="1400" dirty="0"/>
                        <a:t>1</a:t>
                      </a:r>
                    </a:p>
                  </a:txBody>
                  <a:tcPr anchor="ctr"/>
                </a:tc>
                <a:tc>
                  <a:txBody>
                    <a:bodyPr/>
                    <a:lstStyle/>
                    <a:p>
                      <a:pPr algn="ctr"/>
                      <a:r>
                        <a:rPr lang="en-US" sz="1400" dirty="0"/>
                        <a:t>1</a:t>
                      </a:r>
                    </a:p>
                  </a:txBody>
                  <a:tcPr anchor="ctr"/>
                </a:tc>
                <a:extLst>
                  <a:ext uri="{0D108BD9-81ED-4DB2-BD59-A6C34878D82A}">
                    <a16:rowId xmlns:a16="http://schemas.microsoft.com/office/drawing/2014/main" val="10000"/>
                  </a:ext>
                </a:extLst>
              </a:tr>
            </a:tbl>
          </a:graphicData>
        </a:graphic>
      </p:graphicFrame>
      <p:graphicFrame>
        <p:nvGraphicFramePr>
          <p:cNvPr id="18" name="Table 17"/>
          <p:cNvGraphicFramePr>
            <a:graphicFrameLocks noGrp="1"/>
          </p:cNvGraphicFramePr>
          <p:nvPr/>
        </p:nvGraphicFramePr>
        <p:xfrm>
          <a:off x="5107485" y="4718628"/>
          <a:ext cx="1130922" cy="30480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endParaRPr lang="en-US" sz="1400" dirty="0"/>
                    </a:p>
                  </a:txBody>
                  <a:tcPr anchor="ctr"/>
                </a:tc>
                <a:tc>
                  <a:txBody>
                    <a:bodyPr/>
                    <a:lstStyle/>
                    <a:p>
                      <a:pPr algn="ctr"/>
                      <a:r>
                        <a:rPr lang="en-US" sz="1400" dirty="0"/>
                        <a:t>0</a:t>
                      </a:r>
                    </a:p>
                  </a:txBody>
                  <a:tcPr anchor="ctr"/>
                </a:tc>
                <a:tc>
                  <a:txBody>
                    <a:bodyPr/>
                    <a:lstStyle/>
                    <a:p>
                      <a:pPr algn="ctr"/>
                      <a:r>
                        <a:rPr lang="en-US" sz="1400" dirty="0"/>
                        <a:t>0</a:t>
                      </a:r>
                    </a:p>
                  </a:txBody>
                  <a:tcPr anchor="ctr"/>
                </a:tc>
                <a:extLst>
                  <a:ext uri="{0D108BD9-81ED-4DB2-BD59-A6C34878D82A}">
                    <a16:rowId xmlns:a16="http://schemas.microsoft.com/office/drawing/2014/main" val="10000"/>
                  </a:ext>
                </a:extLst>
              </a:tr>
            </a:tbl>
          </a:graphicData>
        </a:graphic>
      </p:graphicFrame>
      <p:graphicFrame>
        <p:nvGraphicFramePr>
          <p:cNvPr id="19" name="Table 18"/>
          <p:cNvGraphicFramePr>
            <a:graphicFrameLocks noGrp="1"/>
          </p:cNvGraphicFramePr>
          <p:nvPr/>
        </p:nvGraphicFramePr>
        <p:xfrm>
          <a:off x="6666462" y="4718627"/>
          <a:ext cx="1130922" cy="30480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endParaRPr lang="en-US" sz="1400" dirty="0"/>
                    </a:p>
                  </a:txBody>
                  <a:tcPr anchor="ctr"/>
                </a:tc>
                <a:tc>
                  <a:txBody>
                    <a:bodyPr/>
                    <a:lstStyle/>
                    <a:p>
                      <a:pPr algn="ctr"/>
                      <a:r>
                        <a:rPr lang="en-US" sz="1400" dirty="0"/>
                        <a:t>4</a:t>
                      </a:r>
                    </a:p>
                  </a:txBody>
                  <a:tcPr anchor="ctr"/>
                </a:tc>
                <a:tc>
                  <a:txBody>
                    <a:bodyPr/>
                    <a:lstStyle/>
                    <a:p>
                      <a:pPr algn="ctr"/>
                      <a:r>
                        <a:rPr lang="en-US" sz="1400" dirty="0"/>
                        <a:t>4</a:t>
                      </a:r>
                    </a:p>
                  </a:txBody>
                  <a:tcPr anchor="ctr"/>
                </a:tc>
                <a:extLst>
                  <a:ext uri="{0D108BD9-81ED-4DB2-BD59-A6C34878D82A}">
                    <a16:rowId xmlns:a16="http://schemas.microsoft.com/office/drawing/2014/main" val="10000"/>
                  </a:ext>
                </a:extLst>
              </a:tr>
            </a:tbl>
          </a:graphicData>
        </a:graphic>
      </p:graphicFrame>
      <p:graphicFrame>
        <p:nvGraphicFramePr>
          <p:cNvPr id="20" name="Table 19"/>
          <p:cNvGraphicFramePr>
            <a:graphicFrameLocks noGrp="1"/>
          </p:cNvGraphicFramePr>
          <p:nvPr/>
        </p:nvGraphicFramePr>
        <p:xfrm>
          <a:off x="8210449" y="4718627"/>
          <a:ext cx="1130922" cy="30480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endParaRPr lang="en-US" sz="1400" dirty="0"/>
                    </a:p>
                  </a:txBody>
                  <a:tcPr anchor="ctr"/>
                </a:tc>
                <a:tc>
                  <a:txBody>
                    <a:bodyPr/>
                    <a:lstStyle/>
                    <a:p>
                      <a:pPr algn="ctr"/>
                      <a:r>
                        <a:rPr lang="en-US" sz="1400" dirty="0"/>
                        <a:t>0</a:t>
                      </a:r>
                    </a:p>
                  </a:txBody>
                  <a:tcPr anchor="ctr"/>
                </a:tc>
                <a:tc>
                  <a:txBody>
                    <a:bodyPr/>
                    <a:lstStyle/>
                    <a:p>
                      <a:pPr algn="ctr"/>
                      <a:r>
                        <a:rPr lang="en-US" sz="1400" dirty="0"/>
                        <a:t>0</a:t>
                      </a:r>
                    </a:p>
                  </a:txBody>
                  <a:tcPr anchor="ctr"/>
                </a:tc>
                <a:extLst>
                  <a:ext uri="{0D108BD9-81ED-4DB2-BD59-A6C34878D82A}">
                    <a16:rowId xmlns:a16="http://schemas.microsoft.com/office/drawing/2014/main" val="10000"/>
                  </a:ext>
                </a:extLst>
              </a:tr>
            </a:tbl>
          </a:graphicData>
        </a:graphic>
      </p:graphicFrame>
      <p:graphicFrame>
        <p:nvGraphicFramePr>
          <p:cNvPr id="21" name="Table 20"/>
          <p:cNvGraphicFramePr>
            <a:graphicFrameLocks noGrp="1"/>
          </p:cNvGraphicFramePr>
          <p:nvPr/>
        </p:nvGraphicFramePr>
        <p:xfrm>
          <a:off x="6636482" y="6337564"/>
          <a:ext cx="1130922" cy="36576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endParaRPr lang="en-US" dirty="0"/>
                    </a:p>
                  </a:txBody>
                  <a:tcPr anchor="ctr"/>
                </a:tc>
                <a:tc>
                  <a:txBody>
                    <a:bodyPr/>
                    <a:lstStyle/>
                    <a:p>
                      <a:pPr algn="ctr"/>
                      <a:r>
                        <a:rPr lang="en-US" sz="1400" dirty="0"/>
                        <a:t>11</a:t>
                      </a:r>
                    </a:p>
                  </a:txBody>
                  <a:tcPr anchor="ctr"/>
                </a:tc>
                <a:tc>
                  <a:txBody>
                    <a:bodyPr/>
                    <a:lstStyle/>
                    <a:p>
                      <a:pPr algn="ctr"/>
                      <a:r>
                        <a:rPr lang="en-US" dirty="0"/>
                        <a:t>0</a:t>
                      </a:r>
                    </a:p>
                  </a:txBody>
                  <a:tcPr anchor="ctr"/>
                </a:tc>
                <a:extLst>
                  <a:ext uri="{0D108BD9-81ED-4DB2-BD59-A6C34878D82A}">
                    <a16:rowId xmlns:a16="http://schemas.microsoft.com/office/drawing/2014/main" val="10000"/>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6546" name="Rectangle 2"/>
          <p:cNvSpPr>
            <a:spLocks noGrp="1"/>
          </p:cNvSpPr>
          <p:nvPr>
            <p:ph type="title"/>
          </p:nvPr>
        </p:nvSpPr>
        <p:spPr/>
        <p:txBody>
          <a:bodyPr/>
          <a:lstStyle/>
          <a:p>
            <a:r>
              <a:rPr lang="en-US" dirty="0"/>
              <a:t>Shared Float (SF)</a:t>
            </a:r>
          </a:p>
        </p:txBody>
      </p:sp>
      <p:sp>
        <p:nvSpPr>
          <p:cNvPr id="236547" name="Rectangle 3"/>
          <p:cNvSpPr>
            <a:spLocks noGrp="1"/>
          </p:cNvSpPr>
          <p:nvPr>
            <p:ph type="body" idx="1"/>
          </p:nvPr>
        </p:nvSpPr>
        <p:spPr/>
        <p:txBody>
          <a:bodyPr/>
          <a:lstStyle/>
          <a:p>
            <a:r>
              <a:rPr lang="en-US" dirty="0"/>
              <a:t>Shared float is the time belongs to the path or string of activities, which can be distributed among the activities.</a:t>
            </a:r>
          </a:p>
          <a:p>
            <a:pPr>
              <a:buNone/>
            </a:pPr>
            <a:r>
              <a:rPr lang="en-US" i="1" dirty="0">
                <a:solidFill>
                  <a:srgbClr val="7030A0"/>
                </a:solidFill>
              </a:rPr>
              <a:t>		Read pages 78-80 from the handout “Calculating Floats”</a:t>
            </a:r>
          </a:p>
        </p:txBody>
      </p:sp>
    </p:spTree>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p:txBody>
          <a:bodyPr/>
          <a:lstStyle/>
          <a:p>
            <a:r>
              <a:rPr lang="en-US" dirty="0"/>
              <a:t>Calculate the Independent Float for the CPM schedule</a:t>
            </a:r>
          </a:p>
          <a:p>
            <a:endParaRPr lang="en-US" dirty="0"/>
          </a:p>
          <a:p>
            <a:endParaRPr lang="en-US" dirty="0"/>
          </a:p>
          <a:p>
            <a:endParaRPr lang="en-US" dirty="0"/>
          </a:p>
        </p:txBody>
      </p:sp>
      <p:sp>
        <p:nvSpPr>
          <p:cNvPr id="3" name="Title 2"/>
          <p:cNvSpPr>
            <a:spLocks noGrp="1"/>
          </p:cNvSpPr>
          <p:nvPr>
            <p:ph type="title"/>
          </p:nvPr>
        </p:nvSpPr>
        <p:spPr/>
        <p:txBody>
          <a:bodyPr/>
          <a:lstStyle/>
          <a:p>
            <a:r>
              <a:rPr lang="en-US" dirty="0"/>
              <a:t>Example </a:t>
            </a:r>
          </a:p>
        </p:txBody>
      </p:sp>
      <p:pic>
        <p:nvPicPr>
          <p:cNvPr id="26" name="Picture 25" descr="FF.jpg"/>
          <p:cNvPicPr>
            <a:picLocks noChangeAspect="1"/>
          </p:cNvPicPr>
          <p:nvPr/>
        </p:nvPicPr>
        <p:blipFill>
          <a:blip r:embed="rId2" cstate="print"/>
          <a:stretch>
            <a:fillRect/>
          </a:stretch>
        </p:blipFill>
        <p:spPr>
          <a:xfrm>
            <a:off x="2026169" y="2015238"/>
            <a:ext cx="7312703" cy="4570439"/>
          </a:xfrm>
          <a:prstGeom prst="rect">
            <a:avLst/>
          </a:prstGeom>
        </p:spPr>
      </p:pic>
      <p:graphicFrame>
        <p:nvGraphicFramePr>
          <p:cNvPr id="6" name="Table 5"/>
          <p:cNvGraphicFramePr>
            <a:graphicFrameLocks noGrp="1"/>
          </p:cNvGraphicFramePr>
          <p:nvPr/>
        </p:nvGraphicFramePr>
        <p:xfrm>
          <a:off x="2032003" y="4731119"/>
          <a:ext cx="1130922" cy="30480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r>
                        <a:rPr lang="en-US" sz="1400" dirty="0"/>
                        <a:t>0</a:t>
                      </a:r>
                    </a:p>
                  </a:txBody>
                  <a:tcPr anchor="ctr"/>
                </a:tc>
                <a:tc>
                  <a:txBody>
                    <a:bodyPr/>
                    <a:lstStyle/>
                    <a:p>
                      <a:pPr algn="ctr"/>
                      <a:r>
                        <a:rPr lang="en-US" sz="1400" dirty="0"/>
                        <a:t>0</a:t>
                      </a:r>
                    </a:p>
                  </a:txBody>
                  <a:tcPr anchor="ctr"/>
                </a:tc>
                <a:tc>
                  <a:txBody>
                    <a:bodyPr/>
                    <a:lstStyle/>
                    <a:p>
                      <a:pPr algn="ctr"/>
                      <a:r>
                        <a:rPr lang="en-US" sz="1400" dirty="0"/>
                        <a:t>0</a:t>
                      </a:r>
                    </a:p>
                  </a:txBody>
                  <a:tcPr anchor="ctr"/>
                </a:tc>
                <a:extLst>
                  <a:ext uri="{0D108BD9-81ED-4DB2-BD59-A6C34878D82A}">
                    <a16:rowId xmlns:a16="http://schemas.microsoft.com/office/drawing/2014/main" val="10000"/>
                  </a:ext>
                </a:extLst>
              </a:tr>
            </a:tbl>
          </a:graphicData>
        </a:graphic>
      </p:graphicFrame>
      <p:graphicFrame>
        <p:nvGraphicFramePr>
          <p:cNvPr id="13" name="Table 12"/>
          <p:cNvGraphicFramePr>
            <a:graphicFrameLocks noGrp="1"/>
          </p:cNvGraphicFramePr>
          <p:nvPr/>
        </p:nvGraphicFramePr>
        <p:xfrm>
          <a:off x="3593479" y="6337565"/>
          <a:ext cx="1130922" cy="30480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endParaRPr lang="en-US" sz="1400" dirty="0"/>
                    </a:p>
                  </a:txBody>
                  <a:tcPr anchor="ctr"/>
                </a:tc>
                <a:tc>
                  <a:txBody>
                    <a:bodyPr/>
                    <a:lstStyle/>
                    <a:p>
                      <a:pPr algn="ctr"/>
                      <a:r>
                        <a:rPr lang="en-US" sz="1400" dirty="0"/>
                        <a:t>0</a:t>
                      </a:r>
                    </a:p>
                  </a:txBody>
                  <a:tcPr anchor="ctr"/>
                </a:tc>
                <a:tc>
                  <a:txBody>
                    <a:bodyPr/>
                    <a:lstStyle/>
                    <a:p>
                      <a:pPr algn="ctr"/>
                      <a:r>
                        <a:rPr lang="en-US" sz="1400" dirty="0"/>
                        <a:t>0</a:t>
                      </a:r>
                    </a:p>
                  </a:txBody>
                  <a:tcPr anchor="ctr"/>
                </a:tc>
                <a:extLst>
                  <a:ext uri="{0D108BD9-81ED-4DB2-BD59-A6C34878D82A}">
                    <a16:rowId xmlns:a16="http://schemas.microsoft.com/office/drawing/2014/main" val="10000"/>
                  </a:ext>
                </a:extLst>
              </a:tr>
            </a:tbl>
          </a:graphicData>
        </a:graphic>
      </p:graphicFrame>
      <p:graphicFrame>
        <p:nvGraphicFramePr>
          <p:cNvPr id="14" name="Table 13"/>
          <p:cNvGraphicFramePr>
            <a:graphicFrameLocks noGrp="1"/>
          </p:cNvGraphicFramePr>
          <p:nvPr/>
        </p:nvGraphicFramePr>
        <p:xfrm>
          <a:off x="5137465" y="6337565"/>
          <a:ext cx="1130922" cy="30480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endParaRPr lang="en-US" sz="1400" dirty="0"/>
                    </a:p>
                  </a:txBody>
                  <a:tcPr anchor="ctr"/>
                </a:tc>
                <a:tc>
                  <a:txBody>
                    <a:bodyPr/>
                    <a:lstStyle/>
                    <a:p>
                      <a:pPr algn="ctr"/>
                      <a:r>
                        <a:rPr lang="en-US" sz="1400" dirty="0"/>
                        <a:t>0</a:t>
                      </a:r>
                    </a:p>
                  </a:txBody>
                  <a:tcPr anchor="ctr"/>
                </a:tc>
                <a:tc>
                  <a:txBody>
                    <a:bodyPr/>
                    <a:lstStyle/>
                    <a:p>
                      <a:pPr algn="ctr"/>
                      <a:r>
                        <a:rPr lang="en-US" sz="1400" dirty="0"/>
                        <a:t>0</a:t>
                      </a:r>
                    </a:p>
                  </a:txBody>
                  <a:tcPr anchor="ctr"/>
                </a:tc>
                <a:extLst>
                  <a:ext uri="{0D108BD9-81ED-4DB2-BD59-A6C34878D82A}">
                    <a16:rowId xmlns:a16="http://schemas.microsoft.com/office/drawing/2014/main" val="10000"/>
                  </a:ext>
                </a:extLst>
              </a:tr>
            </a:tbl>
          </a:graphicData>
        </a:graphic>
      </p:graphicFrame>
      <p:graphicFrame>
        <p:nvGraphicFramePr>
          <p:cNvPr id="15" name="Table 14"/>
          <p:cNvGraphicFramePr>
            <a:graphicFrameLocks noGrp="1"/>
          </p:cNvGraphicFramePr>
          <p:nvPr/>
        </p:nvGraphicFramePr>
        <p:xfrm>
          <a:off x="3593478" y="3129670"/>
          <a:ext cx="1130922" cy="30480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endParaRPr lang="en-US" sz="1400" dirty="0"/>
                    </a:p>
                  </a:txBody>
                  <a:tcPr anchor="ctr"/>
                </a:tc>
                <a:tc>
                  <a:txBody>
                    <a:bodyPr/>
                    <a:lstStyle/>
                    <a:p>
                      <a:pPr algn="ctr"/>
                      <a:r>
                        <a:rPr lang="en-US" sz="1400" dirty="0"/>
                        <a:t>0</a:t>
                      </a:r>
                    </a:p>
                  </a:txBody>
                  <a:tcPr anchor="ctr"/>
                </a:tc>
                <a:tc>
                  <a:txBody>
                    <a:bodyPr/>
                    <a:lstStyle/>
                    <a:p>
                      <a:pPr algn="ctr"/>
                      <a:r>
                        <a:rPr lang="en-US" sz="1400" dirty="0"/>
                        <a:t>0</a:t>
                      </a:r>
                    </a:p>
                  </a:txBody>
                  <a:tcPr anchor="ctr"/>
                </a:tc>
                <a:extLst>
                  <a:ext uri="{0D108BD9-81ED-4DB2-BD59-A6C34878D82A}">
                    <a16:rowId xmlns:a16="http://schemas.microsoft.com/office/drawing/2014/main" val="10000"/>
                  </a:ext>
                </a:extLst>
              </a:tr>
            </a:tbl>
          </a:graphicData>
        </a:graphic>
      </p:graphicFrame>
      <p:graphicFrame>
        <p:nvGraphicFramePr>
          <p:cNvPr id="16" name="Table 15"/>
          <p:cNvGraphicFramePr>
            <a:graphicFrameLocks noGrp="1"/>
          </p:cNvGraphicFramePr>
          <p:nvPr/>
        </p:nvGraphicFramePr>
        <p:xfrm>
          <a:off x="6651472" y="3114680"/>
          <a:ext cx="1130922" cy="30480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endParaRPr lang="en-US" sz="1400" dirty="0"/>
                    </a:p>
                  </a:txBody>
                  <a:tcPr anchor="ctr"/>
                </a:tc>
                <a:tc>
                  <a:txBody>
                    <a:bodyPr/>
                    <a:lstStyle/>
                    <a:p>
                      <a:pPr algn="ctr"/>
                      <a:r>
                        <a:rPr lang="en-US" sz="1400" dirty="0"/>
                        <a:t>0</a:t>
                      </a:r>
                    </a:p>
                  </a:txBody>
                  <a:tcPr anchor="ctr"/>
                </a:tc>
                <a:tc>
                  <a:txBody>
                    <a:bodyPr/>
                    <a:lstStyle/>
                    <a:p>
                      <a:pPr algn="ctr"/>
                      <a:r>
                        <a:rPr lang="en-US" sz="1400" dirty="0"/>
                        <a:t>0</a:t>
                      </a:r>
                    </a:p>
                  </a:txBody>
                  <a:tcPr anchor="ctr"/>
                </a:tc>
                <a:extLst>
                  <a:ext uri="{0D108BD9-81ED-4DB2-BD59-A6C34878D82A}">
                    <a16:rowId xmlns:a16="http://schemas.microsoft.com/office/drawing/2014/main" val="10000"/>
                  </a:ext>
                </a:extLst>
              </a:tr>
            </a:tbl>
          </a:graphicData>
        </a:graphic>
      </p:graphicFrame>
      <p:graphicFrame>
        <p:nvGraphicFramePr>
          <p:cNvPr id="17" name="Table 16"/>
          <p:cNvGraphicFramePr>
            <a:graphicFrameLocks noGrp="1"/>
          </p:cNvGraphicFramePr>
          <p:nvPr/>
        </p:nvGraphicFramePr>
        <p:xfrm>
          <a:off x="3593478" y="4718627"/>
          <a:ext cx="1130922" cy="30480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endParaRPr lang="en-US" sz="1400" dirty="0"/>
                    </a:p>
                  </a:txBody>
                  <a:tcPr anchor="ctr"/>
                </a:tc>
                <a:tc>
                  <a:txBody>
                    <a:bodyPr/>
                    <a:lstStyle/>
                    <a:p>
                      <a:pPr algn="ctr"/>
                      <a:r>
                        <a:rPr lang="en-US" sz="1400" dirty="0"/>
                        <a:t>1</a:t>
                      </a:r>
                    </a:p>
                  </a:txBody>
                  <a:tcPr anchor="ctr"/>
                </a:tc>
                <a:tc>
                  <a:txBody>
                    <a:bodyPr/>
                    <a:lstStyle/>
                    <a:p>
                      <a:pPr algn="ctr"/>
                      <a:r>
                        <a:rPr lang="en-US" sz="1400" dirty="0"/>
                        <a:t>1</a:t>
                      </a:r>
                    </a:p>
                  </a:txBody>
                  <a:tcPr anchor="ctr"/>
                </a:tc>
                <a:extLst>
                  <a:ext uri="{0D108BD9-81ED-4DB2-BD59-A6C34878D82A}">
                    <a16:rowId xmlns:a16="http://schemas.microsoft.com/office/drawing/2014/main" val="10000"/>
                  </a:ext>
                </a:extLst>
              </a:tr>
            </a:tbl>
          </a:graphicData>
        </a:graphic>
      </p:graphicFrame>
      <p:graphicFrame>
        <p:nvGraphicFramePr>
          <p:cNvPr id="18" name="Table 17"/>
          <p:cNvGraphicFramePr>
            <a:graphicFrameLocks noGrp="1"/>
          </p:cNvGraphicFramePr>
          <p:nvPr/>
        </p:nvGraphicFramePr>
        <p:xfrm>
          <a:off x="5107485" y="4718628"/>
          <a:ext cx="1130922" cy="30480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endParaRPr lang="en-US" sz="1400" dirty="0"/>
                    </a:p>
                  </a:txBody>
                  <a:tcPr anchor="ctr"/>
                </a:tc>
                <a:tc>
                  <a:txBody>
                    <a:bodyPr/>
                    <a:lstStyle/>
                    <a:p>
                      <a:pPr algn="ctr"/>
                      <a:r>
                        <a:rPr lang="en-US" sz="1400" dirty="0"/>
                        <a:t>0</a:t>
                      </a:r>
                    </a:p>
                  </a:txBody>
                  <a:tcPr anchor="ctr"/>
                </a:tc>
                <a:tc>
                  <a:txBody>
                    <a:bodyPr/>
                    <a:lstStyle/>
                    <a:p>
                      <a:pPr algn="ctr"/>
                      <a:r>
                        <a:rPr lang="en-US" sz="1400" dirty="0"/>
                        <a:t>0</a:t>
                      </a:r>
                    </a:p>
                  </a:txBody>
                  <a:tcPr anchor="ctr"/>
                </a:tc>
                <a:extLst>
                  <a:ext uri="{0D108BD9-81ED-4DB2-BD59-A6C34878D82A}">
                    <a16:rowId xmlns:a16="http://schemas.microsoft.com/office/drawing/2014/main" val="10000"/>
                  </a:ext>
                </a:extLst>
              </a:tr>
            </a:tbl>
          </a:graphicData>
        </a:graphic>
      </p:graphicFrame>
      <p:graphicFrame>
        <p:nvGraphicFramePr>
          <p:cNvPr id="19" name="Table 18"/>
          <p:cNvGraphicFramePr>
            <a:graphicFrameLocks noGrp="1"/>
          </p:cNvGraphicFramePr>
          <p:nvPr/>
        </p:nvGraphicFramePr>
        <p:xfrm>
          <a:off x="6666462" y="4718627"/>
          <a:ext cx="1130922" cy="30480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endParaRPr lang="en-US" sz="1400" dirty="0"/>
                    </a:p>
                  </a:txBody>
                  <a:tcPr anchor="ctr"/>
                </a:tc>
                <a:tc>
                  <a:txBody>
                    <a:bodyPr/>
                    <a:lstStyle/>
                    <a:p>
                      <a:pPr algn="ctr"/>
                      <a:r>
                        <a:rPr lang="en-US" sz="1400" dirty="0"/>
                        <a:t>4</a:t>
                      </a:r>
                    </a:p>
                  </a:txBody>
                  <a:tcPr anchor="ctr"/>
                </a:tc>
                <a:tc>
                  <a:txBody>
                    <a:bodyPr/>
                    <a:lstStyle/>
                    <a:p>
                      <a:pPr algn="ctr"/>
                      <a:r>
                        <a:rPr lang="en-US" sz="1400" dirty="0"/>
                        <a:t>4</a:t>
                      </a:r>
                    </a:p>
                  </a:txBody>
                  <a:tcPr anchor="ctr"/>
                </a:tc>
                <a:extLst>
                  <a:ext uri="{0D108BD9-81ED-4DB2-BD59-A6C34878D82A}">
                    <a16:rowId xmlns:a16="http://schemas.microsoft.com/office/drawing/2014/main" val="10000"/>
                  </a:ext>
                </a:extLst>
              </a:tr>
            </a:tbl>
          </a:graphicData>
        </a:graphic>
      </p:graphicFrame>
      <p:graphicFrame>
        <p:nvGraphicFramePr>
          <p:cNvPr id="20" name="Table 19"/>
          <p:cNvGraphicFramePr>
            <a:graphicFrameLocks noGrp="1"/>
          </p:cNvGraphicFramePr>
          <p:nvPr/>
        </p:nvGraphicFramePr>
        <p:xfrm>
          <a:off x="8210449" y="4718627"/>
          <a:ext cx="1130922" cy="30480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endParaRPr lang="en-US" sz="1400" dirty="0"/>
                    </a:p>
                  </a:txBody>
                  <a:tcPr anchor="ctr"/>
                </a:tc>
                <a:tc>
                  <a:txBody>
                    <a:bodyPr/>
                    <a:lstStyle/>
                    <a:p>
                      <a:pPr algn="ctr"/>
                      <a:r>
                        <a:rPr lang="en-US" sz="1400" dirty="0"/>
                        <a:t>0</a:t>
                      </a:r>
                    </a:p>
                  </a:txBody>
                  <a:tcPr anchor="ctr"/>
                </a:tc>
                <a:tc>
                  <a:txBody>
                    <a:bodyPr/>
                    <a:lstStyle/>
                    <a:p>
                      <a:pPr algn="ctr"/>
                      <a:r>
                        <a:rPr lang="en-US" sz="1400" dirty="0"/>
                        <a:t>0</a:t>
                      </a:r>
                    </a:p>
                  </a:txBody>
                  <a:tcPr anchor="ctr"/>
                </a:tc>
                <a:extLst>
                  <a:ext uri="{0D108BD9-81ED-4DB2-BD59-A6C34878D82A}">
                    <a16:rowId xmlns:a16="http://schemas.microsoft.com/office/drawing/2014/main" val="10000"/>
                  </a:ext>
                </a:extLst>
              </a:tr>
            </a:tbl>
          </a:graphicData>
        </a:graphic>
      </p:graphicFrame>
      <p:graphicFrame>
        <p:nvGraphicFramePr>
          <p:cNvPr id="21" name="Table 20"/>
          <p:cNvGraphicFramePr>
            <a:graphicFrameLocks noGrp="1"/>
          </p:cNvGraphicFramePr>
          <p:nvPr/>
        </p:nvGraphicFramePr>
        <p:xfrm>
          <a:off x="6636482" y="6337564"/>
          <a:ext cx="1130922" cy="36576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endParaRPr lang="en-US" dirty="0"/>
                    </a:p>
                  </a:txBody>
                  <a:tcPr anchor="ctr"/>
                </a:tc>
                <a:tc>
                  <a:txBody>
                    <a:bodyPr/>
                    <a:lstStyle/>
                    <a:p>
                      <a:pPr algn="ctr"/>
                      <a:r>
                        <a:rPr lang="en-US" sz="1400" dirty="0"/>
                        <a:t>11</a:t>
                      </a:r>
                    </a:p>
                  </a:txBody>
                  <a:tcPr anchor="ctr"/>
                </a:tc>
                <a:tc>
                  <a:txBody>
                    <a:bodyPr/>
                    <a:lstStyle/>
                    <a:p>
                      <a:pPr algn="ctr"/>
                      <a:r>
                        <a:rPr lang="en-US" dirty="0"/>
                        <a:t>0</a:t>
                      </a:r>
                    </a:p>
                  </a:txBody>
                  <a:tcPr anchor="ctr"/>
                </a:tc>
                <a:extLst>
                  <a:ext uri="{0D108BD9-81ED-4DB2-BD59-A6C34878D82A}">
                    <a16:rowId xmlns:a16="http://schemas.microsoft.com/office/drawing/2014/main" val="10000"/>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p:txBody>
          <a:bodyPr/>
          <a:lstStyle/>
          <a:p>
            <a:r>
              <a:rPr lang="en-US" dirty="0"/>
              <a:t>Here is the solution</a:t>
            </a:r>
          </a:p>
          <a:p>
            <a:endParaRPr lang="en-US" dirty="0"/>
          </a:p>
          <a:p>
            <a:endParaRPr lang="en-US" dirty="0"/>
          </a:p>
          <a:p>
            <a:endParaRPr lang="en-US" dirty="0"/>
          </a:p>
        </p:txBody>
      </p:sp>
      <p:sp>
        <p:nvSpPr>
          <p:cNvPr id="3" name="Title 2"/>
          <p:cNvSpPr>
            <a:spLocks noGrp="1"/>
          </p:cNvSpPr>
          <p:nvPr>
            <p:ph type="title"/>
          </p:nvPr>
        </p:nvSpPr>
        <p:spPr/>
        <p:txBody>
          <a:bodyPr/>
          <a:lstStyle/>
          <a:p>
            <a:r>
              <a:rPr lang="en-US" dirty="0"/>
              <a:t>Example </a:t>
            </a:r>
          </a:p>
        </p:txBody>
      </p:sp>
      <p:pic>
        <p:nvPicPr>
          <p:cNvPr id="26" name="Picture 25" descr="FF.jpg"/>
          <p:cNvPicPr>
            <a:picLocks noChangeAspect="1"/>
          </p:cNvPicPr>
          <p:nvPr/>
        </p:nvPicPr>
        <p:blipFill>
          <a:blip r:embed="rId2" cstate="print"/>
          <a:stretch>
            <a:fillRect/>
          </a:stretch>
        </p:blipFill>
        <p:spPr>
          <a:xfrm>
            <a:off x="2026169" y="2015238"/>
            <a:ext cx="7312703" cy="4570439"/>
          </a:xfrm>
          <a:prstGeom prst="rect">
            <a:avLst/>
          </a:prstGeom>
        </p:spPr>
      </p:pic>
      <p:graphicFrame>
        <p:nvGraphicFramePr>
          <p:cNvPr id="6" name="Table 5"/>
          <p:cNvGraphicFramePr>
            <a:graphicFrameLocks noGrp="1"/>
          </p:cNvGraphicFramePr>
          <p:nvPr/>
        </p:nvGraphicFramePr>
        <p:xfrm>
          <a:off x="2032003" y="4731119"/>
          <a:ext cx="1130922" cy="30480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r>
                        <a:rPr lang="en-US" sz="1400" dirty="0"/>
                        <a:t>0</a:t>
                      </a:r>
                    </a:p>
                  </a:txBody>
                  <a:tcPr anchor="ctr"/>
                </a:tc>
                <a:tc>
                  <a:txBody>
                    <a:bodyPr/>
                    <a:lstStyle/>
                    <a:p>
                      <a:pPr algn="ctr"/>
                      <a:r>
                        <a:rPr lang="en-US" sz="1400" dirty="0"/>
                        <a:t>0</a:t>
                      </a:r>
                    </a:p>
                  </a:txBody>
                  <a:tcPr anchor="ctr"/>
                </a:tc>
                <a:tc>
                  <a:txBody>
                    <a:bodyPr/>
                    <a:lstStyle/>
                    <a:p>
                      <a:pPr algn="ctr"/>
                      <a:r>
                        <a:rPr lang="en-US" sz="1400" dirty="0"/>
                        <a:t>0</a:t>
                      </a:r>
                    </a:p>
                  </a:txBody>
                  <a:tcPr anchor="ctr"/>
                </a:tc>
                <a:extLst>
                  <a:ext uri="{0D108BD9-81ED-4DB2-BD59-A6C34878D82A}">
                    <a16:rowId xmlns:a16="http://schemas.microsoft.com/office/drawing/2014/main" val="10000"/>
                  </a:ext>
                </a:extLst>
              </a:tr>
            </a:tbl>
          </a:graphicData>
        </a:graphic>
      </p:graphicFrame>
      <p:graphicFrame>
        <p:nvGraphicFramePr>
          <p:cNvPr id="13" name="Table 12"/>
          <p:cNvGraphicFramePr>
            <a:graphicFrameLocks noGrp="1"/>
          </p:cNvGraphicFramePr>
          <p:nvPr/>
        </p:nvGraphicFramePr>
        <p:xfrm>
          <a:off x="3593479" y="6337565"/>
          <a:ext cx="1130922" cy="30480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r>
                        <a:rPr lang="en-US" sz="1400" dirty="0"/>
                        <a:t>11</a:t>
                      </a:r>
                    </a:p>
                  </a:txBody>
                  <a:tcPr anchor="ctr"/>
                </a:tc>
                <a:tc>
                  <a:txBody>
                    <a:bodyPr/>
                    <a:lstStyle/>
                    <a:p>
                      <a:pPr algn="ctr"/>
                      <a:r>
                        <a:rPr lang="en-US" sz="1400" dirty="0"/>
                        <a:t>0</a:t>
                      </a:r>
                    </a:p>
                  </a:txBody>
                  <a:tcPr anchor="ctr"/>
                </a:tc>
                <a:tc>
                  <a:txBody>
                    <a:bodyPr/>
                    <a:lstStyle/>
                    <a:p>
                      <a:pPr algn="ctr"/>
                      <a:r>
                        <a:rPr lang="en-US" sz="1400" dirty="0"/>
                        <a:t>0</a:t>
                      </a:r>
                    </a:p>
                  </a:txBody>
                  <a:tcPr anchor="ctr"/>
                </a:tc>
                <a:extLst>
                  <a:ext uri="{0D108BD9-81ED-4DB2-BD59-A6C34878D82A}">
                    <a16:rowId xmlns:a16="http://schemas.microsoft.com/office/drawing/2014/main" val="10000"/>
                  </a:ext>
                </a:extLst>
              </a:tr>
            </a:tbl>
          </a:graphicData>
        </a:graphic>
      </p:graphicFrame>
      <p:graphicFrame>
        <p:nvGraphicFramePr>
          <p:cNvPr id="14" name="Table 13"/>
          <p:cNvGraphicFramePr>
            <a:graphicFrameLocks noGrp="1"/>
          </p:cNvGraphicFramePr>
          <p:nvPr/>
        </p:nvGraphicFramePr>
        <p:xfrm>
          <a:off x="5137465" y="6337565"/>
          <a:ext cx="1130922" cy="30480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r>
                        <a:rPr lang="en-US" sz="1400" dirty="0"/>
                        <a:t>11</a:t>
                      </a:r>
                    </a:p>
                  </a:txBody>
                  <a:tcPr anchor="ctr"/>
                </a:tc>
                <a:tc>
                  <a:txBody>
                    <a:bodyPr/>
                    <a:lstStyle/>
                    <a:p>
                      <a:pPr algn="ctr"/>
                      <a:r>
                        <a:rPr lang="en-US" sz="1400" dirty="0"/>
                        <a:t>0</a:t>
                      </a:r>
                    </a:p>
                  </a:txBody>
                  <a:tcPr anchor="ctr"/>
                </a:tc>
                <a:tc>
                  <a:txBody>
                    <a:bodyPr/>
                    <a:lstStyle/>
                    <a:p>
                      <a:pPr algn="ctr"/>
                      <a:r>
                        <a:rPr lang="en-US" sz="1400" dirty="0"/>
                        <a:t>0</a:t>
                      </a:r>
                    </a:p>
                  </a:txBody>
                  <a:tcPr anchor="ctr"/>
                </a:tc>
                <a:extLst>
                  <a:ext uri="{0D108BD9-81ED-4DB2-BD59-A6C34878D82A}">
                    <a16:rowId xmlns:a16="http://schemas.microsoft.com/office/drawing/2014/main" val="10000"/>
                  </a:ext>
                </a:extLst>
              </a:tr>
            </a:tbl>
          </a:graphicData>
        </a:graphic>
      </p:graphicFrame>
      <p:graphicFrame>
        <p:nvGraphicFramePr>
          <p:cNvPr id="15" name="Table 14"/>
          <p:cNvGraphicFramePr>
            <a:graphicFrameLocks noGrp="1"/>
          </p:cNvGraphicFramePr>
          <p:nvPr/>
        </p:nvGraphicFramePr>
        <p:xfrm>
          <a:off x="3593478" y="3129670"/>
          <a:ext cx="1130922" cy="30480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r>
                        <a:rPr lang="en-US" sz="1400" dirty="0"/>
                        <a:t>0</a:t>
                      </a:r>
                    </a:p>
                  </a:txBody>
                  <a:tcPr anchor="ctr"/>
                </a:tc>
                <a:tc>
                  <a:txBody>
                    <a:bodyPr/>
                    <a:lstStyle/>
                    <a:p>
                      <a:pPr algn="ctr"/>
                      <a:r>
                        <a:rPr lang="en-US" sz="1400" dirty="0"/>
                        <a:t>0</a:t>
                      </a:r>
                    </a:p>
                  </a:txBody>
                  <a:tcPr anchor="ctr"/>
                </a:tc>
                <a:tc>
                  <a:txBody>
                    <a:bodyPr/>
                    <a:lstStyle/>
                    <a:p>
                      <a:pPr algn="ctr"/>
                      <a:r>
                        <a:rPr lang="en-US" sz="1400" dirty="0"/>
                        <a:t>0</a:t>
                      </a:r>
                    </a:p>
                  </a:txBody>
                  <a:tcPr anchor="ctr"/>
                </a:tc>
                <a:extLst>
                  <a:ext uri="{0D108BD9-81ED-4DB2-BD59-A6C34878D82A}">
                    <a16:rowId xmlns:a16="http://schemas.microsoft.com/office/drawing/2014/main" val="10000"/>
                  </a:ext>
                </a:extLst>
              </a:tr>
            </a:tbl>
          </a:graphicData>
        </a:graphic>
      </p:graphicFrame>
      <p:graphicFrame>
        <p:nvGraphicFramePr>
          <p:cNvPr id="16" name="Table 15"/>
          <p:cNvGraphicFramePr>
            <a:graphicFrameLocks noGrp="1"/>
          </p:cNvGraphicFramePr>
          <p:nvPr/>
        </p:nvGraphicFramePr>
        <p:xfrm>
          <a:off x="6651472" y="3114680"/>
          <a:ext cx="1130922" cy="30480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r>
                        <a:rPr lang="en-US" sz="1400" dirty="0"/>
                        <a:t>0</a:t>
                      </a:r>
                    </a:p>
                  </a:txBody>
                  <a:tcPr anchor="ctr"/>
                </a:tc>
                <a:tc>
                  <a:txBody>
                    <a:bodyPr/>
                    <a:lstStyle/>
                    <a:p>
                      <a:pPr algn="ctr"/>
                      <a:r>
                        <a:rPr lang="en-US" sz="1400" dirty="0"/>
                        <a:t>0</a:t>
                      </a:r>
                    </a:p>
                  </a:txBody>
                  <a:tcPr anchor="ctr"/>
                </a:tc>
                <a:tc>
                  <a:txBody>
                    <a:bodyPr/>
                    <a:lstStyle/>
                    <a:p>
                      <a:pPr algn="ctr"/>
                      <a:r>
                        <a:rPr lang="en-US" sz="1400" dirty="0"/>
                        <a:t>0</a:t>
                      </a:r>
                    </a:p>
                  </a:txBody>
                  <a:tcPr anchor="ctr"/>
                </a:tc>
                <a:extLst>
                  <a:ext uri="{0D108BD9-81ED-4DB2-BD59-A6C34878D82A}">
                    <a16:rowId xmlns:a16="http://schemas.microsoft.com/office/drawing/2014/main" val="10000"/>
                  </a:ext>
                </a:extLst>
              </a:tr>
            </a:tbl>
          </a:graphicData>
        </a:graphic>
      </p:graphicFrame>
      <p:graphicFrame>
        <p:nvGraphicFramePr>
          <p:cNvPr id="17" name="Table 16"/>
          <p:cNvGraphicFramePr>
            <a:graphicFrameLocks noGrp="1"/>
          </p:cNvGraphicFramePr>
          <p:nvPr/>
        </p:nvGraphicFramePr>
        <p:xfrm>
          <a:off x="3593478" y="4718627"/>
          <a:ext cx="1130922" cy="30480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r>
                        <a:rPr lang="en-US" sz="1400" dirty="0"/>
                        <a:t>0</a:t>
                      </a:r>
                    </a:p>
                  </a:txBody>
                  <a:tcPr anchor="ctr"/>
                </a:tc>
                <a:tc>
                  <a:txBody>
                    <a:bodyPr/>
                    <a:lstStyle/>
                    <a:p>
                      <a:pPr algn="ctr"/>
                      <a:r>
                        <a:rPr lang="en-US" sz="1400" dirty="0"/>
                        <a:t>1</a:t>
                      </a:r>
                    </a:p>
                  </a:txBody>
                  <a:tcPr anchor="ctr"/>
                </a:tc>
                <a:tc>
                  <a:txBody>
                    <a:bodyPr/>
                    <a:lstStyle/>
                    <a:p>
                      <a:pPr algn="ctr"/>
                      <a:r>
                        <a:rPr lang="en-US" sz="1400" dirty="0"/>
                        <a:t>1</a:t>
                      </a:r>
                    </a:p>
                  </a:txBody>
                  <a:tcPr anchor="ctr"/>
                </a:tc>
                <a:extLst>
                  <a:ext uri="{0D108BD9-81ED-4DB2-BD59-A6C34878D82A}">
                    <a16:rowId xmlns:a16="http://schemas.microsoft.com/office/drawing/2014/main" val="10000"/>
                  </a:ext>
                </a:extLst>
              </a:tr>
            </a:tbl>
          </a:graphicData>
        </a:graphic>
      </p:graphicFrame>
      <p:graphicFrame>
        <p:nvGraphicFramePr>
          <p:cNvPr id="18" name="Table 17"/>
          <p:cNvGraphicFramePr>
            <a:graphicFrameLocks noGrp="1"/>
          </p:cNvGraphicFramePr>
          <p:nvPr/>
        </p:nvGraphicFramePr>
        <p:xfrm>
          <a:off x="5107485" y="4718628"/>
          <a:ext cx="1130922" cy="30480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r>
                        <a:rPr lang="en-US" sz="1400" dirty="0"/>
                        <a:t>0</a:t>
                      </a:r>
                    </a:p>
                  </a:txBody>
                  <a:tcPr anchor="ctr"/>
                </a:tc>
                <a:tc>
                  <a:txBody>
                    <a:bodyPr/>
                    <a:lstStyle/>
                    <a:p>
                      <a:pPr algn="ctr"/>
                      <a:r>
                        <a:rPr lang="en-US" sz="1400" dirty="0"/>
                        <a:t>0</a:t>
                      </a:r>
                    </a:p>
                  </a:txBody>
                  <a:tcPr anchor="ctr"/>
                </a:tc>
                <a:tc>
                  <a:txBody>
                    <a:bodyPr/>
                    <a:lstStyle/>
                    <a:p>
                      <a:pPr algn="ctr"/>
                      <a:r>
                        <a:rPr lang="en-US" sz="1400" dirty="0"/>
                        <a:t>0</a:t>
                      </a:r>
                    </a:p>
                  </a:txBody>
                  <a:tcPr anchor="ctr"/>
                </a:tc>
                <a:extLst>
                  <a:ext uri="{0D108BD9-81ED-4DB2-BD59-A6C34878D82A}">
                    <a16:rowId xmlns:a16="http://schemas.microsoft.com/office/drawing/2014/main" val="10000"/>
                  </a:ext>
                </a:extLst>
              </a:tr>
            </a:tbl>
          </a:graphicData>
        </a:graphic>
      </p:graphicFrame>
      <p:graphicFrame>
        <p:nvGraphicFramePr>
          <p:cNvPr id="19" name="Table 18"/>
          <p:cNvGraphicFramePr>
            <a:graphicFrameLocks noGrp="1"/>
          </p:cNvGraphicFramePr>
          <p:nvPr/>
        </p:nvGraphicFramePr>
        <p:xfrm>
          <a:off x="6666462" y="4718627"/>
          <a:ext cx="1130922" cy="30480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r>
                        <a:rPr lang="en-US" sz="1400" dirty="0"/>
                        <a:t>0</a:t>
                      </a:r>
                    </a:p>
                  </a:txBody>
                  <a:tcPr anchor="ctr"/>
                </a:tc>
                <a:tc>
                  <a:txBody>
                    <a:bodyPr/>
                    <a:lstStyle/>
                    <a:p>
                      <a:pPr algn="ctr"/>
                      <a:r>
                        <a:rPr lang="en-US" sz="1400" dirty="0"/>
                        <a:t>4</a:t>
                      </a:r>
                    </a:p>
                  </a:txBody>
                  <a:tcPr anchor="ctr"/>
                </a:tc>
                <a:tc>
                  <a:txBody>
                    <a:bodyPr/>
                    <a:lstStyle/>
                    <a:p>
                      <a:pPr algn="ctr"/>
                      <a:r>
                        <a:rPr lang="en-US" sz="1400" dirty="0"/>
                        <a:t>4</a:t>
                      </a:r>
                    </a:p>
                  </a:txBody>
                  <a:tcPr anchor="ctr"/>
                </a:tc>
                <a:extLst>
                  <a:ext uri="{0D108BD9-81ED-4DB2-BD59-A6C34878D82A}">
                    <a16:rowId xmlns:a16="http://schemas.microsoft.com/office/drawing/2014/main" val="10000"/>
                  </a:ext>
                </a:extLst>
              </a:tr>
            </a:tbl>
          </a:graphicData>
        </a:graphic>
      </p:graphicFrame>
      <p:graphicFrame>
        <p:nvGraphicFramePr>
          <p:cNvPr id="20" name="Table 19"/>
          <p:cNvGraphicFramePr>
            <a:graphicFrameLocks noGrp="1"/>
          </p:cNvGraphicFramePr>
          <p:nvPr/>
        </p:nvGraphicFramePr>
        <p:xfrm>
          <a:off x="8210449" y="4718627"/>
          <a:ext cx="1130922" cy="30480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r>
                        <a:rPr lang="en-US" sz="1400" dirty="0"/>
                        <a:t>0</a:t>
                      </a:r>
                    </a:p>
                  </a:txBody>
                  <a:tcPr anchor="ctr"/>
                </a:tc>
                <a:tc>
                  <a:txBody>
                    <a:bodyPr/>
                    <a:lstStyle/>
                    <a:p>
                      <a:pPr algn="ctr"/>
                      <a:r>
                        <a:rPr lang="en-US" sz="1400" dirty="0"/>
                        <a:t>0</a:t>
                      </a:r>
                    </a:p>
                  </a:txBody>
                  <a:tcPr anchor="ctr"/>
                </a:tc>
                <a:tc>
                  <a:txBody>
                    <a:bodyPr/>
                    <a:lstStyle/>
                    <a:p>
                      <a:pPr algn="ctr"/>
                      <a:r>
                        <a:rPr lang="en-US" sz="1400" dirty="0"/>
                        <a:t>0</a:t>
                      </a:r>
                    </a:p>
                  </a:txBody>
                  <a:tcPr anchor="ctr"/>
                </a:tc>
                <a:extLst>
                  <a:ext uri="{0D108BD9-81ED-4DB2-BD59-A6C34878D82A}">
                    <a16:rowId xmlns:a16="http://schemas.microsoft.com/office/drawing/2014/main" val="10000"/>
                  </a:ext>
                </a:extLst>
              </a:tr>
            </a:tbl>
          </a:graphicData>
        </a:graphic>
      </p:graphicFrame>
      <p:graphicFrame>
        <p:nvGraphicFramePr>
          <p:cNvPr id="21" name="Table 20"/>
          <p:cNvGraphicFramePr>
            <a:graphicFrameLocks noGrp="1"/>
          </p:cNvGraphicFramePr>
          <p:nvPr/>
        </p:nvGraphicFramePr>
        <p:xfrm>
          <a:off x="6636482" y="6337564"/>
          <a:ext cx="1130922" cy="304800"/>
        </p:xfrm>
        <a:graphic>
          <a:graphicData uri="http://schemas.openxmlformats.org/drawingml/2006/table">
            <a:tbl>
              <a:tblPr firstRow="1" bandRow="1">
                <a:tableStyleId>{5940675A-B579-460E-94D1-54222C63F5DA}</a:tableStyleId>
              </a:tblPr>
              <a:tblGrid>
                <a:gridCol w="361984">
                  <a:extLst>
                    <a:ext uri="{9D8B030D-6E8A-4147-A177-3AD203B41FA5}">
                      <a16:colId xmlns:a16="http://schemas.microsoft.com/office/drawing/2014/main" val="20000"/>
                    </a:ext>
                  </a:extLst>
                </a:gridCol>
                <a:gridCol w="361984">
                  <a:extLst>
                    <a:ext uri="{9D8B030D-6E8A-4147-A177-3AD203B41FA5}">
                      <a16:colId xmlns:a16="http://schemas.microsoft.com/office/drawing/2014/main" val="20001"/>
                    </a:ext>
                  </a:extLst>
                </a:gridCol>
                <a:gridCol w="406954">
                  <a:extLst>
                    <a:ext uri="{9D8B030D-6E8A-4147-A177-3AD203B41FA5}">
                      <a16:colId xmlns:a16="http://schemas.microsoft.com/office/drawing/2014/main" val="20002"/>
                    </a:ext>
                  </a:extLst>
                </a:gridCol>
              </a:tblGrid>
              <a:tr h="274320">
                <a:tc>
                  <a:txBody>
                    <a:bodyPr/>
                    <a:lstStyle/>
                    <a:p>
                      <a:pPr algn="ctr"/>
                      <a:r>
                        <a:rPr lang="en-US" sz="1400" dirty="0"/>
                        <a:t>11</a:t>
                      </a:r>
                    </a:p>
                  </a:txBody>
                  <a:tcPr anchor="ctr"/>
                </a:tc>
                <a:tc>
                  <a:txBody>
                    <a:bodyPr/>
                    <a:lstStyle/>
                    <a:p>
                      <a:pPr algn="ctr"/>
                      <a:r>
                        <a:rPr lang="en-US" sz="1400" dirty="0"/>
                        <a:t>11</a:t>
                      </a:r>
                    </a:p>
                  </a:txBody>
                  <a:tcPr anchor="ctr"/>
                </a:tc>
                <a:tc>
                  <a:txBody>
                    <a:bodyPr/>
                    <a:lstStyle/>
                    <a:p>
                      <a:pPr algn="ctr"/>
                      <a:r>
                        <a:rPr lang="en-US" sz="1400" dirty="0"/>
                        <a:t>0</a:t>
                      </a:r>
                    </a:p>
                  </a:txBody>
                  <a:tcPr anchor="ctr"/>
                </a:tc>
                <a:extLst>
                  <a:ext uri="{0D108BD9-81ED-4DB2-BD59-A6C34878D82A}">
                    <a16:rowId xmlns:a16="http://schemas.microsoft.com/office/drawing/2014/main" val="10000"/>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Floats</a:t>
            </a:r>
          </a:p>
        </p:txBody>
      </p:sp>
      <p:sp>
        <p:nvSpPr>
          <p:cNvPr id="5" name="Content Placeholder 4"/>
          <p:cNvSpPr>
            <a:spLocks noGrp="1"/>
          </p:cNvSpPr>
          <p:nvPr>
            <p:ph sz="quarter" idx="1"/>
          </p:nvPr>
        </p:nvSpPr>
        <p:spPr/>
        <p:txBody>
          <a:bodyPr/>
          <a:lstStyle/>
          <a:p>
            <a:r>
              <a:rPr lang="en-US" dirty="0"/>
              <a:t>Most texts and project management software discuss and calculate total float and free floats, but not shared and independent floats. The ability to analyze these types of float prevents the manager from making the mistake of giving away float that may end up damaging the project. </a:t>
            </a:r>
            <a:r>
              <a:rPr lang="en-US" i="1" dirty="0"/>
              <a:t>It is essential to realize that most of the time float is shared, and it is not independent</a:t>
            </a:r>
            <a:endParaRPr lang="en-US" dirty="0"/>
          </a:p>
        </p:txBody>
      </p:sp>
    </p:spTree>
    <p:extLst>
      <p:ext uri="{BB962C8B-B14F-4D97-AF65-F5344CB8AC3E}">
        <p14:creationId xmlns:p14="http://schemas.microsoft.com/office/powerpoint/2010/main" val="252043521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CPM – Practice Examples</a:t>
            </a:r>
          </a:p>
        </p:txBody>
      </p:sp>
      <p:sp>
        <p:nvSpPr>
          <p:cNvPr id="5" name="Content Placeholder 4"/>
          <p:cNvSpPr>
            <a:spLocks noGrp="1"/>
          </p:cNvSpPr>
          <p:nvPr>
            <p:ph sz="quarter" idx="1"/>
          </p:nvPr>
        </p:nvSpPr>
        <p:spPr/>
        <p:txBody>
          <a:bodyPr/>
          <a:lstStyle/>
          <a:p>
            <a:r>
              <a:rPr lang="en-US" dirty="0"/>
              <a:t>Practice Example 4.1, 4.2, and 4.3 from the handout “Critical Path Method” – this time with the calculation of total float and free float</a:t>
            </a:r>
          </a:p>
        </p:txBody>
      </p:sp>
    </p:spTree>
    <p:extLst>
      <p:ext uri="{BB962C8B-B14F-4D97-AF65-F5344CB8AC3E}">
        <p14:creationId xmlns:p14="http://schemas.microsoft.com/office/powerpoint/2010/main" val="2520435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a:t>Types of Floats</a:t>
            </a:r>
          </a:p>
          <a:p>
            <a:r>
              <a:rPr lang="en-US" dirty="0"/>
              <a:t>Calculate Floats</a:t>
            </a:r>
          </a:p>
          <a:p>
            <a:r>
              <a:rPr lang="en-US" dirty="0"/>
              <a:t>Determine Critical Activities and Critical Path</a:t>
            </a:r>
          </a:p>
        </p:txBody>
      </p:sp>
      <p:sp>
        <p:nvSpPr>
          <p:cNvPr id="2" name="Title 1"/>
          <p:cNvSpPr>
            <a:spLocks noGrp="1"/>
          </p:cNvSpPr>
          <p:nvPr>
            <p:ph type="title"/>
          </p:nvPr>
        </p:nvSpPr>
        <p:spPr/>
        <p:txBody>
          <a:bodyPr/>
          <a:lstStyle/>
          <a:p>
            <a:r>
              <a:rPr lang="en-US" dirty="0"/>
              <a:t>Module Learning Objectives</a:t>
            </a:r>
          </a:p>
        </p:txBody>
      </p:sp>
    </p:spTree>
    <p:extLst>
      <p:ext uri="{BB962C8B-B14F-4D97-AF65-F5344CB8AC3E}">
        <p14:creationId xmlns:p14="http://schemas.microsoft.com/office/powerpoint/2010/main" val="3391937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CPM</a:t>
            </a:r>
          </a:p>
        </p:txBody>
      </p:sp>
      <p:sp>
        <p:nvSpPr>
          <p:cNvPr id="5" name="Content Placeholder 4"/>
          <p:cNvSpPr>
            <a:spLocks noGrp="1"/>
          </p:cNvSpPr>
          <p:nvPr>
            <p:ph sz="quarter" idx="1"/>
          </p:nvPr>
        </p:nvSpPr>
        <p:spPr>
          <a:xfrm>
            <a:off x="1219200" y="1447799"/>
            <a:ext cx="10363200" cy="5042941"/>
          </a:xfrm>
        </p:spPr>
        <p:txBody>
          <a:bodyPr>
            <a:normAutofit fontScale="92500" lnSpcReduction="10000"/>
          </a:bodyPr>
          <a:lstStyle/>
          <a:p>
            <a:r>
              <a:rPr lang="en-US" dirty="0"/>
              <a:t>Now that we have learned to calculate total and free float, next step is to identify critical activities and the critical path</a:t>
            </a:r>
          </a:p>
          <a:p>
            <a:r>
              <a:rPr lang="en-US" dirty="0"/>
              <a:t>The critical path refers to the way the diagram shows those activities that must be completed, and complete in a specific order, so that the project can be completed successfully and on time. </a:t>
            </a:r>
          </a:p>
          <a:p>
            <a:r>
              <a:rPr lang="en-US" dirty="0"/>
              <a:t>The critical path will be the longest path through the diagram, and will show how long a project is expected to take if the scope does not change and everything goes according to plan. </a:t>
            </a:r>
          </a:p>
          <a:p>
            <a:r>
              <a:rPr lang="en-US" dirty="0"/>
              <a:t>It is “critical” because all activities on it must be completed in the designated time, otherwise the whole project will be delayed.</a:t>
            </a:r>
          </a:p>
          <a:p>
            <a:pPr>
              <a:buNone/>
            </a:pPr>
            <a:br>
              <a:rPr lang="en-US" dirty="0"/>
            </a:br>
            <a:br>
              <a:rPr lang="en-US" dirty="0"/>
            </a:br>
            <a:endParaRPr lang="en-US" dirty="0"/>
          </a:p>
        </p:txBody>
      </p:sp>
    </p:spTree>
    <p:extLst>
      <p:ext uri="{BB962C8B-B14F-4D97-AF65-F5344CB8AC3E}">
        <p14:creationId xmlns:p14="http://schemas.microsoft.com/office/powerpoint/2010/main" val="2520435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CPM</a:t>
            </a:r>
          </a:p>
        </p:txBody>
      </p:sp>
      <p:sp>
        <p:nvSpPr>
          <p:cNvPr id="5" name="Content Placeholder 4"/>
          <p:cNvSpPr>
            <a:spLocks noGrp="1"/>
          </p:cNvSpPr>
          <p:nvPr>
            <p:ph sz="quarter" idx="1"/>
          </p:nvPr>
        </p:nvSpPr>
        <p:spPr>
          <a:xfrm>
            <a:off x="1219200" y="1447799"/>
            <a:ext cx="10363200" cy="5042941"/>
          </a:xfrm>
        </p:spPr>
        <p:txBody>
          <a:bodyPr>
            <a:normAutofit/>
          </a:bodyPr>
          <a:lstStyle/>
          <a:p>
            <a:r>
              <a:rPr lang="en-US" b="1" dirty="0"/>
              <a:t>How are critical activities identified?</a:t>
            </a:r>
          </a:p>
          <a:p>
            <a:pPr lvl="1"/>
            <a:r>
              <a:rPr lang="en-US" dirty="0"/>
              <a:t>Identify activities with total float of zero. Activities that have zero float must start on time to prevent the schedule from slipping.</a:t>
            </a:r>
          </a:p>
          <a:p>
            <a:r>
              <a:rPr lang="en-US" dirty="0"/>
              <a:t>Now link those activities (TF = 0) from start to finish. This is your critical path. Always highlight (color/bold) critical activities and critical path for easy identification. </a:t>
            </a:r>
            <a:br>
              <a:rPr lang="en-US" dirty="0"/>
            </a:br>
            <a:br>
              <a:rPr lang="en-US" dirty="0"/>
            </a:br>
            <a:endParaRPr lang="en-US" dirty="0"/>
          </a:p>
        </p:txBody>
      </p:sp>
    </p:spTree>
    <p:extLst>
      <p:ext uri="{BB962C8B-B14F-4D97-AF65-F5344CB8AC3E}">
        <p14:creationId xmlns:p14="http://schemas.microsoft.com/office/powerpoint/2010/main" val="2520435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p:txBody>
          <a:bodyPr/>
          <a:lstStyle/>
          <a:p>
            <a:r>
              <a:rPr lang="en-US" dirty="0"/>
              <a:t>Identify critical activities and the critical path</a:t>
            </a:r>
          </a:p>
          <a:p>
            <a:endParaRPr lang="en-US" dirty="0"/>
          </a:p>
          <a:p>
            <a:endParaRPr lang="en-US" dirty="0"/>
          </a:p>
        </p:txBody>
      </p:sp>
      <p:sp>
        <p:nvSpPr>
          <p:cNvPr id="3" name="Title 2"/>
          <p:cNvSpPr>
            <a:spLocks noGrp="1"/>
          </p:cNvSpPr>
          <p:nvPr>
            <p:ph type="title"/>
          </p:nvPr>
        </p:nvSpPr>
        <p:spPr/>
        <p:txBody>
          <a:bodyPr/>
          <a:lstStyle/>
          <a:p>
            <a:r>
              <a:rPr lang="en-US" dirty="0"/>
              <a:t>Example </a:t>
            </a:r>
          </a:p>
        </p:txBody>
      </p:sp>
      <p:graphicFrame>
        <p:nvGraphicFramePr>
          <p:cNvPr id="5" name="Table 4"/>
          <p:cNvGraphicFramePr>
            <a:graphicFrameLocks noGrp="1"/>
          </p:cNvGraphicFramePr>
          <p:nvPr/>
        </p:nvGraphicFramePr>
        <p:xfrm>
          <a:off x="203201" y="3193044"/>
          <a:ext cx="1610610" cy="1112520"/>
        </p:xfrm>
        <a:graphic>
          <a:graphicData uri="http://schemas.openxmlformats.org/drawingml/2006/table">
            <a:tbl>
              <a:tblPr firstRow="1" bandRow="1">
                <a:tableStyleId>{5940675A-B579-460E-94D1-54222C63F5DA}</a:tableStyleId>
              </a:tblPr>
              <a:tblGrid>
                <a:gridCol w="536870">
                  <a:extLst>
                    <a:ext uri="{9D8B030D-6E8A-4147-A177-3AD203B41FA5}">
                      <a16:colId xmlns:a16="http://schemas.microsoft.com/office/drawing/2014/main" val="20000"/>
                    </a:ext>
                  </a:extLst>
                </a:gridCol>
                <a:gridCol w="536870">
                  <a:extLst>
                    <a:ext uri="{9D8B030D-6E8A-4147-A177-3AD203B41FA5}">
                      <a16:colId xmlns:a16="http://schemas.microsoft.com/office/drawing/2014/main" val="20001"/>
                    </a:ext>
                  </a:extLst>
                </a:gridCol>
                <a:gridCol w="536870">
                  <a:extLst>
                    <a:ext uri="{9D8B030D-6E8A-4147-A177-3AD203B41FA5}">
                      <a16:colId xmlns:a16="http://schemas.microsoft.com/office/drawing/2014/main" val="20002"/>
                    </a:ext>
                  </a:extLst>
                </a:gridCol>
              </a:tblGrid>
              <a:tr h="370840">
                <a:tc>
                  <a:txBody>
                    <a:bodyPr/>
                    <a:lstStyle/>
                    <a:p>
                      <a:pPr algn="ctr"/>
                      <a:r>
                        <a:rPr lang="en-US" dirty="0"/>
                        <a:t>0</a:t>
                      </a:r>
                    </a:p>
                  </a:txBody>
                  <a:tcPr/>
                </a:tc>
                <a:tc>
                  <a:txBody>
                    <a:bodyPr/>
                    <a:lstStyle/>
                    <a:p>
                      <a:pPr algn="ctr"/>
                      <a:r>
                        <a:rPr lang="en-US" dirty="0"/>
                        <a:t>6</a:t>
                      </a:r>
                    </a:p>
                  </a:txBody>
                  <a:tcPr/>
                </a:tc>
                <a:tc>
                  <a:txBody>
                    <a:bodyPr/>
                    <a:lstStyle/>
                    <a:p>
                      <a:pPr algn="ctr"/>
                      <a:r>
                        <a:rPr lang="en-US" dirty="0"/>
                        <a:t>6</a:t>
                      </a:r>
                    </a:p>
                  </a:txBody>
                  <a:tcPr/>
                </a:tc>
                <a:extLst>
                  <a:ext uri="{0D108BD9-81ED-4DB2-BD59-A6C34878D82A}">
                    <a16:rowId xmlns:a16="http://schemas.microsoft.com/office/drawing/2014/main" val="10000"/>
                  </a:ext>
                </a:extLst>
              </a:tr>
              <a:tr h="370840">
                <a:tc gridSpan="3">
                  <a:txBody>
                    <a:bodyPr/>
                    <a:lstStyle/>
                    <a:p>
                      <a:pPr algn="ctr"/>
                      <a:r>
                        <a:rPr lang="en-US" dirty="0"/>
                        <a:t>A</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370840">
                <a:tc>
                  <a:txBody>
                    <a:bodyPr/>
                    <a:lstStyle/>
                    <a:p>
                      <a:pPr algn="ctr"/>
                      <a:r>
                        <a:rPr lang="en-US" dirty="0"/>
                        <a:t>0</a:t>
                      </a:r>
                    </a:p>
                  </a:txBody>
                  <a:tcPr/>
                </a:tc>
                <a:tc>
                  <a:txBody>
                    <a:bodyPr/>
                    <a:lstStyle/>
                    <a:p>
                      <a:pPr algn="ctr"/>
                      <a:r>
                        <a:rPr lang="en-US" dirty="0"/>
                        <a:t>0</a:t>
                      </a:r>
                    </a:p>
                  </a:txBody>
                  <a:tcPr/>
                </a:tc>
                <a:tc>
                  <a:txBody>
                    <a:bodyPr/>
                    <a:lstStyle/>
                    <a:p>
                      <a:pPr algn="ctr"/>
                      <a:r>
                        <a:rPr lang="en-US" dirty="0"/>
                        <a:t>6</a:t>
                      </a:r>
                    </a:p>
                  </a:txBody>
                  <a:tcPr/>
                </a:tc>
                <a:extLst>
                  <a:ext uri="{0D108BD9-81ED-4DB2-BD59-A6C34878D82A}">
                    <a16:rowId xmlns:a16="http://schemas.microsoft.com/office/drawing/2014/main" val="10002"/>
                  </a:ext>
                </a:extLst>
              </a:tr>
            </a:tbl>
          </a:graphicData>
        </a:graphic>
      </p:graphicFrame>
      <p:graphicFrame>
        <p:nvGraphicFramePr>
          <p:cNvPr id="6" name="Table 5"/>
          <p:cNvGraphicFramePr>
            <a:graphicFrameLocks noGrp="1"/>
          </p:cNvGraphicFramePr>
          <p:nvPr/>
        </p:nvGraphicFramePr>
        <p:xfrm>
          <a:off x="3188742" y="2161221"/>
          <a:ext cx="1610610" cy="1112520"/>
        </p:xfrm>
        <a:graphic>
          <a:graphicData uri="http://schemas.openxmlformats.org/drawingml/2006/table">
            <a:tbl>
              <a:tblPr firstRow="1" bandRow="1">
                <a:tableStyleId>{5940675A-B579-460E-94D1-54222C63F5DA}</a:tableStyleId>
              </a:tblPr>
              <a:tblGrid>
                <a:gridCol w="536870">
                  <a:extLst>
                    <a:ext uri="{9D8B030D-6E8A-4147-A177-3AD203B41FA5}">
                      <a16:colId xmlns:a16="http://schemas.microsoft.com/office/drawing/2014/main" val="20000"/>
                    </a:ext>
                  </a:extLst>
                </a:gridCol>
                <a:gridCol w="536870">
                  <a:extLst>
                    <a:ext uri="{9D8B030D-6E8A-4147-A177-3AD203B41FA5}">
                      <a16:colId xmlns:a16="http://schemas.microsoft.com/office/drawing/2014/main" val="20001"/>
                    </a:ext>
                  </a:extLst>
                </a:gridCol>
                <a:gridCol w="536870">
                  <a:extLst>
                    <a:ext uri="{9D8B030D-6E8A-4147-A177-3AD203B41FA5}">
                      <a16:colId xmlns:a16="http://schemas.microsoft.com/office/drawing/2014/main" val="20002"/>
                    </a:ext>
                  </a:extLst>
                </a:gridCol>
              </a:tblGrid>
              <a:tr h="370840">
                <a:tc>
                  <a:txBody>
                    <a:bodyPr/>
                    <a:lstStyle/>
                    <a:p>
                      <a:pPr algn="ctr"/>
                      <a:r>
                        <a:rPr lang="en-US" dirty="0"/>
                        <a:t>6</a:t>
                      </a:r>
                    </a:p>
                  </a:txBody>
                  <a:tcPr/>
                </a:tc>
                <a:tc>
                  <a:txBody>
                    <a:bodyPr/>
                    <a:lstStyle/>
                    <a:p>
                      <a:pPr algn="ctr"/>
                      <a:r>
                        <a:rPr lang="en-US" dirty="0"/>
                        <a:t>5</a:t>
                      </a:r>
                    </a:p>
                  </a:txBody>
                  <a:tcPr/>
                </a:tc>
                <a:tc>
                  <a:txBody>
                    <a:bodyPr/>
                    <a:lstStyle/>
                    <a:p>
                      <a:pPr algn="ctr"/>
                      <a:r>
                        <a:rPr lang="en-US" dirty="0"/>
                        <a:t>11</a:t>
                      </a:r>
                    </a:p>
                  </a:txBody>
                  <a:tcPr/>
                </a:tc>
                <a:extLst>
                  <a:ext uri="{0D108BD9-81ED-4DB2-BD59-A6C34878D82A}">
                    <a16:rowId xmlns:a16="http://schemas.microsoft.com/office/drawing/2014/main" val="10000"/>
                  </a:ext>
                </a:extLst>
              </a:tr>
              <a:tr h="370840">
                <a:tc gridSpan="3">
                  <a:txBody>
                    <a:bodyPr/>
                    <a:lstStyle/>
                    <a:p>
                      <a:pPr algn="ctr"/>
                      <a:r>
                        <a:rPr lang="en-US" dirty="0"/>
                        <a:t>B</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370840">
                <a:tc>
                  <a:txBody>
                    <a:bodyPr/>
                    <a:lstStyle/>
                    <a:p>
                      <a:pPr algn="ctr"/>
                      <a:r>
                        <a:rPr lang="en-US" dirty="0"/>
                        <a:t>10</a:t>
                      </a:r>
                    </a:p>
                  </a:txBody>
                  <a:tcPr/>
                </a:tc>
                <a:tc>
                  <a:txBody>
                    <a:bodyPr/>
                    <a:lstStyle/>
                    <a:p>
                      <a:pPr algn="ctr"/>
                      <a:r>
                        <a:rPr lang="en-US" dirty="0"/>
                        <a:t>4</a:t>
                      </a:r>
                    </a:p>
                  </a:txBody>
                  <a:tcPr/>
                </a:tc>
                <a:tc>
                  <a:txBody>
                    <a:bodyPr/>
                    <a:lstStyle/>
                    <a:p>
                      <a:pPr algn="ctr"/>
                      <a:r>
                        <a:rPr lang="en-US" dirty="0"/>
                        <a:t>15</a:t>
                      </a:r>
                    </a:p>
                  </a:txBody>
                  <a:tcPr/>
                </a:tc>
                <a:extLst>
                  <a:ext uri="{0D108BD9-81ED-4DB2-BD59-A6C34878D82A}">
                    <a16:rowId xmlns:a16="http://schemas.microsoft.com/office/drawing/2014/main" val="10002"/>
                  </a:ext>
                </a:extLst>
              </a:tr>
            </a:tbl>
          </a:graphicData>
        </a:graphic>
      </p:graphicFrame>
      <p:graphicFrame>
        <p:nvGraphicFramePr>
          <p:cNvPr id="7" name="Table 6"/>
          <p:cNvGraphicFramePr>
            <a:graphicFrameLocks noGrp="1"/>
          </p:cNvGraphicFramePr>
          <p:nvPr/>
        </p:nvGraphicFramePr>
        <p:xfrm>
          <a:off x="5707089" y="2056289"/>
          <a:ext cx="1610610" cy="1112520"/>
        </p:xfrm>
        <a:graphic>
          <a:graphicData uri="http://schemas.openxmlformats.org/drawingml/2006/table">
            <a:tbl>
              <a:tblPr firstRow="1" bandRow="1">
                <a:tableStyleId>{5940675A-B579-460E-94D1-54222C63F5DA}</a:tableStyleId>
              </a:tblPr>
              <a:tblGrid>
                <a:gridCol w="536870">
                  <a:extLst>
                    <a:ext uri="{9D8B030D-6E8A-4147-A177-3AD203B41FA5}">
                      <a16:colId xmlns:a16="http://schemas.microsoft.com/office/drawing/2014/main" val="20000"/>
                    </a:ext>
                  </a:extLst>
                </a:gridCol>
                <a:gridCol w="536870">
                  <a:extLst>
                    <a:ext uri="{9D8B030D-6E8A-4147-A177-3AD203B41FA5}">
                      <a16:colId xmlns:a16="http://schemas.microsoft.com/office/drawing/2014/main" val="20001"/>
                    </a:ext>
                  </a:extLst>
                </a:gridCol>
                <a:gridCol w="536870">
                  <a:extLst>
                    <a:ext uri="{9D8B030D-6E8A-4147-A177-3AD203B41FA5}">
                      <a16:colId xmlns:a16="http://schemas.microsoft.com/office/drawing/2014/main" val="20002"/>
                    </a:ext>
                  </a:extLst>
                </a:gridCol>
              </a:tblGrid>
              <a:tr h="370840">
                <a:tc>
                  <a:txBody>
                    <a:bodyPr/>
                    <a:lstStyle/>
                    <a:p>
                      <a:pPr algn="ctr"/>
                      <a:r>
                        <a:rPr lang="en-US" dirty="0"/>
                        <a:t>11</a:t>
                      </a:r>
                    </a:p>
                  </a:txBody>
                  <a:tcPr/>
                </a:tc>
                <a:tc>
                  <a:txBody>
                    <a:bodyPr/>
                    <a:lstStyle/>
                    <a:p>
                      <a:pPr algn="ctr"/>
                      <a:r>
                        <a:rPr lang="en-US" dirty="0"/>
                        <a:t>4</a:t>
                      </a:r>
                    </a:p>
                  </a:txBody>
                  <a:tcPr/>
                </a:tc>
                <a:tc>
                  <a:txBody>
                    <a:bodyPr/>
                    <a:lstStyle/>
                    <a:p>
                      <a:pPr algn="ctr"/>
                      <a:r>
                        <a:rPr lang="en-US" dirty="0"/>
                        <a:t>15</a:t>
                      </a:r>
                    </a:p>
                  </a:txBody>
                  <a:tcPr/>
                </a:tc>
                <a:extLst>
                  <a:ext uri="{0D108BD9-81ED-4DB2-BD59-A6C34878D82A}">
                    <a16:rowId xmlns:a16="http://schemas.microsoft.com/office/drawing/2014/main" val="10000"/>
                  </a:ext>
                </a:extLst>
              </a:tr>
              <a:tr h="370840">
                <a:tc gridSpan="3">
                  <a:txBody>
                    <a:bodyPr/>
                    <a:lstStyle/>
                    <a:p>
                      <a:pPr algn="ctr"/>
                      <a:r>
                        <a:rPr lang="en-US" dirty="0"/>
                        <a:t>E</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370840">
                <a:tc>
                  <a:txBody>
                    <a:bodyPr/>
                    <a:lstStyle/>
                    <a:p>
                      <a:pPr algn="ctr"/>
                      <a:r>
                        <a:rPr lang="en-US" dirty="0"/>
                        <a:t>15</a:t>
                      </a:r>
                    </a:p>
                  </a:txBody>
                  <a:tcPr/>
                </a:tc>
                <a:tc>
                  <a:txBody>
                    <a:bodyPr/>
                    <a:lstStyle/>
                    <a:p>
                      <a:pPr algn="ctr"/>
                      <a:r>
                        <a:rPr lang="en-US" dirty="0"/>
                        <a:t>4</a:t>
                      </a:r>
                    </a:p>
                  </a:txBody>
                  <a:tcPr/>
                </a:tc>
                <a:tc>
                  <a:txBody>
                    <a:bodyPr/>
                    <a:lstStyle/>
                    <a:p>
                      <a:pPr algn="ctr"/>
                      <a:r>
                        <a:rPr lang="en-US" dirty="0"/>
                        <a:t>19</a:t>
                      </a:r>
                    </a:p>
                  </a:txBody>
                  <a:tcPr/>
                </a:tc>
                <a:extLst>
                  <a:ext uri="{0D108BD9-81ED-4DB2-BD59-A6C34878D82A}">
                    <a16:rowId xmlns:a16="http://schemas.microsoft.com/office/drawing/2014/main" val="10002"/>
                  </a:ext>
                </a:extLst>
              </a:tr>
            </a:tbl>
          </a:graphicData>
        </a:graphic>
      </p:graphicFrame>
      <p:graphicFrame>
        <p:nvGraphicFramePr>
          <p:cNvPr id="8" name="Table 7"/>
          <p:cNvGraphicFramePr>
            <a:graphicFrameLocks noGrp="1"/>
          </p:cNvGraphicFramePr>
          <p:nvPr/>
        </p:nvGraphicFramePr>
        <p:xfrm>
          <a:off x="5062512" y="3300473"/>
          <a:ext cx="1610610" cy="1112520"/>
        </p:xfrm>
        <a:graphic>
          <a:graphicData uri="http://schemas.openxmlformats.org/drawingml/2006/table">
            <a:tbl>
              <a:tblPr firstRow="1" bandRow="1">
                <a:tableStyleId>{5940675A-B579-460E-94D1-54222C63F5DA}</a:tableStyleId>
              </a:tblPr>
              <a:tblGrid>
                <a:gridCol w="536870">
                  <a:extLst>
                    <a:ext uri="{9D8B030D-6E8A-4147-A177-3AD203B41FA5}">
                      <a16:colId xmlns:a16="http://schemas.microsoft.com/office/drawing/2014/main" val="20000"/>
                    </a:ext>
                  </a:extLst>
                </a:gridCol>
                <a:gridCol w="536870">
                  <a:extLst>
                    <a:ext uri="{9D8B030D-6E8A-4147-A177-3AD203B41FA5}">
                      <a16:colId xmlns:a16="http://schemas.microsoft.com/office/drawing/2014/main" val="20001"/>
                    </a:ext>
                  </a:extLst>
                </a:gridCol>
                <a:gridCol w="536870">
                  <a:extLst>
                    <a:ext uri="{9D8B030D-6E8A-4147-A177-3AD203B41FA5}">
                      <a16:colId xmlns:a16="http://schemas.microsoft.com/office/drawing/2014/main" val="20002"/>
                    </a:ext>
                  </a:extLst>
                </a:gridCol>
              </a:tblGrid>
              <a:tr h="370840">
                <a:tc>
                  <a:txBody>
                    <a:bodyPr/>
                    <a:lstStyle/>
                    <a:p>
                      <a:pPr algn="ctr"/>
                      <a:r>
                        <a:rPr lang="en-US" dirty="0"/>
                        <a:t>7</a:t>
                      </a:r>
                    </a:p>
                  </a:txBody>
                  <a:tcPr/>
                </a:tc>
                <a:tc>
                  <a:txBody>
                    <a:bodyPr/>
                    <a:lstStyle/>
                    <a:p>
                      <a:pPr algn="ctr"/>
                      <a:r>
                        <a:rPr lang="en-US" dirty="0"/>
                        <a:t>3</a:t>
                      </a:r>
                    </a:p>
                  </a:txBody>
                  <a:tcPr/>
                </a:tc>
                <a:tc>
                  <a:txBody>
                    <a:bodyPr/>
                    <a:lstStyle/>
                    <a:p>
                      <a:pPr algn="ctr"/>
                      <a:r>
                        <a:rPr lang="en-US" dirty="0"/>
                        <a:t>10</a:t>
                      </a:r>
                    </a:p>
                  </a:txBody>
                  <a:tcPr/>
                </a:tc>
                <a:extLst>
                  <a:ext uri="{0D108BD9-81ED-4DB2-BD59-A6C34878D82A}">
                    <a16:rowId xmlns:a16="http://schemas.microsoft.com/office/drawing/2014/main" val="10000"/>
                  </a:ext>
                </a:extLst>
              </a:tr>
              <a:tr h="370840">
                <a:tc gridSpan="3">
                  <a:txBody>
                    <a:bodyPr/>
                    <a:lstStyle/>
                    <a:p>
                      <a:pPr algn="ctr"/>
                      <a:r>
                        <a:rPr lang="en-US" dirty="0"/>
                        <a:t>C</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370840">
                <a:tc>
                  <a:txBody>
                    <a:bodyPr/>
                    <a:lstStyle/>
                    <a:p>
                      <a:pPr algn="ctr"/>
                      <a:r>
                        <a:rPr lang="en-US" dirty="0"/>
                        <a:t>16</a:t>
                      </a:r>
                    </a:p>
                  </a:txBody>
                  <a:tcPr/>
                </a:tc>
                <a:tc>
                  <a:txBody>
                    <a:bodyPr/>
                    <a:lstStyle/>
                    <a:p>
                      <a:pPr algn="ctr"/>
                      <a:r>
                        <a:rPr lang="en-US" dirty="0"/>
                        <a:t>9</a:t>
                      </a:r>
                    </a:p>
                  </a:txBody>
                  <a:tcPr/>
                </a:tc>
                <a:tc>
                  <a:txBody>
                    <a:bodyPr/>
                    <a:lstStyle/>
                    <a:p>
                      <a:pPr algn="ctr"/>
                      <a:r>
                        <a:rPr lang="en-US" dirty="0"/>
                        <a:t>19</a:t>
                      </a:r>
                    </a:p>
                  </a:txBody>
                  <a:tcPr/>
                </a:tc>
                <a:extLst>
                  <a:ext uri="{0D108BD9-81ED-4DB2-BD59-A6C34878D82A}">
                    <a16:rowId xmlns:a16="http://schemas.microsoft.com/office/drawing/2014/main" val="10002"/>
                  </a:ext>
                </a:extLst>
              </a:tr>
            </a:tbl>
          </a:graphicData>
        </a:graphic>
      </p:graphicFrame>
      <p:graphicFrame>
        <p:nvGraphicFramePr>
          <p:cNvPr id="9" name="Table 8"/>
          <p:cNvGraphicFramePr>
            <a:graphicFrameLocks noGrp="1"/>
          </p:cNvGraphicFramePr>
          <p:nvPr/>
        </p:nvGraphicFramePr>
        <p:xfrm>
          <a:off x="2769017" y="4424735"/>
          <a:ext cx="1610610" cy="1112520"/>
        </p:xfrm>
        <a:graphic>
          <a:graphicData uri="http://schemas.openxmlformats.org/drawingml/2006/table">
            <a:tbl>
              <a:tblPr firstRow="1" bandRow="1">
                <a:tableStyleId>{5940675A-B579-460E-94D1-54222C63F5DA}</a:tableStyleId>
              </a:tblPr>
              <a:tblGrid>
                <a:gridCol w="536870">
                  <a:extLst>
                    <a:ext uri="{9D8B030D-6E8A-4147-A177-3AD203B41FA5}">
                      <a16:colId xmlns:a16="http://schemas.microsoft.com/office/drawing/2014/main" val="20000"/>
                    </a:ext>
                  </a:extLst>
                </a:gridCol>
                <a:gridCol w="536870">
                  <a:extLst>
                    <a:ext uri="{9D8B030D-6E8A-4147-A177-3AD203B41FA5}">
                      <a16:colId xmlns:a16="http://schemas.microsoft.com/office/drawing/2014/main" val="20001"/>
                    </a:ext>
                  </a:extLst>
                </a:gridCol>
                <a:gridCol w="536870">
                  <a:extLst>
                    <a:ext uri="{9D8B030D-6E8A-4147-A177-3AD203B41FA5}">
                      <a16:colId xmlns:a16="http://schemas.microsoft.com/office/drawing/2014/main" val="20002"/>
                    </a:ext>
                  </a:extLst>
                </a:gridCol>
              </a:tblGrid>
              <a:tr h="370840">
                <a:tc>
                  <a:txBody>
                    <a:bodyPr/>
                    <a:lstStyle/>
                    <a:p>
                      <a:pPr algn="ctr"/>
                      <a:r>
                        <a:rPr lang="en-US" dirty="0"/>
                        <a:t>6</a:t>
                      </a:r>
                    </a:p>
                  </a:txBody>
                  <a:tcPr/>
                </a:tc>
                <a:tc>
                  <a:txBody>
                    <a:bodyPr/>
                    <a:lstStyle/>
                    <a:p>
                      <a:pPr algn="ctr"/>
                      <a:r>
                        <a:rPr lang="en-US" dirty="0"/>
                        <a:t>1</a:t>
                      </a:r>
                    </a:p>
                  </a:txBody>
                  <a:tcPr/>
                </a:tc>
                <a:tc>
                  <a:txBody>
                    <a:bodyPr/>
                    <a:lstStyle/>
                    <a:p>
                      <a:pPr algn="ctr"/>
                      <a:r>
                        <a:rPr lang="en-US" dirty="0"/>
                        <a:t>7</a:t>
                      </a:r>
                    </a:p>
                  </a:txBody>
                  <a:tcPr/>
                </a:tc>
                <a:extLst>
                  <a:ext uri="{0D108BD9-81ED-4DB2-BD59-A6C34878D82A}">
                    <a16:rowId xmlns:a16="http://schemas.microsoft.com/office/drawing/2014/main" val="10000"/>
                  </a:ext>
                </a:extLst>
              </a:tr>
              <a:tr h="370840">
                <a:tc gridSpan="3">
                  <a:txBody>
                    <a:bodyPr/>
                    <a:lstStyle/>
                    <a:p>
                      <a:pPr algn="ctr"/>
                      <a:r>
                        <a:rPr lang="en-US" dirty="0"/>
                        <a:t>D</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370840">
                <a:tc>
                  <a:txBody>
                    <a:bodyPr/>
                    <a:lstStyle/>
                    <a:p>
                      <a:pPr algn="ctr"/>
                      <a:r>
                        <a:rPr lang="en-US" dirty="0"/>
                        <a:t>6</a:t>
                      </a:r>
                    </a:p>
                  </a:txBody>
                  <a:tcPr/>
                </a:tc>
                <a:tc>
                  <a:txBody>
                    <a:bodyPr/>
                    <a:lstStyle/>
                    <a:p>
                      <a:pPr algn="ctr"/>
                      <a:r>
                        <a:rPr lang="en-US" dirty="0"/>
                        <a:t>0</a:t>
                      </a:r>
                    </a:p>
                  </a:txBody>
                  <a:tcPr/>
                </a:tc>
                <a:tc>
                  <a:txBody>
                    <a:bodyPr/>
                    <a:lstStyle/>
                    <a:p>
                      <a:pPr algn="ctr"/>
                      <a:r>
                        <a:rPr lang="en-US" dirty="0"/>
                        <a:t>7</a:t>
                      </a:r>
                    </a:p>
                  </a:txBody>
                  <a:tcPr/>
                </a:tc>
                <a:extLst>
                  <a:ext uri="{0D108BD9-81ED-4DB2-BD59-A6C34878D82A}">
                    <a16:rowId xmlns:a16="http://schemas.microsoft.com/office/drawing/2014/main" val="10002"/>
                  </a:ext>
                </a:extLst>
              </a:tr>
            </a:tbl>
          </a:graphicData>
        </a:graphic>
      </p:graphicFrame>
      <p:graphicFrame>
        <p:nvGraphicFramePr>
          <p:cNvPr id="10" name="Table 9"/>
          <p:cNvGraphicFramePr>
            <a:graphicFrameLocks noGrp="1"/>
          </p:cNvGraphicFramePr>
          <p:nvPr/>
        </p:nvGraphicFramePr>
        <p:xfrm>
          <a:off x="5407286" y="4829469"/>
          <a:ext cx="1610610" cy="1112520"/>
        </p:xfrm>
        <a:graphic>
          <a:graphicData uri="http://schemas.openxmlformats.org/drawingml/2006/table">
            <a:tbl>
              <a:tblPr firstRow="1" bandRow="1">
                <a:tableStyleId>{5940675A-B579-460E-94D1-54222C63F5DA}</a:tableStyleId>
              </a:tblPr>
              <a:tblGrid>
                <a:gridCol w="536870">
                  <a:extLst>
                    <a:ext uri="{9D8B030D-6E8A-4147-A177-3AD203B41FA5}">
                      <a16:colId xmlns:a16="http://schemas.microsoft.com/office/drawing/2014/main" val="20000"/>
                    </a:ext>
                  </a:extLst>
                </a:gridCol>
                <a:gridCol w="536870">
                  <a:extLst>
                    <a:ext uri="{9D8B030D-6E8A-4147-A177-3AD203B41FA5}">
                      <a16:colId xmlns:a16="http://schemas.microsoft.com/office/drawing/2014/main" val="20001"/>
                    </a:ext>
                  </a:extLst>
                </a:gridCol>
                <a:gridCol w="536870">
                  <a:extLst>
                    <a:ext uri="{9D8B030D-6E8A-4147-A177-3AD203B41FA5}">
                      <a16:colId xmlns:a16="http://schemas.microsoft.com/office/drawing/2014/main" val="20002"/>
                    </a:ext>
                  </a:extLst>
                </a:gridCol>
              </a:tblGrid>
              <a:tr h="370840">
                <a:tc>
                  <a:txBody>
                    <a:bodyPr/>
                    <a:lstStyle/>
                    <a:p>
                      <a:pPr algn="ctr"/>
                      <a:r>
                        <a:rPr lang="en-US" dirty="0"/>
                        <a:t>7</a:t>
                      </a:r>
                    </a:p>
                  </a:txBody>
                  <a:tcPr/>
                </a:tc>
                <a:tc>
                  <a:txBody>
                    <a:bodyPr/>
                    <a:lstStyle/>
                    <a:p>
                      <a:pPr algn="ctr"/>
                      <a:r>
                        <a:rPr lang="en-US" dirty="0"/>
                        <a:t>12</a:t>
                      </a:r>
                    </a:p>
                  </a:txBody>
                  <a:tcPr/>
                </a:tc>
                <a:tc>
                  <a:txBody>
                    <a:bodyPr/>
                    <a:lstStyle/>
                    <a:p>
                      <a:pPr algn="ctr"/>
                      <a:r>
                        <a:rPr lang="en-US" dirty="0"/>
                        <a:t>19</a:t>
                      </a:r>
                    </a:p>
                  </a:txBody>
                  <a:tcPr/>
                </a:tc>
                <a:extLst>
                  <a:ext uri="{0D108BD9-81ED-4DB2-BD59-A6C34878D82A}">
                    <a16:rowId xmlns:a16="http://schemas.microsoft.com/office/drawing/2014/main" val="10000"/>
                  </a:ext>
                </a:extLst>
              </a:tr>
              <a:tr h="370840">
                <a:tc gridSpan="3">
                  <a:txBody>
                    <a:bodyPr/>
                    <a:lstStyle/>
                    <a:p>
                      <a:pPr algn="ctr"/>
                      <a:r>
                        <a:rPr lang="en-US" dirty="0"/>
                        <a:t>G</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370840">
                <a:tc>
                  <a:txBody>
                    <a:bodyPr/>
                    <a:lstStyle/>
                    <a:p>
                      <a:pPr algn="ctr"/>
                      <a:r>
                        <a:rPr lang="en-US" dirty="0"/>
                        <a:t>7</a:t>
                      </a:r>
                    </a:p>
                  </a:txBody>
                  <a:tcPr/>
                </a:tc>
                <a:tc>
                  <a:txBody>
                    <a:bodyPr/>
                    <a:lstStyle/>
                    <a:p>
                      <a:pPr algn="ctr"/>
                      <a:r>
                        <a:rPr lang="en-US" dirty="0"/>
                        <a:t>0</a:t>
                      </a:r>
                    </a:p>
                  </a:txBody>
                  <a:tcPr/>
                </a:tc>
                <a:tc>
                  <a:txBody>
                    <a:bodyPr/>
                    <a:lstStyle/>
                    <a:p>
                      <a:pPr algn="ctr"/>
                      <a:r>
                        <a:rPr lang="en-US" dirty="0"/>
                        <a:t>19</a:t>
                      </a:r>
                    </a:p>
                  </a:txBody>
                  <a:tcPr/>
                </a:tc>
                <a:extLst>
                  <a:ext uri="{0D108BD9-81ED-4DB2-BD59-A6C34878D82A}">
                    <a16:rowId xmlns:a16="http://schemas.microsoft.com/office/drawing/2014/main" val="10002"/>
                  </a:ext>
                </a:extLst>
              </a:tr>
            </a:tbl>
          </a:graphicData>
        </a:graphic>
      </p:graphicFrame>
      <p:graphicFrame>
        <p:nvGraphicFramePr>
          <p:cNvPr id="11" name="Table 10"/>
          <p:cNvGraphicFramePr>
            <a:graphicFrameLocks noGrp="1"/>
          </p:cNvGraphicFramePr>
          <p:nvPr/>
        </p:nvGraphicFramePr>
        <p:xfrm>
          <a:off x="8075536" y="3330453"/>
          <a:ext cx="1610610" cy="1112520"/>
        </p:xfrm>
        <a:graphic>
          <a:graphicData uri="http://schemas.openxmlformats.org/drawingml/2006/table">
            <a:tbl>
              <a:tblPr firstRow="1" bandRow="1">
                <a:tableStyleId>{5940675A-B579-460E-94D1-54222C63F5DA}</a:tableStyleId>
              </a:tblPr>
              <a:tblGrid>
                <a:gridCol w="536870">
                  <a:extLst>
                    <a:ext uri="{9D8B030D-6E8A-4147-A177-3AD203B41FA5}">
                      <a16:colId xmlns:a16="http://schemas.microsoft.com/office/drawing/2014/main" val="20000"/>
                    </a:ext>
                  </a:extLst>
                </a:gridCol>
                <a:gridCol w="536870">
                  <a:extLst>
                    <a:ext uri="{9D8B030D-6E8A-4147-A177-3AD203B41FA5}">
                      <a16:colId xmlns:a16="http://schemas.microsoft.com/office/drawing/2014/main" val="20001"/>
                    </a:ext>
                  </a:extLst>
                </a:gridCol>
                <a:gridCol w="536870">
                  <a:extLst>
                    <a:ext uri="{9D8B030D-6E8A-4147-A177-3AD203B41FA5}">
                      <a16:colId xmlns:a16="http://schemas.microsoft.com/office/drawing/2014/main" val="20002"/>
                    </a:ext>
                  </a:extLst>
                </a:gridCol>
              </a:tblGrid>
              <a:tr h="370840">
                <a:tc>
                  <a:txBody>
                    <a:bodyPr/>
                    <a:lstStyle/>
                    <a:p>
                      <a:pPr algn="ctr"/>
                      <a:r>
                        <a:rPr lang="en-US" dirty="0"/>
                        <a:t>19</a:t>
                      </a:r>
                    </a:p>
                  </a:txBody>
                  <a:tcPr/>
                </a:tc>
                <a:tc>
                  <a:txBody>
                    <a:bodyPr/>
                    <a:lstStyle/>
                    <a:p>
                      <a:pPr algn="ctr"/>
                      <a:r>
                        <a:rPr lang="en-US" dirty="0"/>
                        <a:t>10</a:t>
                      </a:r>
                    </a:p>
                  </a:txBody>
                  <a:tcPr/>
                </a:tc>
                <a:tc>
                  <a:txBody>
                    <a:bodyPr/>
                    <a:lstStyle/>
                    <a:p>
                      <a:pPr algn="ctr"/>
                      <a:r>
                        <a:rPr lang="en-US" dirty="0"/>
                        <a:t>29</a:t>
                      </a:r>
                    </a:p>
                  </a:txBody>
                  <a:tcPr/>
                </a:tc>
                <a:extLst>
                  <a:ext uri="{0D108BD9-81ED-4DB2-BD59-A6C34878D82A}">
                    <a16:rowId xmlns:a16="http://schemas.microsoft.com/office/drawing/2014/main" val="10000"/>
                  </a:ext>
                </a:extLst>
              </a:tr>
              <a:tr h="370840">
                <a:tc gridSpan="3">
                  <a:txBody>
                    <a:bodyPr/>
                    <a:lstStyle/>
                    <a:p>
                      <a:pPr algn="ctr"/>
                      <a:r>
                        <a:rPr lang="en-US" dirty="0"/>
                        <a:t>F</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370840">
                <a:tc>
                  <a:txBody>
                    <a:bodyPr/>
                    <a:lstStyle/>
                    <a:p>
                      <a:pPr algn="ctr"/>
                      <a:r>
                        <a:rPr lang="en-US" dirty="0"/>
                        <a:t>19</a:t>
                      </a:r>
                    </a:p>
                  </a:txBody>
                  <a:tcPr/>
                </a:tc>
                <a:tc>
                  <a:txBody>
                    <a:bodyPr/>
                    <a:lstStyle/>
                    <a:p>
                      <a:pPr algn="ctr"/>
                      <a:r>
                        <a:rPr lang="en-US" dirty="0"/>
                        <a:t>0</a:t>
                      </a:r>
                    </a:p>
                  </a:txBody>
                  <a:tcPr/>
                </a:tc>
                <a:tc>
                  <a:txBody>
                    <a:bodyPr/>
                    <a:lstStyle/>
                    <a:p>
                      <a:pPr algn="ctr"/>
                      <a:r>
                        <a:rPr lang="en-US" dirty="0"/>
                        <a:t>29</a:t>
                      </a:r>
                    </a:p>
                  </a:txBody>
                  <a:tcPr/>
                </a:tc>
                <a:extLst>
                  <a:ext uri="{0D108BD9-81ED-4DB2-BD59-A6C34878D82A}">
                    <a16:rowId xmlns:a16="http://schemas.microsoft.com/office/drawing/2014/main" val="10002"/>
                  </a:ext>
                </a:extLst>
              </a:tr>
            </a:tbl>
          </a:graphicData>
        </a:graphic>
      </p:graphicFrame>
      <p:graphicFrame>
        <p:nvGraphicFramePr>
          <p:cNvPr id="12" name="Table 11"/>
          <p:cNvGraphicFramePr>
            <a:graphicFrameLocks noGrp="1"/>
          </p:cNvGraphicFramePr>
          <p:nvPr/>
        </p:nvGraphicFramePr>
        <p:xfrm>
          <a:off x="10311568" y="3467863"/>
          <a:ext cx="1610610" cy="1112520"/>
        </p:xfrm>
        <a:graphic>
          <a:graphicData uri="http://schemas.openxmlformats.org/drawingml/2006/table">
            <a:tbl>
              <a:tblPr firstRow="1" bandRow="1">
                <a:tableStyleId>{5940675A-B579-460E-94D1-54222C63F5DA}</a:tableStyleId>
              </a:tblPr>
              <a:tblGrid>
                <a:gridCol w="536870">
                  <a:extLst>
                    <a:ext uri="{9D8B030D-6E8A-4147-A177-3AD203B41FA5}">
                      <a16:colId xmlns:a16="http://schemas.microsoft.com/office/drawing/2014/main" val="20000"/>
                    </a:ext>
                  </a:extLst>
                </a:gridCol>
                <a:gridCol w="536870">
                  <a:extLst>
                    <a:ext uri="{9D8B030D-6E8A-4147-A177-3AD203B41FA5}">
                      <a16:colId xmlns:a16="http://schemas.microsoft.com/office/drawing/2014/main" val="20001"/>
                    </a:ext>
                  </a:extLst>
                </a:gridCol>
                <a:gridCol w="536870">
                  <a:extLst>
                    <a:ext uri="{9D8B030D-6E8A-4147-A177-3AD203B41FA5}">
                      <a16:colId xmlns:a16="http://schemas.microsoft.com/office/drawing/2014/main" val="20002"/>
                    </a:ext>
                  </a:extLst>
                </a:gridCol>
              </a:tblGrid>
              <a:tr h="370840">
                <a:tc>
                  <a:txBody>
                    <a:bodyPr/>
                    <a:lstStyle/>
                    <a:p>
                      <a:pPr algn="ctr"/>
                      <a:r>
                        <a:rPr lang="en-US" dirty="0"/>
                        <a:t>29</a:t>
                      </a:r>
                    </a:p>
                  </a:txBody>
                  <a:tcPr/>
                </a:tc>
                <a:tc>
                  <a:txBody>
                    <a:bodyPr/>
                    <a:lstStyle/>
                    <a:p>
                      <a:pPr algn="ctr"/>
                      <a:r>
                        <a:rPr lang="en-US" dirty="0"/>
                        <a:t>8</a:t>
                      </a:r>
                    </a:p>
                  </a:txBody>
                  <a:tcPr/>
                </a:tc>
                <a:tc>
                  <a:txBody>
                    <a:bodyPr/>
                    <a:lstStyle/>
                    <a:p>
                      <a:pPr algn="ctr"/>
                      <a:r>
                        <a:rPr lang="en-US" dirty="0"/>
                        <a:t>37</a:t>
                      </a:r>
                    </a:p>
                  </a:txBody>
                  <a:tcPr/>
                </a:tc>
                <a:extLst>
                  <a:ext uri="{0D108BD9-81ED-4DB2-BD59-A6C34878D82A}">
                    <a16:rowId xmlns:a16="http://schemas.microsoft.com/office/drawing/2014/main" val="10000"/>
                  </a:ext>
                </a:extLst>
              </a:tr>
              <a:tr h="370840">
                <a:tc gridSpan="3">
                  <a:txBody>
                    <a:bodyPr/>
                    <a:lstStyle/>
                    <a:p>
                      <a:pPr algn="ctr"/>
                      <a:r>
                        <a:rPr lang="en-US" dirty="0"/>
                        <a:t>H</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370840">
                <a:tc>
                  <a:txBody>
                    <a:bodyPr/>
                    <a:lstStyle/>
                    <a:p>
                      <a:pPr algn="ctr"/>
                      <a:r>
                        <a:rPr lang="en-US" dirty="0"/>
                        <a:t>29</a:t>
                      </a:r>
                    </a:p>
                  </a:txBody>
                  <a:tcPr/>
                </a:tc>
                <a:tc>
                  <a:txBody>
                    <a:bodyPr/>
                    <a:lstStyle/>
                    <a:p>
                      <a:pPr algn="ctr"/>
                      <a:r>
                        <a:rPr lang="en-US" dirty="0"/>
                        <a:t>0</a:t>
                      </a:r>
                    </a:p>
                  </a:txBody>
                  <a:tcPr/>
                </a:tc>
                <a:tc>
                  <a:txBody>
                    <a:bodyPr/>
                    <a:lstStyle/>
                    <a:p>
                      <a:pPr algn="ctr"/>
                      <a:r>
                        <a:rPr lang="en-US" dirty="0"/>
                        <a:t>37</a:t>
                      </a:r>
                    </a:p>
                  </a:txBody>
                  <a:tcPr/>
                </a:tc>
                <a:extLst>
                  <a:ext uri="{0D108BD9-81ED-4DB2-BD59-A6C34878D82A}">
                    <a16:rowId xmlns:a16="http://schemas.microsoft.com/office/drawing/2014/main" val="10002"/>
                  </a:ext>
                </a:extLst>
              </a:tr>
            </a:tbl>
          </a:graphicData>
        </a:graphic>
      </p:graphicFrame>
      <p:cxnSp>
        <p:nvCxnSpPr>
          <p:cNvPr id="14" name="Elbow Connector 13"/>
          <p:cNvCxnSpPr/>
          <p:nvPr/>
        </p:nvCxnSpPr>
        <p:spPr>
          <a:xfrm flipV="1">
            <a:off x="1828800" y="2878112"/>
            <a:ext cx="1349115" cy="809468"/>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Elbow Connector 18"/>
          <p:cNvCxnSpPr/>
          <p:nvPr/>
        </p:nvCxnSpPr>
        <p:spPr>
          <a:xfrm>
            <a:off x="1801318" y="3944912"/>
            <a:ext cx="986852" cy="80697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1798820" y="3822492"/>
            <a:ext cx="331282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Elbow Connector 23"/>
          <p:cNvCxnSpPr/>
          <p:nvPr/>
        </p:nvCxnSpPr>
        <p:spPr>
          <a:xfrm flipV="1">
            <a:off x="4347148" y="4002378"/>
            <a:ext cx="749508" cy="659567"/>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4781862" y="2623279"/>
            <a:ext cx="92939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Elbow Connector 30"/>
          <p:cNvCxnSpPr/>
          <p:nvPr/>
        </p:nvCxnSpPr>
        <p:spPr>
          <a:xfrm>
            <a:off x="4392118" y="4961744"/>
            <a:ext cx="1034321" cy="494676"/>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Elbow Connector 33"/>
          <p:cNvCxnSpPr/>
          <p:nvPr/>
        </p:nvCxnSpPr>
        <p:spPr>
          <a:xfrm>
            <a:off x="7330190" y="2953062"/>
            <a:ext cx="734518" cy="629587"/>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Elbow Connector 35"/>
          <p:cNvCxnSpPr/>
          <p:nvPr/>
        </p:nvCxnSpPr>
        <p:spPr>
          <a:xfrm flipV="1">
            <a:off x="7015397" y="4122299"/>
            <a:ext cx="1064301" cy="989351"/>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6670623" y="3897443"/>
            <a:ext cx="139408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Elbow Connector 43"/>
          <p:cNvCxnSpPr/>
          <p:nvPr/>
        </p:nvCxnSpPr>
        <p:spPr>
          <a:xfrm flipV="1">
            <a:off x="6985416" y="4482059"/>
            <a:ext cx="3387777" cy="89941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9713626" y="3942413"/>
            <a:ext cx="61459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7300210" y="2518348"/>
            <a:ext cx="24583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9758597" y="2533338"/>
            <a:ext cx="0" cy="1139252"/>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9743607" y="3672590"/>
            <a:ext cx="59960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p:txBody>
          <a:bodyPr/>
          <a:lstStyle/>
          <a:p>
            <a:r>
              <a:rPr lang="en-US" dirty="0"/>
              <a:t>Here is the solution</a:t>
            </a:r>
          </a:p>
          <a:p>
            <a:endParaRPr lang="en-US" dirty="0"/>
          </a:p>
        </p:txBody>
      </p:sp>
      <p:sp>
        <p:nvSpPr>
          <p:cNvPr id="3" name="Title 2"/>
          <p:cNvSpPr>
            <a:spLocks noGrp="1"/>
          </p:cNvSpPr>
          <p:nvPr>
            <p:ph type="title"/>
          </p:nvPr>
        </p:nvSpPr>
        <p:spPr/>
        <p:txBody>
          <a:bodyPr/>
          <a:lstStyle/>
          <a:p>
            <a:r>
              <a:rPr lang="en-US" dirty="0"/>
              <a:t>Example </a:t>
            </a:r>
          </a:p>
        </p:txBody>
      </p:sp>
      <p:graphicFrame>
        <p:nvGraphicFramePr>
          <p:cNvPr id="5" name="Table 4"/>
          <p:cNvGraphicFramePr>
            <a:graphicFrameLocks noGrp="1"/>
          </p:cNvGraphicFramePr>
          <p:nvPr/>
        </p:nvGraphicFramePr>
        <p:xfrm>
          <a:off x="203201" y="3147933"/>
          <a:ext cx="1610610" cy="1157631"/>
        </p:xfrm>
        <a:graphic>
          <a:graphicData uri="http://schemas.openxmlformats.org/drawingml/2006/table">
            <a:tbl>
              <a:tblPr firstRow="1" bandRow="1">
                <a:solidFill>
                  <a:schemeClr val="bg2"/>
                </a:solidFill>
                <a:tableStyleId>{5940675A-B579-460E-94D1-54222C63F5DA}</a:tableStyleId>
              </a:tblPr>
              <a:tblGrid>
                <a:gridCol w="536870">
                  <a:extLst>
                    <a:ext uri="{9D8B030D-6E8A-4147-A177-3AD203B41FA5}">
                      <a16:colId xmlns:a16="http://schemas.microsoft.com/office/drawing/2014/main" val="20000"/>
                    </a:ext>
                  </a:extLst>
                </a:gridCol>
                <a:gridCol w="536870">
                  <a:extLst>
                    <a:ext uri="{9D8B030D-6E8A-4147-A177-3AD203B41FA5}">
                      <a16:colId xmlns:a16="http://schemas.microsoft.com/office/drawing/2014/main" val="20001"/>
                    </a:ext>
                  </a:extLst>
                </a:gridCol>
                <a:gridCol w="536870">
                  <a:extLst>
                    <a:ext uri="{9D8B030D-6E8A-4147-A177-3AD203B41FA5}">
                      <a16:colId xmlns:a16="http://schemas.microsoft.com/office/drawing/2014/main" val="20002"/>
                    </a:ext>
                  </a:extLst>
                </a:gridCol>
              </a:tblGrid>
              <a:tr h="385877">
                <a:tc>
                  <a:txBody>
                    <a:bodyPr/>
                    <a:lstStyle/>
                    <a:p>
                      <a:pPr algn="ctr"/>
                      <a:r>
                        <a:rPr lang="en-US" dirty="0"/>
                        <a:t>0</a:t>
                      </a:r>
                    </a:p>
                  </a:txBody>
                  <a:tcPr/>
                </a:tc>
                <a:tc>
                  <a:txBody>
                    <a:bodyPr/>
                    <a:lstStyle/>
                    <a:p>
                      <a:pPr algn="ctr"/>
                      <a:r>
                        <a:rPr lang="en-US" dirty="0"/>
                        <a:t>6</a:t>
                      </a:r>
                    </a:p>
                  </a:txBody>
                  <a:tcPr/>
                </a:tc>
                <a:tc>
                  <a:txBody>
                    <a:bodyPr/>
                    <a:lstStyle/>
                    <a:p>
                      <a:pPr algn="ctr"/>
                      <a:r>
                        <a:rPr lang="en-US" dirty="0"/>
                        <a:t>6</a:t>
                      </a:r>
                    </a:p>
                  </a:txBody>
                  <a:tcPr/>
                </a:tc>
                <a:extLst>
                  <a:ext uri="{0D108BD9-81ED-4DB2-BD59-A6C34878D82A}">
                    <a16:rowId xmlns:a16="http://schemas.microsoft.com/office/drawing/2014/main" val="10000"/>
                  </a:ext>
                </a:extLst>
              </a:tr>
              <a:tr h="385877">
                <a:tc gridSpan="3">
                  <a:txBody>
                    <a:bodyPr/>
                    <a:lstStyle/>
                    <a:p>
                      <a:pPr algn="ctr"/>
                      <a:r>
                        <a:rPr lang="en-US" dirty="0"/>
                        <a:t>A</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385877">
                <a:tc>
                  <a:txBody>
                    <a:bodyPr/>
                    <a:lstStyle/>
                    <a:p>
                      <a:pPr algn="ctr"/>
                      <a:r>
                        <a:rPr lang="en-US" dirty="0"/>
                        <a:t>0</a:t>
                      </a:r>
                    </a:p>
                  </a:txBody>
                  <a:tcPr/>
                </a:tc>
                <a:tc>
                  <a:txBody>
                    <a:bodyPr/>
                    <a:lstStyle/>
                    <a:p>
                      <a:pPr algn="ctr"/>
                      <a:r>
                        <a:rPr lang="en-US" dirty="0"/>
                        <a:t>0</a:t>
                      </a:r>
                    </a:p>
                  </a:txBody>
                  <a:tcPr/>
                </a:tc>
                <a:tc>
                  <a:txBody>
                    <a:bodyPr/>
                    <a:lstStyle/>
                    <a:p>
                      <a:pPr algn="ctr"/>
                      <a:r>
                        <a:rPr lang="en-US" dirty="0"/>
                        <a:t>6</a:t>
                      </a:r>
                    </a:p>
                  </a:txBody>
                  <a:tcPr/>
                </a:tc>
                <a:extLst>
                  <a:ext uri="{0D108BD9-81ED-4DB2-BD59-A6C34878D82A}">
                    <a16:rowId xmlns:a16="http://schemas.microsoft.com/office/drawing/2014/main" val="10002"/>
                  </a:ext>
                </a:extLst>
              </a:tr>
            </a:tbl>
          </a:graphicData>
        </a:graphic>
      </p:graphicFrame>
      <p:graphicFrame>
        <p:nvGraphicFramePr>
          <p:cNvPr id="6" name="Table 5"/>
          <p:cNvGraphicFramePr>
            <a:graphicFrameLocks noGrp="1"/>
          </p:cNvGraphicFramePr>
          <p:nvPr/>
        </p:nvGraphicFramePr>
        <p:xfrm>
          <a:off x="3188742" y="2161221"/>
          <a:ext cx="1610610" cy="1112520"/>
        </p:xfrm>
        <a:graphic>
          <a:graphicData uri="http://schemas.openxmlformats.org/drawingml/2006/table">
            <a:tbl>
              <a:tblPr firstRow="1" bandRow="1">
                <a:tableStyleId>{5940675A-B579-460E-94D1-54222C63F5DA}</a:tableStyleId>
              </a:tblPr>
              <a:tblGrid>
                <a:gridCol w="536870">
                  <a:extLst>
                    <a:ext uri="{9D8B030D-6E8A-4147-A177-3AD203B41FA5}">
                      <a16:colId xmlns:a16="http://schemas.microsoft.com/office/drawing/2014/main" val="20000"/>
                    </a:ext>
                  </a:extLst>
                </a:gridCol>
                <a:gridCol w="536870">
                  <a:extLst>
                    <a:ext uri="{9D8B030D-6E8A-4147-A177-3AD203B41FA5}">
                      <a16:colId xmlns:a16="http://schemas.microsoft.com/office/drawing/2014/main" val="20001"/>
                    </a:ext>
                  </a:extLst>
                </a:gridCol>
                <a:gridCol w="536870">
                  <a:extLst>
                    <a:ext uri="{9D8B030D-6E8A-4147-A177-3AD203B41FA5}">
                      <a16:colId xmlns:a16="http://schemas.microsoft.com/office/drawing/2014/main" val="20002"/>
                    </a:ext>
                  </a:extLst>
                </a:gridCol>
              </a:tblGrid>
              <a:tr h="370840">
                <a:tc>
                  <a:txBody>
                    <a:bodyPr/>
                    <a:lstStyle/>
                    <a:p>
                      <a:pPr algn="ctr"/>
                      <a:r>
                        <a:rPr lang="en-US" dirty="0"/>
                        <a:t>6</a:t>
                      </a:r>
                    </a:p>
                  </a:txBody>
                  <a:tcPr/>
                </a:tc>
                <a:tc>
                  <a:txBody>
                    <a:bodyPr/>
                    <a:lstStyle/>
                    <a:p>
                      <a:pPr algn="ctr"/>
                      <a:r>
                        <a:rPr lang="en-US" dirty="0"/>
                        <a:t>5</a:t>
                      </a:r>
                    </a:p>
                  </a:txBody>
                  <a:tcPr/>
                </a:tc>
                <a:tc>
                  <a:txBody>
                    <a:bodyPr/>
                    <a:lstStyle/>
                    <a:p>
                      <a:pPr algn="ctr"/>
                      <a:r>
                        <a:rPr lang="en-US" dirty="0"/>
                        <a:t>11</a:t>
                      </a:r>
                    </a:p>
                  </a:txBody>
                  <a:tcPr/>
                </a:tc>
                <a:extLst>
                  <a:ext uri="{0D108BD9-81ED-4DB2-BD59-A6C34878D82A}">
                    <a16:rowId xmlns:a16="http://schemas.microsoft.com/office/drawing/2014/main" val="10000"/>
                  </a:ext>
                </a:extLst>
              </a:tr>
              <a:tr h="370840">
                <a:tc gridSpan="3">
                  <a:txBody>
                    <a:bodyPr/>
                    <a:lstStyle/>
                    <a:p>
                      <a:pPr algn="ctr"/>
                      <a:r>
                        <a:rPr lang="en-US" dirty="0"/>
                        <a:t>B</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370840">
                <a:tc>
                  <a:txBody>
                    <a:bodyPr/>
                    <a:lstStyle/>
                    <a:p>
                      <a:pPr algn="ctr"/>
                      <a:r>
                        <a:rPr lang="en-US" dirty="0"/>
                        <a:t>10</a:t>
                      </a:r>
                    </a:p>
                  </a:txBody>
                  <a:tcPr/>
                </a:tc>
                <a:tc>
                  <a:txBody>
                    <a:bodyPr/>
                    <a:lstStyle/>
                    <a:p>
                      <a:pPr algn="ctr"/>
                      <a:r>
                        <a:rPr lang="en-US" dirty="0"/>
                        <a:t>4</a:t>
                      </a:r>
                    </a:p>
                  </a:txBody>
                  <a:tcPr/>
                </a:tc>
                <a:tc>
                  <a:txBody>
                    <a:bodyPr/>
                    <a:lstStyle/>
                    <a:p>
                      <a:pPr algn="ctr"/>
                      <a:r>
                        <a:rPr lang="en-US" dirty="0"/>
                        <a:t>15</a:t>
                      </a:r>
                    </a:p>
                  </a:txBody>
                  <a:tcPr/>
                </a:tc>
                <a:extLst>
                  <a:ext uri="{0D108BD9-81ED-4DB2-BD59-A6C34878D82A}">
                    <a16:rowId xmlns:a16="http://schemas.microsoft.com/office/drawing/2014/main" val="10002"/>
                  </a:ext>
                </a:extLst>
              </a:tr>
            </a:tbl>
          </a:graphicData>
        </a:graphic>
      </p:graphicFrame>
      <p:graphicFrame>
        <p:nvGraphicFramePr>
          <p:cNvPr id="7" name="Table 6"/>
          <p:cNvGraphicFramePr>
            <a:graphicFrameLocks noGrp="1"/>
          </p:cNvGraphicFramePr>
          <p:nvPr/>
        </p:nvGraphicFramePr>
        <p:xfrm>
          <a:off x="5707089" y="2056289"/>
          <a:ext cx="1610610" cy="1112520"/>
        </p:xfrm>
        <a:graphic>
          <a:graphicData uri="http://schemas.openxmlformats.org/drawingml/2006/table">
            <a:tbl>
              <a:tblPr firstRow="1" bandRow="1">
                <a:tableStyleId>{5940675A-B579-460E-94D1-54222C63F5DA}</a:tableStyleId>
              </a:tblPr>
              <a:tblGrid>
                <a:gridCol w="536870">
                  <a:extLst>
                    <a:ext uri="{9D8B030D-6E8A-4147-A177-3AD203B41FA5}">
                      <a16:colId xmlns:a16="http://schemas.microsoft.com/office/drawing/2014/main" val="20000"/>
                    </a:ext>
                  </a:extLst>
                </a:gridCol>
                <a:gridCol w="536870">
                  <a:extLst>
                    <a:ext uri="{9D8B030D-6E8A-4147-A177-3AD203B41FA5}">
                      <a16:colId xmlns:a16="http://schemas.microsoft.com/office/drawing/2014/main" val="20001"/>
                    </a:ext>
                  </a:extLst>
                </a:gridCol>
                <a:gridCol w="536870">
                  <a:extLst>
                    <a:ext uri="{9D8B030D-6E8A-4147-A177-3AD203B41FA5}">
                      <a16:colId xmlns:a16="http://schemas.microsoft.com/office/drawing/2014/main" val="20002"/>
                    </a:ext>
                  </a:extLst>
                </a:gridCol>
              </a:tblGrid>
              <a:tr h="370840">
                <a:tc>
                  <a:txBody>
                    <a:bodyPr/>
                    <a:lstStyle/>
                    <a:p>
                      <a:pPr algn="ctr"/>
                      <a:r>
                        <a:rPr lang="en-US" dirty="0"/>
                        <a:t>11</a:t>
                      </a:r>
                    </a:p>
                  </a:txBody>
                  <a:tcPr/>
                </a:tc>
                <a:tc>
                  <a:txBody>
                    <a:bodyPr/>
                    <a:lstStyle/>
                    <a:p>
                      <a:pPr algn="ctr"/>
                      <a:r>
                        <a:rPr lang="en-US" dirty="0"/>
                        <a:t>4</a:t>
                      </a:r>
                    </a:p>
                  </a:txBody>
                  <a:tcPr/>
                </a:tc>
                <a:tc>
                  <a:txBody>
                    <a:bodyPr/>
                    <a:lstStyle/>
                    <a:p>
                      <a:pPr algn="ctr"/>
                      <a:r>
                        <a:rPr lang="en-US" dirty="0"/>
                        <a:t>15</a:t>
                      </a:r>
                    </a:p>
                  </a:txBody>
                  <a:tcPr/>
                </a:tc>
                <a:extLst>
                  <a:ext uri="{0D108BD9-81ED-4DB2-BD59-A6C34878D82A}">
                    <a16:rowId xmlns:a16="http://schemas.microsoft.com/office/drawing/2014/main" val="10000"/>
                  </a:ext>
                </a:extLst>
              </a:tr>
              <a:tr h="370840">
                <a:tc gridSpan="3">
                  <a:txBody>
                    <a:bodyPr/>
                    <a:lstStyle/>
                    <a:p>
                      <a:pPr algn="ctr"/>
                      <a:r>
                        <a:rPr lang="en-US" dirty="0"/>
                        <a:t>E</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370840">
                <a:tc>
                  <a:txBody>
                    <a:bodyPr/>
                    <a:lstStyle/>
                    <a:p>
                      <a:pPr algn="ctr"/>
                      <a:r>
                        <a:rPr lang="en-US" dirty="0"/>
                        <a:t>15</a:t>
                      </a:r>
                    </a:p>
                  </a:txBody>
                  <a:tcPr/>
                </a:tc>
                <a:tc>
                  <a:txBody>
                    <a:bodyPr/>
                    <a:lstStyle/>
                    <a:p>
                      <a:pPr algn="ctr"/>
                      <a:r>
                        <a:rPr lang="en-US" dirty="0"/>
                        <a:t>4</a:t>
                      </a:r>
                    </a:p>
                  </a:txBody>
                  <a:tcPr/>
                </a:tc>
                <a:tc>
                  <a:txBody>
                    <a:bodyPr/>
                    <a:lstStyle/>
                    <a:p>
                      <a:pPr algn="ctr"/>
                      <a:r>
                        <a:rPr lang="en-US" dirty="0"/>
                        <a:t>19</a:t>
                      </a:r>
                    </a:p>
                  </a:txBody>
                  <a:tcPr/>
                </a:tc>
                <a:extLst>
                  <a:ext uri="{0D108BD9-81ED-4DB2-BD59-A6C34878D82A}">
                    <a16:rowId xmlns:a16="http://schemas.microsoft.com/office/drawing/2014/main" val="10002"/>
                  </a:ext>
                </a:extLst>
              </a:tr>
            </a:tbl>
          </a:graphicData>
        </a:graphic>
      </p:graphicFrame>
      <p:graphicFrame>
        <p:nvGraphicFramePr>
          <p:cNvPr id="8" name="Table 7"/>
          <p:cNvGraphicFramePr>
            <a:graphicFrameLocks noGrp="1"/>
          </p:cNvGraphicFramePr>
          <p:nvPr/>
        </p:nvGraphicFramePr>
        <p:xfrm>
          <a:off x="5062512" y="3300473"/>
          <a:ext cx="1610610" cy="1112520"/>
        </p:xfrm>
        <a:graphic>
          <a:graphicData uri="http://schemas.openxmlformats.org/drawingml/2006/table">
            <a:tbl>
              <a:tblPr firstRow="1" bandRow="1">
                <a:tableStyleId>{5940675A-B579-460E-94D1-54222C63F5DA}</a:tableStyleId>
              </a:tblPr>
              <a:tblGrid>
                <a:gridCol w="536870">
                  <a:extLst>
                    <a:ext uri="{9D8B030D-6E8A-4147-A177-3AD203B41FA5}">
                      <a16:colId xmlns:a16="http://schemas.microsoft.com/office/drawing/2014/main" val="20000"/>
                    </a:ext>
                  </a:extLst>
                </a:gridCol>
                <a:gridCol w="536870">
                  <a:extLst>
                    <a:ext uri="{9D8B030D-6E8A-4147-A177-3AD203B41FA5}">
                      <a16:colId xmlns:a16="http://schemas.microsoft.com/office/drawing/2014/main" val="20001"/>
                    </a:ext>
                  </a:extLst>
                </a:gridCol>
                <a:gridCol w="536870">
                  <a:extLst>
                    <a:ext uri="{9D8B030D-6E8A-4147-A177-3AD203B41FA5}">
                      <a16:colId xmlns:a16="http://schemas.microsoft.com/office/drawing/2014/main" val="20002"/>
                    </a:ext>
                  </a:extLst>
                </a:gridCol>
              </a:tblGrid>
              <a:tr h="370840">
                <a:tc>
                  <a:txBody>
                    <a:bodyPr/>
                    <a:lstStyle/>
                    <a:p>
                      <a:pPr algn="ctr"/>
                      <a:r>
                        <a:rPr lang="en-US" dirty="0"/>
                        <a:t>7</a:t>
                      </a:r>
                    </a:p>
                  </a:txBody>
                  <a:tcPr/>
                </a:tc>
                <a:tc>
                  <a:txBody>
                    <a:bodyPr/>
                    <a:lstStyle/>
                    <a:p>
                      <a:pPr algn="ctr"/>
                      <a:r>
                        <a:rPr lang="en-US" dirty="0"/>
                        <a:t>3</a:t>
                      </a:r>
                    </a:p>
                  </a:txBody>
                  <a:tcPr/>
                </a:tc>
                <a:tc>
                  <a:txBody>
                    <a:bodyPr/>
                    <a:lstStyle/>
                    <a:p>
                      <a:pPr algn="ctr"/>
                      <a:r>
                        <a:rPr lang="en-US" dirty="0"/>
                        <a:t>10</a:t>
                      </a:r>
                    </a:p>
                  </a:txBody>
                  <a:tcPr/>
                </a:tc>
                <a:extLst>
                  <a:ext uri="{0D108BD9-81ED-4DB2-BD59-A6C34878D82A}">
                    <a16:rowId xmlns:a16="http://schemas.microsoft.com/office/drawing/2014/main" val="10000"/>
                  </a:ext>
                </a:extLst>
              </a:tr>
              <a:tr h="370840">
                <a:tc gridSpan="3">
                  <a:txBody>
                    <a:bodyPr/>
                    <a:lstStyle/>
                    <a:p>
                      <a:pPr algn="ctr"/>
                      <a:r>
                        <a:rPr lang="en-US" dirty="0"/>
                        <a:t>C</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370840">
                <a:tc>
                  <a:txBody>
                    <a:bodyPr/>
                    <a:lstStyle/>
                    <a:p>
                      <a:pPr algn="ctr"/>
                      <a:r>
                        <a:rPr lang="en-US" dirty="0"/>
                        <a:t>16</a:t>
                      </a:r>
                    </a:p>
                  </a:txBody>
                  <a:tcPr/>
                </a:tc>
                <a:tc>
                  <a:txBody>
                    <a:bodyPr/>
                    <a:lstStyle/>
                    <a:p>
                      <a:pPr algn="ctr"/>
                      <a:r>
                        <a:rPr lang="en-US" dirty="0"/>
                        <a:t>9</a:t>
                      </a:r>
                    </a:p>
                  </a:txBody>
                  <a:tcPr/>
                </a:tc>
                <a:tc>
                  <a:txBody>
                    <a:bodyPr/>
                    <a:lstStyle/>
                    <a:p>
                      <a:pPr algn="ctr"/>
                      <a:r>
                        <a:rPr lang="en-US" dirty="0"/>
                        <a:t>19</a:t>
                      </a:r>
                    </a:p>
                  </a:txBody>
                  <a:tcPr/>
                </a:tc>
                <a:extLst>
                  <a:ext uri="{0D108BD9-81ED-4DB2-BD59-A6C34878D82A}">
                    <a16:rowId xmlns:a16="http://schemas.microsoft.com/office/drawing/2014/main" val="10002"/>
                  </a:ext>
                </a:extLst>
              </a:tr>
            </a:tbl>
          </a:graphicData>
        </a:graphic>
      </p:graphicFrame>
      <p:graphicFrame>
        <p:nvGraphicFramePr>
          <p:cNvPr id="9" name="Table 8"/>
          <p:cNvGraphicFramePr>
            <a:graphicFrameLocks noGrp="1"/>
          </p:cNvGraphicFramePr>
          <p:nvPr/>
        </p:nvGraphicFramePr>
        <p:xfrm>
          <a:off x="2769017" y="4422098"/>
          <a:ext cx="1610610" cy="1115157"/>
        </p:xfrm>
        <a:graphic>
          <a:graphicData uri="http://schemas.openxmlformats.org/drawingml/2006/table">
            <a:tbl>
              <a:tblPr firstRow="1" bandRow="1">
                <a:tableStyleId>{5940675A-B579-460E-94D1-54222C63F5DA}</a:tableStyleId>
              </a:tblPr>
              <a:tblGrid>
                <a:gridCol w="536870">
                  <a:extLst>
                    <a:ext uri="{9D8B030D-6E8A-4147-A177-3AD203B41FA5}">
                      <a16:colId xmlns:a16="http://schemas.microsoft.com/office/drawing/2014/main" val="20000"/>
                    </a:ext>
                  </a:extLst>
                </a:gridCol>
                <a:gridCol w="536870">
                  <a:extLst>
                    <a:ext uri="{9D8B030D-6E8A-4147-A177-3AD203B41FA5}">
                      <a16:colId xmlns:a16="http://schemas.microsoft.com/office/drawing/2014/main" val="20001"/>
                    </a:ext>
                  </a:extLst>
                </a:gridCol>
                <a:gridCol w="536870">
                  <a:extLst>
                    <a:ext uri="{9D8B030D-6E8A-4147-A177-3AD203B41FA5}">
                      <a16:colId xmlns:a16="http://schemas.microsoft.com/office/drawing/2014/main" val="20002"/>
                    </a:ext>
                  </a:extLst>
                </a:gridCol>
              </a:tblGrid>
              <a:tr h="371719">
                <a:tc>
                  <a:txBody>
                    <a:bodyPr/>
                    <a:lstStyle/>
                    <a:p>
                      <a:pPr algn="ctr"/>
                      <a:r>
                        <a:rPr lang="en-US" dirty="0"/>
                        <a:t>6</a:t>
                      </a:r>
                    </a:p>
                  </a:txBody>
                  <a:tcPr>
                    <a:solidFill>
                      <a:schemeClr val="bg2"/>
                    </a:solidFill>
                  </a:tcPr>
                </a:tc>
                <a:tc>
                  <a:txBody>
                    <a:bodyPr/>
                    <a:lstStyle/>
                    <a:p>
                      <a:pPr algn="ctr"/>
                      <a:r>
                        <a:rPr lang="en-US" dirty="0"/>
                        <a:t>1</a:t>
                      </a:r>
                    </a:p>
                  </a:txBody>
                  <a:tcPr>
                    <a:solidFill>
                      <a:schemeClr val="bg2"/>
                    </a:solidFill>
                  </a:tcPr>
                </a:tc>
                <a:tc>
                  <a:txBody>
                    <a:bodyPr/>
                    <a:lstStyle/>
                    <a:p>
                      <a:pPr algn="ctr"/>
                      <a:r>
                        <a:rPr lang="en-US" dirty="0"/>
                        <a:t>7</a:t>
                      </a:r>
                    </a:p>
                  </a:txBody>
                  <a:tcPr>
                    <a:solidFill>
                      <a:schemeClr val="bg2"/>
                    </a:solidFill>
                  </a:tcPr>
                </a:tc>
                <a:extLst>
                  <a:ext uri="{0D108BD9-81ED-4DB2-BD59-A6C34878D82A}">
                    <a16:rowId xmlns:a16="http://schemas.microsoft.com/office/drawing/2014/main" val="10000"/>
                  </a:ext>
                </a:extLst>
              </a:tr>
              <a:tr h="371719">
                <a:tc gridSpan="3">
                  <a:txBody>
                    <a:bodyPr/>
                    <a:lstStyle/>
                    <a:p>
                      <a:pPr algn="ctr"/>
                      <a:r>
                        <a:rPr lang="en-US" dirty="0"/>
                        <a:t>D</a:t>
                      </a:r>
                    </a:p>
                  </a:txBody>
                  <a:tcPr>
                    <a:solidFill>
                      <a:schemeClr val="bg2"/>
                    </a:solidFill>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371719">
                <a:tc>
                  <a:txBody>
                    <a:bodyPr/>
                    <a:lstStyle/>
                    <a:p>
                      <a:pPr algn="ctr"/>
                      <a:r>
                        <a:rPr lang="en-US" dirty="0"/>
                        <a:t>6</a:t>
                      </a:r>
                    </a:p>
                  </a:txBody>
                  <a:tcPr>
                    <a:solidFill>
                      <a:schemeClr val="bg2"/>
                    </a:solidFill>
                  </a:tcPr>
                </a:tc>
                <a:tc>
                  <a:txBody>
                    <a:bodyPr/>
                    <a:lstStyle/>
                    <a:p>
                      <a:pPr algn="ctr"/>
                      <a:r>
                        <a:rPr lang="en-US" dirty="0"/>
                        <a:t>0</a:t>
                      </a:r>
                    </a:p>
                  </a:txBody>
                  <a:tcPr>
                    <a:solidFill>
                      <a:schemeClr val="bg2"/>
                    </a:solidFill>
                  </a:tcPr>
                </a:tc>
                <a:tc>
                  <a:txBody>
                    <a:bodyPr/>
                    <a:lstStyle/>
                    <a:p>
                      <a:pPr algn="ctr"/>
                      <a:r>
                        <a:rPr lang="en-US" dirty="0"/>
                        <a:t>7</a:t>
                      </a:r>
                    </a:p>
                  </a:txBody>
                  <a:tcPr>
                    <a:solidFill>
                      <a:schemeClr val="bg2"/>
                    </a:solidFill>
                  </a:tcPr>
                </a:tc>
                <a:extLst>
                  <a:ext uri="{0D108BD9-81ED-4DB2-BD59-A6C34878D82A}">
                    <a16:rowId xmlns:a16="http://schemas.microsoft.com/office/drawing/2014/main" val="10002"/>
                  </a:ext>
                </a:extLst>
              </a:tr>
            </a:tbl>
          </a:graphicData>
        </a:graphic>
      </p:graphicFrame>
      <p:graphicFrame>
        <p:nvGraphicFramePr>
          <p:cNvPr id="10" name="Table 9"/>
          <p:cNvGraphicFramePr>
            <a:graphicFrameLocks noGrp="1"/>
          </p:cNvGraphicFramePr>
          <p:nvPr/>
        </p:nvGraphicFramePr>
        <p:xfrm>
          <a:off x="5407286" y="4829469"/>
          <a:ext cx="1610610" cy="1112520"/>
        </p:xfrm>
        <a:graphic>
          <a:graphicData uri="http://schemas.openxmlformats.org/drawingml/2006/table">
            <a:tbl>
              <a:tblPr firstRow="1" bandRow="1">
                <a:tableStyleId>{5940675A-B579-460E-94D1-54222C63F5DA}</a:tableStyleId>
              </a:tblPr>
              <a:tblGrid>
                <a:gridCol w="536870">
                  <a:extLst>
                    <a:ext uri="{9D8B030D-6E8A-4147-A177-3AD203B41FA5}">
                      <a16:colId xmlns:a16="http://schemas.microsoft.com/office/drawing/2014/main" val="20000"/>
                    </a:ext>
                  </a:extLst>
                </a:gridCol>
                <a:gridCol w="536870">
                  <a:extLst>
                    <a:ext uri="{9D8B030D-6E8A-4147-A177-3AD203B41FA5}">
                      <a16:colId xmlns:a16="http://schemas.microsoft.com/office/drawing/2014/main" val="20001"/>
                    </a:ext>
                  </a:extLst>
                </a:gridCol>
                <a:gridCol w="536870">
                  <a:extLst>
                    <a:ext uri="{9D8B030D-6E8A-4147-A177-3AD203B41FA5}">
                      <a16:colId xmlns:a16="http://schemas.microsoft.com/office/drawing/2014/main" val="20002"/>
                    </a:ext>
                  </a:extLst>
                </a:gridCol>
              </a:tblGrid>
              <a:tr h="370840">
                <a:tc>
                  <a:txBody>
                    <a:bodyPr/>
                    <a:lstStyle/>
                    <a:p>
                      <a:pPr algn="ctr"/>
                      <a:r>
                        <a:rPr lang="en-US" dirty="0"/>
                        <a:t>7</a:t>
                      </a:r>
                    </a:p>
                  </a:txBody>
                  <a:tcPr>
                    <a:solidFill>
                      <a:schemeClr val="bg2"/>
                    </a:solidFill>
                  </a:tcPr>
                </a:tc>
                <a:tc>
                  <a:txBody>
                    <a:bodyPr/>
                    <a:lstStyle/>
                    <a:p>
                      <a:pPr algn="ctr"/>
                      <a:r>
                        <a:rPr lang="en-US" dirty="0"/>
                        <a:t>12</a:t>
                      </a:r>
                    </a:p>
                  </a:txBody>
                  <a:tcPr>
                    <a:solidFill>
                      <a:schemeClr val="bg2"/>
                    </a:solidFill>
                  </a:tcPr>
                </a:tc>
                <a:tc>
                  <a:txBody>
                    <a:bodyPr/>
                    <a:lstStyle/>
                    <a:p>
                      <a:pPr algn="ctr"/>
                      <a:r>
                        <a:rPr lang="en-US" dirty="0"/>
                        <a:t>19</a:t>
                      </a:r>
                    </a:p>
                  </a:txBody>
                  <a:tcPr>
                    <a:solidFill>
                      <a:schemeClr val="bg2"/>
                    </a:solidFill>
                  </a:tcPr>
                </a:tc>
                <a:extLst>
                  <a:ext uri="{0D108BD9-81ED-4DB2-BD59-A6C34878D82A}">
                    <a16:rowId xmlns:a16="http://schemas.microsoft.com/office/drawing/2014/main" val="10000"/>
                  </a:ext>
                </a:extLst>
              </a:tr>
              <a:tr h="370840">
                <a:tc gridSpan="3">
                  <a:txBody>
                    <a:bodyPr/>
                    <a:lstStyle/>
                    <a:p>
                      <a:pPr algn="ctr"/>
                      <a:r>
                        <a:rPr lang="en-US" dirty="0"/>
                        <a:t>G</a:t>
                      </a:r>
                    </a:p>
                  </a:txBody>
                  <a:tcPr>
                    <a:solidFill>
                      <a:schemeClr val="bg2"/>
                    </a:solidFill>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370840">
                <a:tc>
                  <a:txBody>
                    <a:bodyPr/>
                    <a:lstStyle/>
                    <a:p>
                      <a:pPr algn="ctr"/>
                      <a:r>
                        <a:rPr lang="en-US" dirty="0"/>
                        <a:t>7</a:t>
                      </a:r>
                    </a:p>
                  </a:txBody>
                  <a:tcPr>
                    <a:solidFill>
                      <a:schemeClr val="bg2"/>
                    </a:solidFill>
                  </a:tcPr>
                </a:tc>
                <a:tc>
                  <a:txBody>
                    <a:bodyPr/>
                    <a:lstStyle/>
                    <a:p>
                      <a:pPr algn="ctr"/>
                      <a:r>
                        <a:rPr lang="en-US" dirty="0"/>
                        <a:t>0</a:t>
                      </a:r>
                    </a:p>
                  </a:txBody>
                  <a:tcPr>
                    <a:solidFill>
                      <a:schemeClr val="bg2"/>
                    </a:solidFill>
                  </a:tcPr>
                </a:tc>
                <a:tc>
                  <a:txBody>
                    <a:bodyPr/>
                    <a:lstStyle/>
                    <a:p>
                      <a:pPr algn="ctr"/>
                      <a:r>
                        <a:rPr lang="en-US" dirty="0"/>
                        <a:t>19</a:t>
                      </a:r>
                    </a:p>
                  </a:txBody>
                  <a:tcPr>
                    <a:solidFill>
                      <a:schemeClr val="bg2"/>
                    </a:solidFill>
                  </a:tcPr>
                </a:tc>
                <a:extLst>
                  <a:ext uri="{0D108BD9-81ED-4DB2-BD59-A6C34878D82A}">
                    <a16:rowId xmlns:a16="http://schemas.microsoft.com/office/drawing/2014/main" val="10002"/>
                  </a:ext>
                </a:extLst>
              </a:tr>
            </a:tbl>
          </a:graphicData>
        </a:graphic>
      </p:graphicFrame>
      <p:graphicFrame>
        <p:nvGraphicFramePr>
          <p:cNvPr id="11" name="Table 10"/>
          <p:cNvGraphicFramePr>
            <a:graphicFrameLocks noGrp="1"/>
          </p:cNvGraphicFramePr>
          <p:nvPr/>
        </p:nvGraphicFramePr>
        <p:xfrm>
          <a:off x="8075536" y="3330453"/>
          <a:ext cx="1610610" cy="1112520"/>
        </p:xfrm>
        <a:graphic>
          <a:graphicData uri="http://schemas.openxmlformats.org/drawingml/2006/table">
            <a:tbl>
              <a:tblPr firstRow="1" bandRow="1">
                <a:tableStyleId>{5940675A-B579-460E-94D1-54222C63F5DA}</a:tableStyleId>
              </a:tblPr>
              <a:tblGrid>
                <a:gridCol w="536870">
                  <a:extLst>
                    <a:ext uri="{9D8B030D-6E8A-4147-A177-3AD203B41FA5}">
                      <a16:colId xmlns:a16="http://schemas.microsoft.com/office/drawing/2014/main" val="20000"/>
                    </a:ext>
                  </a:extLst>
                </a:gridCol>
                <a:gridCol w="536870">
                  <a:extLst>
                    <a:ext uri="{9D8B030D-6E8A-4147-A177-3AD203B41FA5}">
                      <a16:colId xmlns:a16="http://schemas.microsoft.com/office/drawing/2014/main" val="20001"/>
                    </a:ext>
                  </a:extLst>
                </a:gridCol>
                <a:gridCol w="536870">
                  <a:extLst>
                    <a:ext uri="{9D8B030D-6E8A-4147-A177-3AD203B41FA5}">
                      <a16:colId xmlns:a16="http://schemas.microsoft.com/office/drawing/2014/main" val="20002"/>
                    </a:ext>
                  </a:extLst>
                </a:gridCol>
              </a:tblGrid>
              <a:tr h="370840">
                <a:tc>
                  <a:txBody>
                    <a:bodyPr/>
                    <a:lstStyle/>
                    <a:p>
                      <a:pPr algn="ctr"/>
                      <a:r>
                        <a:rPr lang="en-US" dirty="0"/>
                        <a:t>19</a:t>
                      </a:r>
                    </a:p>
                  </a:txBody>
                  <a:tcPr>
                    <a:solidFill>
                      <a:schemeClr val="bg2"/>
                    </a:solidFill>
                  </a:tcPr>
                </a:tc>
                <a:tc>
                  <a:txBody>
                    <a:bodyPr/>
                    <a:lstStyle/>
                    <a:p>
                      <a:pPr algn="ctr"/>
                      <a:r>
                        <a:rPr lang="en-US" dirty="0"/>
                        <a:t>10</a:t>
                      </a:r>
                    </a:p>
                  </a:txBody>
                  <a:tcPr>
                    <a:solidFill>
                      <a:schemeClr val="bg2"/>
                    </a:solidFill>
                  </a:tcPr>
                </a:tc>
                <a:tc>
                  <a:txBody>
                    <a:bodyPr/>
                    <a:lstStyle/>
                    <a:p>
                      <a:pPr algn="ctr"/>
                      <a:r>
                        <a:rPr lang="en-US" dirty="0"/>
                        <a:t>29</a:t>
                      </a:r>
                    </a:p>
                  </a:txBody>
                  <a:tcPr>
                    <a:solidFill>
                      <a:schemeClr val="bg2"/>
                    </a:solidFill>
                  </a:tcPr>
                </a:tc>
                <a:extLst>
                  <a:ext uri="{0D108BD9-81ED-4DB2-BD59-A6C34878D82A}">
                    <a16:rowId xmlns:a16="http://schemas.microsoft.com/office/drawing/2014/main" val="10000"/>
                  </a:ext>
                </a:extLst>
              </a:tr>
              <a:tr h="370840">
                <a:tc gridSpan="3">
                  <a:txBody>
                    <a:bodyPr/>
                    <a:lstStyle/>
                    <a:p>
                      <a:pPr algn="ctr"/>
                      <a:r>
                        <a:rPr lang="en-US" dirty="0"/>
                        <a:t>F</a:t>
                      </a:r>
                    </a:p>
                  </a:txBody>
                  <a:tcPr>
                    <a:solidFill>
                      <a:schemeClr val="bg2"/>
                    </a:solidFill>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370840">
                <a:tc>
                  <a:txBody>
                    <a:bodyPr/>
                    <a:lstStyle/>
                    <a:p>
                      <a:pPr algn="ctr"/>
                      <a:r>
                        <a:rPr lang="en-US" dirty="0"/>
                        <a:t>19</a:t>
                      </a:r>
                    </a:p>
                  </a:txBody>
                  <a:tcPr>
                    <a:solidFill>
                      <a:schemeClr val="bg2"/>
                    </a:solidFill>
                  </a:tcPr>
                </a:tc>
                <a:tc>
                  <a:txBody>
                    <a:bodyPr/>
                    <a:lstStyle/>
                    <a:p>
                      <a:pPr algn="ctr"/>
                      <a:r>
                        <a:rPr lang="en-US" dirty="0"/>
                        <a:t>0</a:t>
                      </a:r>
                    </a:p>
                  </a:txBody>
                  <a:tcPr>
                    <a:solidFill>
                      <a:schemeClr val="bg2"/>
                    </a:solidFill>
                  </a:tcPr>
                </a:tc>
                <a:tc>
                  <a:txBody>
                    <a:bodyPr/>
                    <a:lstStyle/>
                    <a:p>
                      <a:pPr algn="ctr"/>
                      <a:r>
                        <a:rPr lang="en-US" dirty="0"/>
                        <a:t>29</a:t>
                      </a:r>
                    </a:p>
                  </a:txBody>
                  <a:tcPr>
                    <a:solidFill>
                      <a:schemeClr val="bg2"/>
                    </a:solidFill>
                  </a:tcPr>
                </a:tc>
                <a:extLst>
                  <a:ext uri="{0D108BD9-81ED-4DB2-BD59-A6C34878D82A}">
                    <a16:rowId xmlns:a16="http://schemas.microsoft.com/office/drawing/2014/main" val="10002"/>
                  </a:ext>
                </a:extLst>
              </a:tr>
            </a:tbl>
          </a:graphicData>
        </a:graphic>
      </p:graphicFrame>
      <p:graphicFrame>
        <p:nvGraphicFramePr>
          <p:cNvPr id="12" name="Table 11"/>
          <p:cNvGraphicFramePr>
            <a:graphicFrameLocks noGrp="1"/>
          </p:cNvGraphicFramePr>
          <p:nvPr/>
        </p:nvGraphicFramePr>
        <p:xfrm>
          <a:off x="10311568" y="3467863"/>
          <a:ext cx="1610610" cy="1112520"/>
        </p:xfrm>
        <a:graphic>
          <a:graphicData uri="http://schemas.openxmlformats.org/drawingml/2006/table">
            <a:tbl>
              <a:tblPr firstRow="1" bandRow="1">
                <a:tableStyleId>{5940675A-B579-460E-94D1-54222C63F5DA}</a:tableStyleId>
              </a:tblPr>
              <a:tblGrid>
                <a:gridCol w="536870">
                  <a:extLst>
                    <a:ext uri="{9D8B030D-6E8A-4147-A177-3AD203B41FA5}">
                      <a16:colId xmlns:a16="http://schemas.microsoft.com/office/drawing/2014/main" val="20000"/>
                    </a:ext>
                  </a:extLst>
                </a:gridCol>
                <a:gridCol w="536870">
                  <a:extLst>
                    <a:ext uri="{9D8B030D-6E8A-4147-A177-3AD203B41FA5}">
                      <a16:colId xmlns:a16="http://schemas.microsoft.com/office/drawing/2014/main" val="20001"/>
                    </a:ext>
                  </a:extLst>
                </a:gridCol>
                <a:gridCol w="536870">
                  <a:extLst>
                    <a:ext uri="{9D8B030D-6E8A-4147-A177-3AD203B41FA5}">
                      <a16:colId xmlns:a16="http://schemas.microsoft.com/office/drawing/2014/main" val="20002"/>
                    </a:ext>
                  </a:extLst>
                </a:gridCol>
              </a:tblGrid>
              <a:tr h="370840">
                <a:tc>
                  <a:txBody>
                    <a:bodyPr/>
                    <a:lstStyle/>
                    <a:p>
                      <a:pPr algn="ctr"/>
                      <a:r>
                        <a:rPr lang="en-US" dirty="0"/>
                        <a:t>29</a:t>
                      </a:r>
                    </a:p>
                  </a:txBody>
                  <a:tcPr>
                    <a:solidFill>
                      <a:schemeClr val="bg2"/>
                    </a:solidFill>
                  </a:tcPr>
                </a:tc>
                <a:tc>
                  <a:txBody>
                    <a:bodyPr/>
                    <a:lstStyle/>
                    <a:p>
                      <a:pPr algn="ctr"/>
                      <a:r>
                        <a:rPr lang="en-US" dirty="0"/>
                        <a:t>8</a:t>
                      </a:r>
                    </a:p>
                  </a:txBody>
                  <a:tcPr>
                    <a:solidFill>
                      <a:schemeClr val="bg2"/>
                    </a:solidFill>
                  </a:tcPr>
                </a:tc>
                <a:tc>
                  <a:txBody>
                    <a:bodyPr/>
                    <a:lstStyle/>
                    <a:p>
                      <a:pPr algn="ctr"/>
                      <a:r>
                        <a:rPr lang="en-US" dirty="0"/>
                        <a:t>37</a:t>
                      </a:r>
                    </a:p>
                  </a:txBody>
                  <a:tcPr>
                    <a:solidFill>
                      <a:schemeClr val="bg2"/>
                    </a:solidFill>
                  </a:tcPr>
                </a:tc>
                <a:extLst>
                  <a:ext uri="{0D108BD9-81ED-4DB2-BD59-A6C34878D82A}">
                    <a16:rowId xmlns:a16="http://schemas.microsoft.com/office/drawing/2014/main" val="10000"/>
                  </a:ext>
                </a:extLst>
              </a:tr>
              <a:tr h="370840">
                <a:tc gridSpan="3">
                  <a:txBody>
                    <a:bodyPr/>
                    <a:lstStyle/>
                    <a:p>
                      <a:pPr algn="ctr"/>
                      <a:r>
                        <a:rPr lang="en-US" dirty="0"/>
                        <a:t>H</a:t>
                      </a:r>
                    </a:p>
                  </a:txBody>
                  <a:tcPr>
                    <a:solidFill>
                      <a:schemeClr val="bg2"/>
                    </a:solidFill>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370840">
                <a:tc>
                  <a:txBody>
                    <a:bodyPr/>
                    <a:lstStyle/>
                    <a:p>
                      <a:pPr algn="ctr"/>
                      <a:r>
                        <a:rPr lang="en-US" dirty="0"/>
                        <a:t>29</a:t>
                      </a:r>
                    </a:p>
                  </a:txBody>
                  <a:tcPr>
                    <a:solidFill>
                      <a:schemeClr val="bg2"/>
                    </a:solidFill>
                  </a:tcPr>
                </a:tc>
                <a:tc>
                  <a:txBody>
                    <a:bodyPr/>
                    <a:lstStyle/>
                    <a:p>
                      <a:pPr algn="ctr"/>
                      <a:r>
                        <a:rPr lang="en-US" dirty="0"/>
                        <a:t>0</a:t>
                      </a:r>
                    </a:p>
                  </a:txBody>
                  <a:tcPr>
                    <a:solidFill>
                      <a:schemeClr val="bg2"/>
                    </a:solidFill>
                  </a:tcPr>
                </a:tc>
                <a:tc>
                  <a:txBody>
                    <a:bodyPr/>
                    <a:lstStyle/>
                    <a:p>
                      <a:pPr algn="ctr"/>
                      <a:r>
                        <a:rPr lang="en-US" dirty="0"/>
                        <a:t>37</a:t>
                      </a:r>
                    </a:p>
                  </a:txBody>
                  <a:tcPr>
                    <a:solidFill>
                      <a:schemeClr val="bg2"/>
                    </a:solidFill>
                  </a:tcPr>
                </a:tc>
                <a:extLst>
                  <a:ext uri="{0D108BD9-81ED-4DB2-BD59-A6C34878D82A}">
                    <a16:rowId xmlns:a16="http://schemas.microsoft.com/office/drawing/2014/main" val="10002"/>
                  </a:ext>
                </a:extLst>
              </a:tr>
            </a:tbl>
          </a:graphicData>
        </a:graphic>
      </p:graphicFrame>
      <p:cxnSp>
        <p:nvCxnSpPr>
          <p:cNvPr id="14" name="Elbow Connector 13"/>
          <p:cNvCxnSpPr/>
          <p:nvPr/>
        </p:nvCxnSpPr>
        <p:spPr>
          <a:xfrm flipV="1">
            <a:off x="1828800" y="2878112"/>
            <a:ext cx="1349115" cy="809468"/>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Elbow Connector 18"/>
          <p:cNvCxnSpPr/>
          <p:nvPr/>
        </p:nvCxnSpPr>
        <p:spPr>
          <a:xfrm>
            <a:off x="1801318" y="3944912"/>
            <a:ext cx="986852" cy="806970"/>
          </a:xfrm>
          <a:prstGeom prst="bentConnector3">
            <a:avLst>
              <a:gd name="adj1" fmla="val 50000"/>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1798820" y="3822492"/>
            <a:ext cx="331282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Elbow Connector 23"/>
          <p:cNvCxnSpPr/>
          <p:nvPr/>
        </p:nvCxnSpPr>
        <p:spPr>
          <a:xfrm flipV="1">
            <a:off x="4347148" y="4002378"/>
            <a:ext cx="749508" cy="659567"/>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4781862" y="2623279"/>
            <a:ext cx="92939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Elbow Connector 30"/>
          <p:cNvCxnSpPr/>
          <p:nvPr/>
        </p:nvCxnSpPr>
        <p:spPr>
          <a:xfrm>
            <a:off x="4392118" y="4961744"/>
            <a:ext cx="1079292" cy="494676"/>
          </a:xfrm>
          <a:prstGeom prst="bentConnector3">
            <a:avLst>
              <a:gd name="adj1" fmla="val 50000"/>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34" name="Elbow Connector 33"/>
          <p:cNvCxnSpPr/>
          <p:nvPr/>
        </p:nvCxnSpPr>
        <p:spPr>
          <a:xfrm>
            <a:off x="7330190" y="2953062"/>
            <a:ext cx="734518" cy="629587"/>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Elbow Connector 35"/>
          <p:cNvCxnSpPr/>
          <p:nvPr/>
        </p:nvCxnSpPr>
        <p:spPr>
          <a:xfrm flipV="1">
            <a:off x="7015397" y="4122299"/>
            <a:ext cx="1064301" cy="989351"/>
          </a:xfrm>
          <a:prstGeom prst="bentConnector3">
            <a:avLst>
              <a:gd name="adj1" fmla="val 50000"/>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6670623" y="3897443"/>
            <a:ext cx="139408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Elbow Connector 43"/>
          <p:cNvCxnSpPr/>
          <p:nvPr/>
        </p:nvCxnSpPr>
        <p:spPr>
          <a:xfrm flipV="1">
            <a:off x="6985416" y="4497049"/>
            <a:ext cx="3387777" cy="884420"/>
          </a:xfrm>
          <a:prstGeom prst="bentConnector3">
            <a:avLst>
              <a:gd name="adj1" fmla="val 50000"/>
            </a:avLst>
          </a:prstGeom>
          <a:ln w="9525">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9673433" y="3942413"/>
            <a:ext cx="640080" cy="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7300210" y="2518348"/>
            <a:ext cx="24583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9758597" y="2533338"/>
            <a:ext cx="0" cy="1139252"/>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9743607" y="3672590"/>
            <a:ext cx="59960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aphicFrame>
        <p:nvGraphicFramePr>
          <p:cNvPr id="29" name="Table 28"/>
          <p:cNvGraphicFramePr>
            <a:graphicFrameLocks noGrp="1"/>
          </p:cNvGraphicFramePr>
          <p:nvPr/>
        </p:nvGraphicFramePr>
        <p:xfrm>
          <a:off x="298140" y="5536506"/>
          <a:ext cx="1830462" cy="1112520"/>
        </p:xfrm>
        <a:graphic>
          <a:graphicData uri="http://schemas.openxmlformats.org/drawingml/2006/table">
            <a:tbl>
              <a:tblPr firstRow="1" bandRow="1">
                <a:tableStyleId>{5940675A-B579-460E-94D1-54222C63F5DA}</a:tableStyleId>
              </a:tblPr>
              <a:tblGrid>
                <a:gridCol w="610154">
                  <a:extLst>
                    <a:ext uri="{9D8B030D-6E8A-4147-A177-3AD203B41FA5}">
                      <a16:colId xmlns:a16="http://schemas.microsoft.com/office/drawing/2014/main" val="20000"/>
                    </a:ext>
                  </a:extLst>
                </a:gridCol>
                <a:gridCol w="610154">
                  <a:extLst>
                    <a:ext uri="{9D8B030D-6E8A-4147-A177-3AD203B41FA5}">
                      <a16:colId xmlns:a16="http://schemas.microsoft.com/office/drawing/2014/main" val="20001"/>
                    </a:ext>
                  </a:extLst>
                </a:gridCol>
                <a:gridCol w="610154">
                  <a:extLst>
                    <a:ext uri="{9D8B030D-6E8A-4147-A177-3AD203B41FA5}">
                      <a16:colId xmlns:a16="http://schemas.microsoft.com/office/drawing/2014/main" val="20002"/>
                    </a:ext>
                  </a:extLst>
                </a:gridCol>
              </a:tblGrid>
              <a:tr h="370840">
                <a:tc>
                  <a:txBody>
                    <a:bodyPr/>
                    <a:lstStyle/>
                    <a:p>
                      <a:pPr algn="ctr"/>
                      <a:r>
                        <a:rPr lang="en-US" dirty="0"/>
                        <a:t>ES</a:t>
                      </a:r>
                    </a:p>
                  </a:txBody>
                  <a:tcPr/>
                </a:tc>
                <a:tc>
                  <a:txBody>
                    <a:bodyPr/>
                    <a:lstStyle/>
                    <a:p>
                      <a:pPr algn="ctr"/>
                      <a:r>
                        <a:rPr lang="en-US" dirty="0" err="1"/>
                        <a:t>Dur</a:t>
                      </a:r>
                      <a:endParaRPr lang="en-US" dirty="0"/>
                    </a:p>
                  </a:txBody>
                  <a:tcPr/>
                </a:tc>
                <a:tc>
                  <a:txBody>
                    <a:bodyPr/>
                    <a:lstStyle/>
                    <a:p>
                      <a:pPr algn="ctr"/>
                      <a:r>
                        <a:rPr lang="en-US" dirty="0"/>
                        <a:t>EF</a:t>
                      </a:r>
                    </a:p>
                  </a:txBody>
                  <a:tcPr/>
                </a:tc>
                <a:extLst>
                  <a:ext uri="{0D108BD9-81ED-4DB2-BD59-A6C34878D82A}">
                    <a16:rowId xmlns:a16="http://schemas.microsoft.com/office/drawing/2014/main" val="10000"/>
                  </a:ext>
                </a:extLst>
              </a:tr>
              <a:tr h="370840">
                <a:tc gridSpan="3">
                  <a:txBody>
                    <a:bodyPr/>
                    <a:lstStyle/>
                    <a:p>
                      <a:pPr algn="ctr"/>
                      <a:r>
                        <a:rPr lang="en-US" dirty="0"/>
                        <a:t>Activity</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370840">
                <a:tc>
                  <a:txBody>
                    <a:bodyPr/>
                    <a:lstStyle/>
                    <a:p>
                      <a:pPr algn="ctr"/>
                      <a:r>
                        <a:rPr lang="en-US" dirty="0"/>
                        <a:t>LS</a:t>
                      </a:r>
                    </a:p>
                  </a:txBody>
                  <a:tcPr/>
                </a:tc>
                <a:tc>
                  <a:txBody>
                    <a:bodyPr/>
                    <a:lstStyle/>
                    <a:p>
                      <a:pPr algn="ctr"/>
                      <a:r>
                        <a:rPr lang="en-US" dirty="0"/>
                        <a:t>TF</a:t>
                      </a:r>
                    </a:p>
                  </a:txBody>
                  <a:tcPr/>
                </a:tc>
                <a:tc>
                  <a:txBody>
                    <a:bodyPr/>
                    <a:lstStyle/>
                    <a:p>
                      <a:pPr algn="ctr"/>
                      <a:r>
                        <a:rPr lang="en-US" dirty="0"/>
                        <a:t>LF</a:t>
                      </a:r>
                    </a:p>
                  </a:txBody>
                  <a:tcPr/>
                </a:tc>
                <a:extLst>
                  <a:ext uri="{0D108BD9-81ED-4DB2-BD59-A6C34878D82A}">
                    <a16:rowId xmlns:a16="http://schemas.microsoft.com/office/drawing/2014/main" val="10002"/>
                  </a:ext>
                </a:extLst>
              </a:tr>
            </a:tbl>
          </a:graphicData>
        </a:graphic>
      </p:graphicFrame>
      <p:graphicFrame>
        <p:nvGraphicFramePr>
          <p:cNvPr id="30" name="Table 29"/>
          <p:cNvGraphicFramePr>
            <a:graphicFrameLocks noGrp="1"/>
          </p:cNvGraphicFramePr>
          <p:nvPr/>
        </p:nvGraphicFramePr>
        <p:xfrm>
          <a:off x="10179157" y="952015"/>
          <a:ext cx="1830462" cy="1112520"/>
        </p:xfrm>
        <a:graphic>
          <a:graphicData uri="http://schemas.openxmlformats.org/drawingml/2006/table">
            <a:tbl>
              <a:tblPr firstRow="1" bandRow="1">
                <a:tableStyleId>{5940675A-B579-460E-94D1-54222C63F5DA}</a:tableStyleId>
              </a:tblPr>
              <a:tblGrid>
                <a:gridCol w="610154">
                  <a:extLst>
                    <a:ext uri="{9D8B030D-6E8A-4147-A177-3AD203B41FA5}">
                      <a16:colId xmlns:a16="http://schemas.microsoft.com/office/drawing/2014/main" val="20000"/>
                    </a:ext>
                  </a:extLst>
                </a:gridCol>
                <a:gridCol w="610154">
                  <a:extLst>
                    <a:ext uri="{9D8B030D-6E8A-4147-A177-3AD203B41FA5}">
                      <a16:colId xmlns:a16="http://schemas.microsoft.com/office/drawing/2014/main" val="20001"/>
                    </a:ext>
                  </a:extLst>
                </a:gridCol>
                <a:gridCol w="610154">
                  <a:extLst>
                    <a:ext uri="{9D8B030D-6E8A-4147-A177-3AD203B41FA5}">
                      <a16:colId xmlns:a16="http://schemas.microsoft.com/office/drawing/2014/main" val="20002"/>
                    </a:ext>
                  </a:extLst>
                </a:gridCol>
              </a:tblGrid>
              <a:tr h="370840">
                <a:tc>
                  <a:txBody>
                    <a:bodyPr/>
                    <a:lstStyle/>
                    <a:p>
                      <a:pPr algn="ctr"/>
                      <a:r>
                        <a:rPr lang="en-US" dirty="0"/>
                        <a:t>ES</a:t>
                      </a:r>
                    </a:p>
                  </a:txBody>
                  <a:tcPr>
                    <a:solidFill>
                      <a:schemeClr val="bg2"/>
                    </a:solidFill>
                  </a:tcPr>
                </a:tc>
                <a:tc>
                  <a:txBody>
                    <a:bodyPr/>
                    <a:lstStyle/>
                    <a:p>
                      <a:pPr algn="ctr"/>
                      <a:r>
                        <a:rPr lang="en-US" dirty="0" err="1"/>
                        <a:t>Dur</a:t>
                      </a:r>
                      <a:endParaRPr lang="en-US" dirty="0"/>
                    </a:p>
                  </a:txBody>
                  <a:tcPr>
                    <a:solidFill>
                      <a:schemeClr val="bg2"/>
                    </a:solidFill>
                  </a:tcPr>
                </a:tc>
                <a:tc>
                  <a:txBody>
                    <a:bodyPr/>
                    <a:lstStyle/>
                    <a:p>
                      <a:pPr algn="ctr"/>
                      <a:r>
                        <a:rPr lang="en-US" dirty="0"/>
                        <a:t>EF</a:t>
                      </a:r>
                    </a:p>
                  </a:txBody>
                  <a:tcPr>
                    <a:solidFill>
                      <a:schemeClr val="bg2"/>
                    </a:solidFill>
                  </a:tcPr>
                </a:tc>
                <a:extLst>
                  <a:ext uri="{0D108BD9-81ED-4DB2-BD59-A6C34878D82A}">
                    <a16:rowId xmlns:a16="http://schemas.microsoft.com/office/drawing/2014/main" val="10000"/>
                  </a:ext>
                </a:extLst>
              </a:tr>
              <a:tr h="370840">
                <a:tc gridSpan="3">
                  <a:txBody>
                    <a:bodyPr/>
                    <a:lstStyle/>
                    <a:p>
                      <a:pPr algn="ctr"/>
                      <a:r>
                        <a:rPr lang="en-US" dirty="0"/>
                        <a:t>Activity</a:t>
                      </a:r>
                    </a:p>
                  </a:txBody>
                  <a:tcPr>
                    <a:solidFill>
                      <a:schemeClr val="bg2"/>
                    </a:solidFill>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370840">
                <a:tc>
                  <a:txBody>
                    <a:bodyPr/>
                    <a:lstStyle/>
                    <a:p>
                      <a:pPr algn="ctr"/>
                      <a:r>
                        <a:rPr lang="en-US" dirty="0"/>
                        <a:t>LS</a:t>
                      </a:r>
                    </a:p>
                  </a:txBody>
                  <a:tcPr>
                    <a:solidFill>
                      <a:schemeClr val="bg2"/>
                    </a:solidFill>
                  </a:tcPr>
                </a:tc>
                <a:tc>
                  <a:txBody>
                    <a:bodyPr/>
                    <a:lstStyle/>
                    <a:p>
                      <a:pPr algn="ctr"/>
                      <a:r>
                        <a:rPr lang="en-US" dirty="0"/>
                        <a:t>TF</a:t>
                      </a:r>
                    </a:p>
                  </a:txBody>
                  <a:tcPr>
                    <a:solidFill>
                      <a:schemeClr val="bg2"/>
                    </a:solidFill>
                  </a:tcPr>
                </a:tc>
                <a:tc>
                  <a:txBody>
                    <a:bodyPr/>
                    <a:lstStyle/>
                    <a:p>
                      <a:pPr algn="ctr"/>
                      <a:r>
                        <a:rPr lang="en-US" dirty="0"/>
                        <a:t>LF</a:t>
                      </a:r>
                    </a:p>
                  </a:txBody>
                  <a:tcPr>
                    <a:solidFill>
                      <a:schemeClr val="bg2"/>
                    </a:solidFill>
                  </a:tcPr>
                </a:tc>
                <a:extLst>
                  <a:ext uri="{0D108BD9-81ED-4DB2-BD59-A6C34878D82A}">
                    <a16:rowId xmlns:a16="http://schemas.microsoft.com/office/drawing/2014/main" val="10002"/>
                  </a:ext>
                </a:extLst>
              </a:tr>
            </a:tbl>
          </a:graphicData>
        </a:graphic>
      </p:graphicFrame>
      <p:sp>
        <p:nvSpPr>
          <p:cNvPr id="32" name="TextBox 31"/>
          <p:cNvSpPr txBox="1"/>
          <p:nvPr/>
        </p:nvSpPr>
        <p:spPr>
          <a:xfrm>
            <a:off x="8064709" y="467405"/>
            <a:ext cx="2128603" cy="369332"/>
          </a:xfrm>
          <a:prstGeom prst="rect">
            <a:avLst/>
          </a:prstGeom>
          <a:noFill/>
          <a:ln>
            <a:noFill/>
          </a:ln>
        </p:spPr>
        <p:txBody>
          <a:bodyPr wrap="square" rtlCol="0" anchor="ctr" anchorCtr="1">
            <a:spAutoFit/>
          </a:bodyPr>
          <a:lstStyle/>
          <a:p>
            <a:r>
              <a:rPr lang="en-US" dirty="0"/>
              <a:t>Critical Path</a:t>
            </a:r>
          </a:p>
        </p:txBody>
      </p:sp>
      <p:sp>
        <p:nvSpPr>
          <p:cNvPr id="33" name="TextBox 32"/>
          <p:cNvSpPr txBox="1"/>
          <p:nvPr/>
        </p:nvSpPr>
        <p:spPr>
          <a:xfrm>
            <a:off x="7392650" y="1309352"/>
            <a:ext cx="2128603" cy="369332"/>
          </a:xfrm>
          <a:prstGeom prst="rect">
            <a:avLst/>
          </a:prstGeom>
          <a:noFill/>
          <a:ln>
            <a:noFill/>
          </a:ln>
        </p:spPr>
        <p:txBody>
          <a:bodyPr wrap="square" rtlCol="0" anchor="ctr" anchorCtr="1">
            <a:spAutoFit/>
          </a:bodyPr>
          <a:lstStyle/>
          <a:p>
            <a:r>
              <a:rPr lang="en-US" dirty="0"/>
              <a:t>Critical Activity</a:t>
            </a:r>
          </a:p>
        </p:txBody>
      </p:sp>
      <p:cxnSp>
        <p:nvCxnSpPr>
          <p:cNvPr id="37" name="Straight Arrow Connector 36"/>
          <p:cNvCxnSpPr/>
          <p:nvPr/>
        </p:nvCxnSpPr>
        <p:spPr>
          <a:xfrm>
            <a:off x="9968459" y="629587"/>
            <a:ext cx="1064302" cy="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9308892" y="1514007"/>
            <a:ext cx="79447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CPM</a:t>
            </a:r>
          </a:p>
        </p:txBody>
      </p:sp>
      <p:sp>
        <p:nvSpPr>
          <p:cNvPr id="5" name="Content Placeholder 4"/>
          <p:cNvSpPr>
            <a:spLocks noGrp="1"/>
          </p:cNvSpPr>
          <p:nvPr>
            <p:ph sz="quarter" idx="1"/>
          </p:nvPr>
        </p:nvSpPr>
        <p:spPr/>
        <p:txBody>
          <a:bodyPr>
            <a:normAutofit fontScale="92500"/>
          </a:bodyPr>
          <a:lstStyle/>
          <a:p>
            <a:r>
              <a:rPr lang="en-US" dirty="0"/>
              <a:t>Critical Path Analysis is an effective and powerful method of assessing:</a:t>
            </a:r>
          </a:p>
          <a:p>
            <a:pPr lvl="1"/>
            <a:r>
              <a:rPr lang="en-US" dirty="0"/>
              <a:t>What tasks must be carried out on time.</a:t>
            </a:r>
          </a:p>
          <a:p>
            <a:pPr lvl="1"/>
            <a:r>
              <a:rPr lang="en-US" dirty="0"/>
              <a:t>Where parallel activity can be performed.</a:t>
            </a:r>
          </a:p>
          <a:p>
            <a:pPr lvl="1"/>
            <a:r>
              <a:rPr lang="en-US" dirty="0"/>
              <a:t>The shortest time in which you can complete a project.</a:t>
            </a:r>
          </a:p>
          <a:p>
            <a:pPr lvl="1"/>
            <a:r>
              <a:rPr lang="en-US" dirty="0"/>
              <a:t>Resources needed to execute a project.</a:t>
            </a:r>
          </a:p>
          <a:p>
            <a:pPr lvl="1"/>
            <a:r>
              <a:rPr lang="en-US" dirty="0"/>
              <a:t>The sequence of activities, scheduling and timings involved.</a:t>
            </a:r>
          </a:p>
          <a:p>
            <a:pPr lvl="1"/>
            <a:r>
              <a:rPr lang="en-US" dirty="0"/>
              <a:t>Task priorities.</a:t>
            </a:r>
          </a:p>
          <a:p>
            <a:pPr lvl="1"/>
            <a:r>
              <a:rPr lang="en-US" dirty="0"/>
              <a:t>The most efficient way of shortening time on urgent projects.</a:t>
            </a:r>
          </a:p>
          <a:p>
            <a:r>
              <a:rPr lang="en-US" dirty="0"/>
              <a:t>An effective Critical Path Analysis can make the difference between success and failure on complex projects. It can be very useful for assessing the importance of problems faced during the implementation of the plan.</a:t>
            </a:r>
          </a:p>
        </p:txBody>
      </p:sp>
    </p:spTree>
    <p:extLst>
      <p:ext uri="{BB962C8B-B14F-4D97-AF65-F5344CB8AC3E}">
        <p14:creationId xmlns:p14="http://schemas.microsoft.com/office/powerpoint/2010/main" val="2520435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219200" y="1447800"/>
            <a:ext cx="10972800" cy="5219218"/>
          </a:xfrm>
        </p:spPr>
        <p:txBody>
          <a:bodyPr>
            <a:normAutofit/>
          </a:bodyPr>
          <a:lstStyle/>
          <a:p>
            <a:r>
              <a:rPr lang="en-US" sz="2800" dirty="0"/>
              <a:t>In our last module we have learned that a CPM schedule involves five steps. They are:</a:t>
            </a:r>
          </a:p>
          <a:p>
            <a:pPr lvl="1"/>
            <a:r>
              <a:rPr lang="en-US" dirty="0"/>
              <a:t>Determine the work activities: Any project, no matter how large or small, must be divided into smaller entities, called activities, or tasks</a:t>
            </a:r>
          </a:p>
          <a:p>
            <a:pPr lvl="1"/>
            <a:r>
              <a:rPr lang="en-US" dirty="0"/>
              <a:t>Determine activities’ resources: labor (human), materials, and equipment</a:t>
            </a:r>
          </a:p>
          <a:p>
            <a:pPr lvl="1"/>
            <a:r>
              <a:rPr lang="en-US" dirty="0"/>
              <a:t>Determine activities’ durations: time estimates for each operation</a:t>
            </a:r>
          </a:p>
          <a:p>
            <a:pPr lvl="1"/>
            <a:r>
              <a:rPr lang="en-US" dirty="0"/>
              <a:t>Determine logical relationships: Determine FS, SS, FF, &amp; SF and draw logic diagram</a:t>
            </a:r>
          </a:p>
          <a:p>
            <a:pPr lvl="1"/>
            <a:r>
              <a:rPr lang="en-US" dirty="0"/>
              <a:t>Perform the CPM calculations: ES, EF, LS, LF, TF, FF</a:t>
            </a:r>
          </a:p>
          <a:p>
            <a:pPr marL="347663" lvl="1" indent="-347663">
              <a:buNone/>
            </a:pPr>
            <a:r>
              <a:rPr lang="en-US" b="1" dirty="0">
                <a:solidFill>
                  <a:srgbClr val="FF0000"/>
                </a:solidFill>
              </a:rPr>
              <a:t>	</a:t>
            </a:r>
            <a:r>
              <a:rPr lang="en-US" i="1" dirty="0"/>
              <a:t>		</a:t>
            </a:r>
            <a:endParaRPr lang="en-US" dirty="0">
              <a:solidFill>
                <a:srgbClr val="7030A0"/>
              </a:solidFill>
            </a:endParaRPr>
          </a:p>
        </p:txBody>
      </p:sp>
      <p:sp>
        <p:nvSpPr>
          <p:cNvPr id="2" name="Title 1"/>
          <p:cNvSpPr>
            <a:spLocks noGrp="1"/>
          </p:cNvSpPr>
          <p:nvPr>
            <p:ph type="title"/>
          </p:nvPr>
        </p:nvSpPr>
        <p:spPr/>
        <p:txBody>
          <a:bodyPr/>
          <a:lstStyle/>
          <a:p>
            <a:r>
              <a:rPr lang="en-US" dirty="0"/>
              <a:t>The CPM Schedule</a:t>
            </a:r>
          </a:p>
        </p:txBody>
      </p:sp>
    </p:spTree>
    <p:extLst>
      <p:ext uri="{BB962C8B-B14F-4D97-AF65-F5344CB8AC3E}">
        <p14:creationId xmlns:p14="http://schemas.microsoft.com/office/powerpoint/2010/main" val="36812050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6546" name="Rectangle 2"/>
          <p:cNvSpPr>
            <a:spLocks noGrp="1"/>
          </p:cNvSpPr>
          <p:nvPr>
            <p:ph type="title"/>
          </p:nvPr>
        </p:nvSpPr>
        <p:spPr/>
        <p:txBody>
          <a:bodyPr/>
          <a:lstStyle/>
          <a:p>
            <a:r>
              <a:rPr lang="en-US" dirty="0"/>
              <a:t>Floats</a:t>
            </a:r>
          </a:p>
        </p:txBody>
      </p:sp>
      <p:sp>
        <p:nvSpPr>
          <p:cNvPr id="236547" name="Rectangle 3"/>
          <p:cNvSpPr>
            <a:spLocks noGrp="1"/>
          </p:cNvSpPr>
          <p:nvPr>
            <p:ph type="body" idx="1"/>
          </p:nvPr>
        </p:nvSpPr>
        <p:spPr/>
        <p:txBody>
          <a:bodyPr>
            <a:normAutofit fontScale="85000" lnSpcReduction="10000"/>
          </a:bodyPr>
          <a:lstStyle/>
          <a:p>
            <a:r>
              <a:rPr lang="en-US" dirty="0"/>
              <a:t>In project management, </a:t>
            </a:r>
            <a:r>
              <a:rPr lang="en-US" b="1" dirty="0">
                <a:solidFill>
                  <a:srgbClr val="C00000"/>
                </a:solidFill>
              </a:rPr>
              <a:t>float</a:t>
            </a:r>
            <a:r>
              <a:rPr lang="en-US" dirty="0">
                <a:solidFill>
                  <a:srgbClr val="C00000"/>
                </a:solidFill>
              </a:rPr>
              <a:t> or </a:t>
            </a:r>
            <a:r>
              <a:rPr lang="en-US" b="1" dirty="0">
                <a:solidFill>
                  <a:srgbClr val="C00000"/>
                </a:solidFill>
              </a:rPr>
              <a:t>slack</a:t>
            </a:r>
            <a:r>
              <a:rPr lang="en-US" dirty="0">
                <a:solidFill>
                  <a:srgbClr val="C00000"/>
                </a:solidFill>
              </a:rPr>
              <a:t> </a:t>
            </a:r>
            <a:r>
              <a:rPr lang="en-US" dirty="0"/>
              <a:t>is the amount of time that a task in a project network can be delayed without causing a delay to:</a:t>
            </a:r>
          </a:p>
          <a:p>
            <a:pPr lvl="1"/>
            <a:r>
              <a:rPr lang="en-US" dirty="0"/>
              <a:t>subsequent tasks or</a:t>
            </a:r>
          </a:p>
          <a:p>
            <a:pPr lvl="1"/>
            <a:r>
              <a:rPr lang="en-US" dirty="0"/>
              <a:t>project completion date</a:t>
            </a:r>
          </a:p>
          <a:p>
            <a:r>
              <a:rPr lang="en-US" dirty="0"/>
              <a:t>Float is a very valuable concept since it represents the scheduling flexibility or "maneuvering room" available to complete particular tasks. For activities with float, the actual starting time might be chosen to balance work loads over time, to correspond with material deliveries, or to improve the project's cash flow. </a:t>
            </a:r>
          </a:p>
          <a:p>
            <a:r>
              <a:rPr lang="en-US" dirty="0"/>
              <a:t>There are several types of float. They are</a:t>
            </a:r>
          </a:p>
          <a:p>
            <a:pPr lvl="1"/>
            <a:r>
              <a:rPr lang="en-US" dirty="0"/>
              <a:t>Total Float (TF)</a:t>
            </a:r>
          </a:p>
          <a:p>
            <a:pPr lvl="1"/>
            <a:r>
              <a:rPr lang="en-US" dirty="0"/>
              <a:t>Free Float (FF)</a:t>
            </a:r>
          </a:p>
          <a:p>
            <a:pPr lvl="1"/>
            <a:r>
              <a:rPr lang="en-US" dirty="0"/>
              <a:t>Independent Float (IF)</a:t>
            </a:r>
          </a:p>
          <a:p>
            <a:pPr lvl="1"/>
            <a:r>
              <a:rPr lang="en-US" dirty="0"/>
              <a:t>Shared Float (SF)</a:t>
            </a:r>
          </a:p>
          <a:p>
            <a:endParaRPr lang="en-US" dirty="0"/>
          </a:p>
          <a:p>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36547">
                                            <p:txEl>
                                              <p:pRg st="0" end="0"/>
                                            </p:txEl>
                                          </p:spTgt>
                                        </p:tgtEl>
                                        <p:attrNameLst>
                                          <p:attrName>style.visibility</p:attrName>
                                        </p:attrNameLst>
                                      </p:cBhvr>
                                      <p:to>
                                        <p:strVal val="visible"/>
                                      </p:to>
                                    </p:set>
                                    <p:anim calcmode="lin" valueType="num">
                                      <p:cBhvr additive="base">
                                        <p:cTn id="7" dur="500" fill="hold"/>
                                        <p:tgtEl>
                                          <p:spTgt spid="2365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36547">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36547">
                                            <p:txEl>
                                              <p:pRg st="1" end="1"/>
                                            </p:txEl>
                                          </p:spTgt>
                                        </p:tgtEl>
                                        <p:attrNameLst>
                                          <p:attrName>style.visibility</p:attrName>
                                        </p:attrNameLst>
                                      </p:cBhvr>
                                      <p:to>
                                        <p:strVal val="visible"/>
                                      </p:to>
                                    </p:set>
                                    <p:anim calcmode="lin" valueType="num">
                                      <p:cBhvr additive="base">
                                        <p:cTn id="11" dur="500" fill="hold"/>
                                        <p:tgtEl>
                                          <p:spTgt spid="236547">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36547">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236547">
                                            <p:txEl>
                                              <p:pRg st="2" end="2"/>
                                            </p:txEl>
                                          </p:spTgt>
                                        </p:tgtEl>
                                        <p:attrNameLst>
                                          <p:attrName>style.visibility</p:attrName>
                                        </p:attrNameLst>
                                      </p:cBhvr>
                                      <p:to>
                                        <p:strVal val="visible"/>
                                      </p:to>
                                    </p:set>
                                    <p:anim calcmode="lin" valueType="num">
                                      <p:cBhvr additive="base">
                                        <p:cTn id="15" dur="500" fill="hold"/>
                                        <p:tgtEl>
                                          <p:spTgt spid="236547">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3654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236547">
                                            <p:txEl>
                                              <p:pRg st="3" end="3"/>
                                            </p:txEl>
                                          </p:spTgt>
                                        </p:tgtEl>
                                        <p:attrNameLst>
                                          <p:attrName>style.visibility</p:attrName>
                                        </p:attrNameLst>
                                      </p:cBhvr>
                                      <p:to>
                                        <p:strVal val="visible"/>
                                      </p:to>
                                    </p:set>
                                    <p:anim calcmode="lin" valueType="num">
                                      <p:cBhvr additive="base">
                                        <p:cTn id="21" dur="500" fill="hold"/>
                                        <p:tgtEl>
                                          <p:spTgt spid="236547">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23654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236547">
                                            <p:txEl>
                                              <p:pRg st="4" end="4"/>
                                            </p:txEl>
                                          </p:spTgt>
                                        </p:tgtEl>
                                        <p:attrNameLst>
                                          <p:attrName>style.visibility</p:attrName>
                                        </p:attrNameLst>
                                      </p:cBhvr>
                                      <p:to>
                                        <p:strVal val="visible"/>
                                      </p:to>
                                    </p:set>
                                    <p:anim calcmode="lin" valueType="num">
                                      <p:cBhvr additive="base">
                                        <p:cTn id="27" dur="500" fill="hold"/>
                                        <p:tgtEl>
                                          <p:spTgt spid="236547">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236547">
                                            <p:txEl>
                                              <p:pRg st="4" end="4"/>
                                            </p:txEl>
                                          </p:spTgt>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236547">
                                            <p:txEl>
                                              <p:pRg st="5" end="5"/>
                                            </p:txEl>
                                          </p:spTgt>
                                        </p:tgtEl>
                                        <p:attrNameLst>
                                          <p:attrName>style.visibility</p:attrName>
                                        </p:attrNameLst>
                                      </p:cBhvr>
                                      <p:to>
                                        <p:strVal val="visible"/>
                                      </p:to>
                                    </p:set>
                                    <p:anim calcmode="lin" valueType="num">
                                      <p:cBhvr additive="base">
                                        <p:cTn id="31" dur="500" fill="hold"/>
                                        <p:tgtEl>
                                          <p:spTgt spid="236547">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36547">
                                            <p:txEl>
                                              <p:pRg st="5" end="5"/>
                                            </p:txEl>
                                          </p:spTgt>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236547">
                                            <p:txEl>
                                              <p:pRg st="6" end="6"/>
                                            </p:txEl>
                                          </p:spTgt>
                                        </p:tgtEl>
                                        <p:attrNameLst>
                                          <p:attrName>style.visibility</p:attrName>
                                        </p:attrNameLst>
                                      </p:cBhvr>
                                      <p:to>
                                        <p:strVal val="visible"/>
                                      </p:to>
                                    </p:set>
                                    <p:anim calcmode="lin" valueType="num">
                                      <p:cBhvr additive="base">
                                        <p:cTn id="35" dur="500" fill="hold"/>
                                        <p:tgtEl>
                                          <p:spTgt spid="236547">
                                            <p:txEl>
                                              <p:pRg st="6" end="6"/>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236547">
                                            <p:txEl>
                                              <p:pRg st="6" end="6"/>
                                            </p:txEl>
                                          </p:spTgt>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236547">
                                            <p:txEl>
                                              <p:pRg st="7" end="7"/>
                                            </p:txEl>
                                          </p:spTgt>
                                        </p:tgtEl>
                                        <p:attrNameLst>
                                          <p:attrName>style.visibility</p:attrName>
                                        </p:attrNameLst>
                                      </p:cBhvr>
                                      <p:to>
                                        <p:strVal val="visible"/>
                                      </p:to>
                                    </p:set>
                                    <p:anim calcmode="lin" valueType="num">
                                      <p:cBhvr additive="base">
                                        <p:cTn id="39" dur="500" fill="hold"/>
                                        <p:tgtEl>
                                          <p:spTgt spid="236547">
                                            <p:txEl>
                                              <p:pRg st="7" end="7"/>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236547">
                                            <p:txEl>
                                              <p:pRg st="7" end="7"/>
                                            </p:txEl>
                                          </p:spTgt>
                                        </p:tgtEl>
                                        <p:attrNameLst>
                                          <p:attrName>ppt_y</p:attrName>
                                        </p:attrNameLst>
                                      </p:cBhvr>
                                      <p:tavLst>
                                        <p:tav tm="0">
                                          <p:val>
                                            <p:strVal val="#ppt_y"/>
                                          </p:val>
                                        </p:tav>
                                        <p:tav tm="100000">
                                          <p:val>
                                            <p:strVal val="#ppt_y"/>
                                          </p:val>
                                        </p:tav>
                                      </p:tavLst>
                                    </p:anim>
                                  </p:childTnLst>
                                </p:cTn>
                              </p:par>
                              <p:par>
                                <p:cTn id="41" presetID="2" presetClass="entr" presetSubtype="8" fill="hold" grpId="0" nodeType="withEffect">
                                  <p:stCondLst>
                                    <p:cond delay="0"/>
                                  </p:stCondLst>
                                  <p:childTnLst>
                                    <p:set>
                                      <p:cBhvr>
                                        <p:cTn id="42" dur="1" fill="hold">
                                          <p:stCondLst>
                                            <p:cond delay="0"/>
                                          </p:stCondLst>
                                        </p:cTn>
                                        <p:tgtEl>
                                          <p:spTgt spid="236547">
                                            <p:txEl>
                                              <p:pRg st="8" end="8"/>
                                            </p:txEl>
                                          </p:spTgt>
                                        </p:tgtEl>
                                        <p:attrNameLst>
                                          <p:attrName>style.visibility</p:attrName>
                                        </p:attrNameLst>
                                      </p:cBhvr>
                                      <p:to>
                                        <p:strVal val="visible"/>
                                      </p:to>
                                    </p:set>
                                    <p:anim calcmode="lin" valueType="num">
                                      <p:cBhvr additive="base">
                                        <p:cTn id="43" dur="500" fill="hold"/>
                                        <p:tgtEl>
                                          <p:spTgt spid="236547">
                                            <p:txEl>
                                              <p:pRg st="8" end="8"/>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36547">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547"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6546" name="Rectangle 2"/>
          <p:cNvSpPr>
            <a:spLocks noGrp="1"/>
          </p:cNvSpPr>
          <p:nvPr>
            <p:ph type="title"/>
          </p:nvPr>
        </p:nvSpPr>
        <p:spPr/>
        <p:txBody>
          <a:bodyPr/>
          <a:lstStyle/>
          <a:p>
            <a:r>
              <a:rPr lang="en-US" dirty="0"/>
              <a:t>Total Float (TF)</a:t>
            </a:r>
          </a:p>
        </p:txBody>
      </p:sp>
      <p:sp>
        <p:nvSpPr>
          <p:cNvPr id="236547" name="Rectangle 3"/>
          <p:cNvSpPr>
            <a:spLocks noGrp="1"/>
          </p:cNvSpPr>
          <p:nvPr>
            <p:ph type="body" idx="1"/>
          </p:nvPr>
        </p:nvSpPr>
        <p:spPr/>
        <p:txBody>
          <a:bodyPr/>
          <a:lstStyle/>
          <a:p>
            <a:r>
              <a:rPr lang="en-US" dirty="0"/>
              <a:t>Total Float is the time an activity may be delayed without impacting the overall project completion time</a:t>
            </a:r>
          </a:p>
          <a:p>
            <a:r>
              <a:rPr lang="en-US" dirty="0"/>
              <a:t>Total float is the difference in the early start and the late start days or the difference in the early finish and late finish days</a:t>
            </a:r>
          </a:p>
          <a:p>
            <a:endParaRPr lang="en-US" dirty="0"/>
          </a:p>
        </p:txBody>
      </p:sp>
      <p:graphicFrame>
        <p:nvGraphicFramePr>
          <p:cNvPr id="4" name="Table 3"/>
          <p:cNvGraphicFramePr>
            <a:graphicFrameLocks noGrp="1"/>
          </p:cNvGraphicFramePr>
          <p:nvPr/>
        </p:nvGraphicFramePr>
        <p:xfrm>
          <a:off x="1824638" y="3990021"/>
          <a:ext cx="1610610" cy="1112520"/>
        </p:xfrm>
        <a:graphic>
          <a:graphicData uri="http://schemas.openxmlformats.org/drawingml/2006/table">
            <a:tbl>
              <a:tblPr firstRow="1" bandRow="1">
                <a:tableStyleId>{5940675A-B579-460E-94D1-54222C63F5DA}</a:tableStyleId>
              </a:tblPr>
              <a:tblGrid>
                <a:gridCol w="536870">
                  <a:extLst>
                    <a:ext uri="{9D8B030D-6E8A-4147-A177-3AD203B41FA5}">
                      <a16:colId xmlns:a16="http://schemas.microsoft.com/office/drawing/2014/main" val="20000"/>
                    </a:ext>
                  </a:extLst>
                </a:gridCol>
                <a:gridCol w="536870">
                  <a:extLst>
                    <a:ext uri="{9D8B030D-6E8A-4147-A177-3AD203B41FA5}">
                      <a16:colId xmlns:a16="http://schemas.microsoft.com/office/drawing/2014/main" val="20001"/>
                    </a:ext>
                  </a:extLst>
                </a:gridCol>
                <a:gridCol w="536870">
                  <a:extLst>
                    <a:ext uri="{9D8B030D-6E8A-4147-A177-3AD203B41FA5}">
                      <a16:colId xmlns:a16="http://schemas.microsoft.com/office/drawing/2014/main" val="20002"/>
                    </a:ext>
                  </a:extLst>
                </a:gridCol>
              </a:tblGrid>
              <a:tr h="370840">
                <a:tc>
                  <a:txBody>
                    <a:bodyPr/>
                    <a:lstStyle/>
                    <a:p>
                      <a:pPr algn="ctr"/>
                      <a:r>
                        <a:rPr lang="en-US" dirty="0"/>
                        <a:t>6</a:t>
                      </a:r>
                    </a:p>
                  </a:txBody>
                  <a:tcPr/>
                </a:tc>
                <a:tc>
                  <a:txBody>
                    <a:bodyPr/>
                    <a:lstStyle/>
                    <a:p>
                      <a:pPr algn="ctr"/>
                      <a:r>
                        <a:rPr lang="en-US" dirty="0"/>
                        <a:t>5</a:t>
                      </a:r>
                    </a:p>
                  </a:txBody>
                  <a:tcPr/>
                </a:tc>
                <a:tc>
                  <a:txBody>
                    <a:bodyPr/>
                    <a:lstStyle/>
                    <a:p>
                      <a:pPr algn="ctr"/>
                      <a:r>
                        <a:rPr lang="en-US" dirty="0"/>
                        <a:t>11</a:t>
                      </a:r>
                    </a:p>
                  </a:txBody>
                  <a:tcPr/>
                </a:tc>
                <a:extLst>
                  <a:ext uri="{0D108BD9-81ED-4DB2-BD59-A6C34878D82A}">
                    <a16:rowId xmlns:a16="http://schemas.microsoft.com/office/drawing/2014/main" val="10000"/>
                  </a:ext>
                </a:extLst>
              </a:tr>
              <a:tr h="370840">
                <a:tc gridSpan="3">
                  <a:txBody>
                    <a:bodyPr/>
                    <a:lstStyle/>
                    <a:p>
                      <a:pPr algn="ctr"/>
                      <a:r>
                        <a:rPr lang="en-US" dirty="0"/>
                        <a:t>B</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370840">
                <a:tc>
                  <a:txBody>
                    <a:bodyPr/>
                    <a:lstStyle/>
                    <a:p>
                      <a:pPr algn="ctr"/>
                      <a:r>
                        <a:rPr lang="en-US" dirty="0"/>
                        <a:t>10</a:t>
                      </a:r>
                    </a:p>
                  </a:txBody>
                  <a:tcPr/>
                </a:tc>
                <a:tc>
                  <a:txBody>
                    <a:bodyPr/>
                    <a:lstStyle/>
                    <a:p>
                      <a:pPr algn="ctr"/>
                      <a:r>
                        <a:rPr lang="en-US" dirty="0"/>
                        <a:t>4</a:t>
                      </a:r>
                    </a:p>
                  </a:txBody>
                  <a:tcPr/>
                </a:tc>
                <a:tc>
                  <a:txBody>
                    <a:bodyPr/>
                    <a:lstStyle/>
                    <a:p>
                      <a:pPr algn="ctr"/>
                      <a:r>
                        <a:rPr lang="en-US" dirty="0"/>
                        <a:t>15</a:t>
                      </a:r>
                    </a:p>
                  </a:txBody>
                  <a:tcPr/>
                </a:tc>
                <a:extLst>
                  <a:ext uri="{0D108BD9-81ED-4DB2-BD59-A6C34878D82A}">
                    <a16:rowId xmlns:a16="http://schemas.microsoft.com/office/drawing/2014/main" val="10002"/>
                  </a:ext>
                </a:extLst>
              </a:tr>
            </a:tbl>
          </a:graphicData>
        </a:graphic>
      </p:graphicFrame>
      <p:graphicFrame>
        <p:nvGraphicFramePr>
          <p:cNvPr id="5" name="Table 4"/>
          <p:cNvGraphicFramePr>
            <a:graphicFrameLocks noGrp="1"/>
          </p:cNvGraphicFramePr>
          <p:nvPr/>
        </p:nvGraphicFramePr>
        <p:xfrm>
          <a:off x="298140" y="5536506"/>
          <a:ext cx="1830462" cy="1112520"/>
        </p:xfrm>
        <a:graphic>
          <a:graphicData uri="http://schemas.openxmlformats.org/drawingml/2006/table">
            <a:tbl>
              <a:tblPr firstRow="1" bandRow="1">
                <a:tableStyleId>{5940675A-B579-460E-94D1-54222C63F5DA}</a:tableStyleId>
              </a:tblPr>
              <a:tblGrid>
                <a:gridCol w="610154">
                  <a:extLst>
                    <a:ext uri="{9D8B030D-6E8A-4147-A177-3AD203B41FA5}">
                      <a16:colId xmlns:a16="http://schemas.microsoft.com/office/drawing/2014/main" val="20000"/>
                    </a:ext>
                  </a:extLst>
                </a:gridCol>
                <a:gridCol w="610154">
                  <a:extLst>
                    <a:ext uri="{9D8B030D-6E8A-4147-A177-3AD203B41FA5}">
                      <a16:colId xmlns:a16="http://schemas.microsoft.com/office/drawing/2014/main" val="20001"/>
                    </a:ext>
                  </a:extLst>
                </a:gridCol>
                <a:gridCol w="610154">
                  <a:extLst>
                    <a:ext uri="{9D8B030D-6E8A-4147-A177-3AD203B41FA5}">
                      <a16:colId xmlns:a16="http://schemas.microsoft.com/office/drawing/2014/main" val="20002"/>
                    </a:ext>
                  </a:extLst>
                </a:gridCol>
              </a:tblGrid>
              <a:tr h="370840">
                <a:tc>
                  <a:txBody>
                    <a:bodyPr/>
                    <a:lstStyle/>
                    <a:p>
                      <a:pPr algn="ctr"/>
                      <a:r>
                        <a:rPr lang="en-US" dirty="0"/>
                        <a:t>ES</a:t>
                      </a:r>
                    </a:p>
                  </a:txBody>
                  <a:tcPr/>
                </a:tc>
                <a:tc>
                  <a:txBody>
                    <a:bodyPr/>
                    <a:lstStyle/>
                    <a:p>
                      <a:pPr algn="ctr"/>
                      <a:r>
                        <a:rPr lang="en-US" dirty="0" err="1"/>
                        <a:t>Dur</a:t>
                      </a:r>
                      <a:endParaRPr lang="en-US" dirty="0"/>
                    </a:p>
                  </a:txBody>
                  <a:tcPr/>
                </a:tc>
                <a:tc>
                  <a:txBody>
                    <a:bodyPr/>
                    <a:lstStyle/>
                    <a:p>
                      <a:pPr algn="ctr"/>
                      <a:r>
                        <a:rPr lang="en-US" dirty="0"/>
                        <a:t>EF</a:t>
                      </a:r>
                    </a:p>
                  </a:txBody>
                  <a:tcPr/>
                </a:tc>
                <a:extLst>
                  <a:ext uri="{0D108BD9-81ED-4DB2-BD59-A6C34878D82A}">
                    <a16:rowId xmlns:a16="http://schemas.microsoft.com/office/drawing/2014/main" val="10000"/>
                  </a:ext>
                </a:extLst>
              </a:tr>
              <a:tr h="370840">
                <a:tc gridSpan="3">
                  <a:txBody>
                    <a:bodyPr/>
                    <a:lstStyle/>
                    <a:p>
                      <a:pPr algn="ctr"/>
                      <a:r>
                        <a:rPr lang="en-US" dirty="0"/>
                        <a:t>Activity</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370840">
                <a:tc>
                  <a:txBody>
                    <a:bodyPr/>
                    <a:lstStyle/>
                    <a:p>
                      <a:pPr algn="ctr"/>
                      <a:r>
                        <a:rPr lang="en-US" dirty="0"/>
                        <a:t>LS</a:t>
                      </a:r>
                    </a:p>
                  </a:txBody>
                  <a:tcPr/>
                </a:tc>
                <a:tc>
                  <a:txBody>
                    <a:bodyPr/>
                    <a:lstStyle/>
                    <a:p>
                      <a:pPr algn="ctr"/>
                      <a:r>
                        <a:rPr lang="en-US" dirty="0"/>
                        <a:t>TF</a:t>
                      </a:r>
                    </a:p>
                  </a:txBody>
                  <a:tcPr/>
                </a:tc>
                <a:tc>
                  <a:txBody>
                    <a:bodyPr/>
                    <a:lstStyle/>
                    <a:p>
                      <a:pPr algn="ctr"/>
                      <a:r>
                        <a:rPr lang="en-US" dirty="0"/>
                        <a:t>LF</a:t>
                      </a:r>
                    </a:p>
                  </a:txBody>
                  <a:tcPr/>
                </a:tc>
                <a:extLst>
                  <a:ext uri="{0D108BD9-81ED-4DB2-BD59-A6C34878D82A}">
                    <a16:rowId xmlns:a16="http://schemas.microsoft.com/office/drawing/2014/main" val="10002"/>
                  </a:ext>
                </a:extLst>
              </a:tr>
            </a:tbl>
          </a:graphicData>
        </a:graphic>
      </p:graphicFrame>
      <p:sp>
        <p:nvSpPr>
          <p:cNvPr id="7" name="TextBox 6"/>
          <p:cNvSpPr txBox="1"/>
          <p:nvPr/>
        </p:nvSpPr>
        <p:spPr>
          <a:xfrm>
            <a:off x="3390275" y="4359852"/>
            <a:ext cx="1931233" cy="369332"/>
          </a:xfrm>
          <a:prstGeom prst="rect">
            <a:avLst/>
          </a:prstGeom>
          <a:noFill/>
          <a:ln>
            <a:solidFill>
              <a:schemeClr val="bg2"/>
            </a:solidFill>
          </a:ln>
        </p:spPr>
        <p:txBody>
          <a:bodyPr wrap="square" rtlCol="0" anchor="ctr" anchorCtr="1">
            <a:spAutoFit/>
          </a:bodyPr>
          <a:lstStyle/>
          <a:p>
            <a:r>
              <a:rPr lang="en-US" dirty="0"/>
              <a:t>TF = 15 – 11 = 4 </a:t>
            </a:r>
          </a:p>
        </p:txBody>
      </p:sp>
      <p:sp>
        <p:nvSpPr>
          <p:cNvPr id="8" name="TextBox 7"/>
          <p:cNvSpPr txBox="1"/>
          <p:nvPr/>
        </p:nvSpPr>
        <p:spPr>
          <a:xfrm>
            <a:off x="0" y="4302389"/>
            <a:ext cx="1931233" cy="369332"/>
          </a:xfrm>
          <a:prstGeom prst="rect">
            <a:avLst/>
          </a:prstGeom>
          <a:noFill/>
          <a:ln>
            <a:solidFill>
              <a:schemeClr val="bg2"/>
            </a:solidFill>
          </a:ln>
        </p:spPr>
        <p:txBody>
          <a:bodyPr wrap="square" rtlCol="0" anchor="ctr" anchorCtr="1">
            <a:spAutoFit/>
          </a:bodyPr>
          <a:lstStyle/>
          <a:p>
            <a:r>
              <a:rPr lang="en-US" dirty="0"/>
              <a:t>TF = 10 – 6 = 4 </a:t>
            </a:r>
          </a:p>
        </p:txBody>
      </p:sp>
      <p:sp>
        <p:nvSpPr>
          <p:cNvPr id="9" name="TextBox 8"/>
          <p:cNvSpPr txBox="1"/>
          <p:nvPr/>
        </p:nvSpPr>
        <p:spPr>
          <a:xfrm>
            <a:off x="5411449" y="3446582"/>
            <a:ext cx="6041036" cy="830997"/>
          </a:xfrm>
          <a:prstGeom prst="rect">
            <a:avLst/>
          </a:prstGeom>
          <a:noFill/>
          <a:ln>
            <a:solidFill>
              <a:schemeClr val="bg2"/>
            </a:solidFill>
          </a:ln>
        </p:spPr>
        <p:txBody>
          <a:bodyPr wrap="square" rtlCol="0" anchor="ctr" anchorCtr="1">
            <a:spAutoFit/>
          </a:bodyPr>
          <a:lstStyle/>
          <a:p>
            <a:r>
              <a:rPr lang="en-US" sz="2400" dirty="0"/>
              <a:t>Total Float of an activity = TF = (LS – ES) of that activity  or (LF – EF) of that activity </a:t>
            </a:r>
          </a:p>
        </p:txBody>
      </p:sp>
      <p:cxnSp>
        <p:nvCxnSpPr>
          <p:cNvPr id="11" name="Shape 10"/>
          <p:cNvCxnSpPr/>
          <p:nvPr/>
        </p:nvCxnSpPr>
        <p:spPr>
          <a:xfrm rot="10800000">
            <a:off x="964643" y="4551903"/>
            <a:ext cx="954593" cy="391886"/>
          </a:xfrm>
          <a:prstGeom prst="curvedConnector3">
            <a:avLst>
              <a:gd name="adj1" fmla="val 50000"/>
            </a:avLst>
          </a:prstGeom>
          <a:ln>
            <a:headEnd type="none"/>
            <a:tailEnd type="arrow"/>
          </a:ln>
        </p:spPr>
        <p:style>
          <a:lnRef idx="1">
            <a:schemeClr val="accent1"/>
          </a:lnRef>
          <a:fillRef idx="0">
            <a:schemeClr val="accent1"/>
          </a:fillRef>
          <a:effectRef idx="0">
            <a:schemeClr val="accent1"/>
          </a:effectRef>
          <a:fontRef idx="minor">
            <a:schemeClr val="tx1"/>
          </a:fontRef>
        </p:style>
      </p:cxnSp>
      <p:cxnSp>
        <p:nvCxnSpPr>
          <p:cNvPr id="13" name="Curved Connector 12"/>
          <p:cNvCxnSpPr/>
          <p:nvPr/>
        </p:nvCxnSpPr>
        <p:spPr>
          <a:xfrm rot="10800000" flipV="1">
            <a:off x="1326382" y="4119823"/>
            <a:ext cx="733530" cy="321547"/>
          </a:xfrm>
          <a:prstGeom prst="curvedConnector3">
            <a:avLst>
              <a:gd name="adj1" fmla="val 50000"/>
            </a:avLst>
          </a:prstGeom>
          <a:ln>
            <a:headEnd type="none"/>
            <a:tailEnd type="arrow"/>
          </a:ln>
        </p:spPr>
        <p:style>
          <a:lnRef idx="1">
            <a:schemeClr val="accent1"/>
          </a:lnRef>
          <a:fillRef idx="0">
            <a:schemeClr val="accent1"/>
          </a:fillRef>
          <a:effectRef idx="0">
            <a:schemeClr val="accent1"/>
          </a:effectRef>
          <a:fontRef idx="minor">
            <a:schemeClr val="tx1"/>
          </a:fontRef>
        </p:style>
      </p:cxnSp>
      <p:cxnSp>
        <p:nvCxnSpPr>
          <p:cNvPr id="17" name="Curved Connector 16"/>
          <p:cNvCxnSpPr/>
          <p:nvPr/>
        </p:nvCxnSpPr>
        <p:spPr>
          <a:xfrm flipV="1">
            <a:off x="3275763" y="4612193"/>
            <a:ext cx="844061" cy="291403"/>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Curved Connector 18"/>
          <p:cNvCxnSpPr/>
          <p:nvPr/>
        </p:nvCxnSpPr>
        <p:spPr>
          <a:xfrm>
            <a:off x="3205424" y="4139921"/>
            <a:ext cx="1386673" cy="341644"/>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p:txBody>
          <a:bodyPr/>
          <a:lstStyle/>
          <a:p>
            <a:r>
              <a:rPr lang="en-US" dirty="0"/>
              <a:t>Calculate total float for the CPM schedule</a:t>
            </a:r>
          </a:p>
          <a:p>
            <a:endParaRPr lang="en-US" dirty="0"/>
          </a:p>
          <a:p>
            <a:endParaRPr lang="en-US" dirty="0"/>
          </a:p>
        </p:txBody>
      </p:sp>
      <p:sp>
        <p:nvSpPr>
          <p:cNvPr id="3" name="Title 2"/>
          <p:cNvSpPr>
            <a:spLocks noGrp="1"/>
          </p:cNvSpPr>
          <p:nvPr>
            <p:ph type="title"/>
          </p:nvPr>
        </p:nvSpPr>
        <p:spPr/>
        <p:txBody>
          <a:bodyPr/>
          <a:lstStyle/>
          <a:p>
            <a:r>
              <a:rPr lang="en-US" dirty="0"/>
              <a:t>Example </a:t>
            </a:r>
          </a:p>
        </p:txBody>
      </p:sp>
      <p:graphicFrame>
        <p:nvGraphicFramePr>
          <p:cNvPr id="5" name="Table 4"/>
          <p:cNvGraphicFramePr>
            <a:graphicFrameLocks noGrp="1"/>
          </p:cNvGraphicFramePr>
          <p:nvPr/>
        </p:nvGraphicFramePr>
        <p:xfrm>
          <a:off x="203201" y="3193044"/>
          <a:ext cx="1610610" cy="1112520"/>
        </p:xfrm>
        <a:graphic>
          <a:graphicData uri="http://schemas.openxmlformats.org/drawingml/2006/table">
            <a:tbl>
              <a:tblPr firstRow="1" bandRow="1">
                <a:tableStyleId>{5940675A-B579-460E-94D1-54222C63F5DA}</a:tableStyleId>
              </a:tblPr>
              <a:tblGrid>
                <a:gridCol w="536870">
                  <a:extLst>
                    <a:ext uri="{9D8B030D-6E8A-4147-A177-3AD203B41FA5}">
                      <a16:colId xmlns:a16="http://schemas.microsoft.com/office/drawing/2014/main" val="20000"/>
                    </a:ext>
                  </a:extLst>
                </a:gridCol>
                <a:gridCol w="536870">
                  <a:extLst>
                    <a:ext uri="{9D8B030D-6E8A-4147-A177-3AD203B41FA5}">
                      <a16:colId xmlns:a16="http://schemas.microsoft.com/office/drawing/2014/main" val="20001"/>
                    </a:ext>
                  </a:extLst>
                </a:gridCol>
                <a:gridCol w="536870">
                  <a:extLst>
                    <a:ext uri="{9D8B030D-6E8A-4147-A177-3AD203B41FA5}">
                      <a16:colId xmlns:a16="http://schemas.microsoft.com/office/drawing/2014/main" val="20002"/>
                    </a:ext>
                  </a:extLst>
                </a:gridCol>
              </a:tblGrid>
              <a:tr h="370840">
                <a:tc>
                  <a:txBody>
                    <a:bodyPr/>
                    <a:lstStyle/>
                    <a:p>
                      <a:pPr algn="ctr"/>
                      <a:r>
                        <a:rPr lang="en-US" dirty="0"/>
                        <a:t>0</a:t>
                      </a:r>
                    </a:p>
                  </a:txBody>
                  <a:tcPr/>
                </a:tc>
                <a:tc>
                  <a:txBody>
                    <a:bodyPr/>
                    <a:lstStyle/>
                    <a:p>
                      <a:pPr algn="ctr"/>
                      <a:r>
                        <a:rPr lang="en-US" dirty="0"/>
                        <a:t>6</a:t>
                      </a:r>
                    </a:p>
                  </a:txBody>
                  <a:tcPr/>
                </a:tc>
                <a:tc>
                  <a:txBody>
                    <a:bodyPr/>
                    <a:lstStyle/>
                    <a:p>
                      <a:pPr algn="ctr"/>
                      <a:r>
                        <a:rPr lang="en-US" dirty="0"/>
                        <a:t>6</a:t>
                      </a:r>
                    </a:p>
                  </a:txBody>
                  <a:tcPr/>
                </a:tc>
                <a:extLst>
                  <a:ext uri="{0D108BD9-81ED-4DB2-BD59-A6C34878D82A}">
                    <a16:rowId xmlns:a16="http://schemas.microsoft.com/office/drawing/2014/main" val="10000"/>
                  </a:ext>
                </a:extLst>
              </a:tr>
              <a:tr h="370840">
                <a:tc gridSpan="3">
                  <a:txBody>
                    <a:bodyPr/>
                    <a:lstStyle/>
                    <a:p>
                      <a:pPr algn="ctr"/>
                      <a:r>
                        <a:rPr lang="en-US" dirty="0"/>
                        <a:t>A</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370840">
                <a:tc>
                  <a:txBody>
                    <a:bodyPr/>
                    <a:lstStyle/>
                    <a:p>
                      <a:pPr algn="ctr"/>
                      <a:r>
                        <a:rPr lang="en-US" dirty="0"/>
                        <a:t>0</a:t>
                      </a:r>
                    </a:p>
                  </a:txBody>
                  <a:tcPr/>
                </a:tc>
                <a:tc>
                  <a:txBody>
                    <a:bodyPr/>
                    <a:lstStyle/>
                    <a:p>
                      <a:pPr algn="ctr"/>
                      <a:endParaRPr lang="en-US"/>
                    </a:p>
                  </a:txBody>
                  <a:tcPr/>
                </a:tc>
                <a:tc>
                  <a:txBody>
                    <a:bodyPr/>
                    <a:lstStyle/>
                    <a:p>
                      <a:pPr algn="ctr"/>
                      <a:r>
                        <a:rPr lang="en-US" dirty="0"/>
                        <a:t>6</a:t>
                      </a:r>
                    </a:p>
                  </a:txBody>
                  <a:tcPr/>
                </a:tc>
                <a:extLst>
                  <a:ext uri="{0D108BD9-81ED-4DB2-BD59-A6C34878D82A}">
                    <a16:rowId xmlns:a16="http://schemas.microsoft.com/office/drawing/2014/main" val="10002"/>
                  </a:ext>
                </a:extLst>
              </a:tr>
            </a:tbl>
          </a:graphicData>
        </a:graphic>
      </p:graphicFrame>
      <p:graphicFrame>
        <p:nvGraphicFramePr>
          <p:cNvPr id="6" name="Table 5"/>
          <p:cNvGraphicFramePr>
            <a:graphicFrameLocks noGrp="1"/>
          </p:cNvGraphicFramePr>
          <p:nvPr/>
        </p:nvGraphicFramePr>
        <p:xfrm>
          <a:off x="3188742" y="2161221"/>
          <a:ext cx="1610610" cy="1112520"/>
        </p:xfrm>
        <a:graphic>
          <a:graphicData uri="http://schemas.openxmlformats.org/drawingml/2006/table">
            <a:tbl>
              <a:tblPr firstRow="1" bandRow="1">
                <a:tableStyleId>{5940675A-B579-460E-94D1-54222C63F5DA}</a:tableStyleId>
              </a:tblPr>
              <a:tblGrid>
                <a:gridCol w="536870">
                  <a:extLst>
                    <a:ext uri="{9D8B030D-6E8A-4147-A177-3AD203B41FA5}">
                      <a16:colId xmlns:a16="http://schemas.microsoft.com/office/drawing/2014/main" val="20000"/>
                    </a:ext>
                  </a:extLst>
                </a:gridCol>
                <a:gridCol w="536870">
                  <a:extLst>
                    <a:ext uri="{9D8B030D-6E8A-4147-A177-3AD203B41FA5}">
                      <a16:colId xmlns:a16="http://schemas.microsoft.com/office/drawing/2014/main" val="20001"/>
                    </a:ext>
                  </a:extLst>
                </a:gridCol>
                <a:gridCol w="536870">
                  <a:extLst>
                    <a:ext uri="{9D8B030D-6E8A-4147-A177-3AD203B41FA5}">
                      <a16:colId xmlns:a16="http://schemas.microsoft.com/office/drawing/2014/main" val="20002"/>
                    </a:ext>
                  </a:extLst>
                </a:gridCol>
              </a:tblGrid>
              <a:tr h="370840">
                <a:tc>
                  <a:txBody>
                    <a:bodyPr/>
                    <a:lstStyle/>
                    <a:p>
                      <a:pPr algn="ctr"/>
                      <a:r>
                        <a:rPr lang="en-US" dirty="0"/>
                        <a:t>6</a:t>
                      </a:r>
                    </a:p>
                  </a:txBody>
                  <a:tcPr/>
                </a:tc>
                <a:tc>
                  <a:txBody>
                    <a:bodyPr/>
                    <a:lstStyle/>
                    <a:p>
                      <a:pPr algn="ctr"/>
                      <a:r>
                        <a:rPr lang="en-US" dirty="0"/>
                        <a:t>5</a:t>
                      </a:r>
                    </a:p>
                  </a:txBody>
                  <a:tcPr/>
                </a:tc>
                <a:tc>
                  <a:txBody>
                    <a:bodyPr/>
                    <a:lstStyle/>
                    <a:p>
                      <a:pPr algn="ctr"/>
                      <a:r>
                        <a:rPr lang="en-US" dirty="0"/>
                        <a:t>11</a:t>
                      </a:r>
                    </a:p>
                  </a:txBody>
                  <a:tcPr/>
                </a:tc>
                <a:extLst>
                  <a:ext uri="{0D108BD9-81ED-4DB2-BD59-A6C34878D82A}">
                    <a16:rowId xmlns:a16="http://schemas.microsoft.com/office/drawing/2014/main" val="10000"/>
                  </a:ext>
                </a:extLst>
              </a:tr>
              <a:tr h="370840">
                <a:tc gridSpan="3">
                  <a:txBody>
                    <a:bodyPr/>
                    <a:lstStyle/>
                    <a:p>
                      <a:pPr algn="ctr"/>
                      <a:r>
                        <a:rPr lang="en-US" dirty="0"/>
                        <a:t>B</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370840">
                <a:tc>
                  <a:txBody>
                    <a:bodyPr/>
                    <a:lstStyle/>
                    <a:p>
                      <a:pPr algn="ctr"/>
                      <a:r>
                        <a:rPr lang="en-US" dirty="0"/>
                        <a:t>10</a:t>
                      </a:r>
                    </a:p>
                  </a:txBody>
                  <a:tcPr/>
                </a:tc>
                <a:tc>
                  <a:txBody>
                    <a:bodyPr/>
                    <a:lstStyle/>
                    <a:p>
                      <a:pPr algn="ctr"/>
                      <a:endParaRPr lang="en-US"/>
                    </a:p>
                  </a:txBody>
                  <a:tcPr/>
                </a:tc>
                <a:tc>
                  <a:txBody>
                    <a:bodyPr/>
                    <a:lstStyle/>
                    <a:p>
                      <a:pPr algn="ctr"/>
                      <a:r>
                        <a:rPr lang="en-US" dirty="0"/>
                        <a:t>15</a:t>
                      </a:r>
                    </a:p>
                  </a:txBody>
                  <a:tcPr/>
                </a:tc>
                <a:extLst>
                  <a:ext uri="{0D108BD9-81ED-4DB2-BD59-A6C34878D82A}">
                    <a16:rowId xmlns:a16="http://schemas.microsoft.com/office/drawing/2014/main" val="10002"/>
                  </a:ext>
                </a:extLst>
              </a:tr>
            </a:tbl>
          </a:graphicData>
        </a:graphic>
      </p:graphicFrame>
      <p:graphicFrame>
        <p:nvGraphicFramePr>
          <p:cNvPr id="7" name="Table 6"/>
          <p:cNvGraphicFramePr>
            <a:graphicFrameLocks noGrp="1"/>
          </p:cNvGraphicFramePr>
          <p:nvPr/>
        </p:nvGraphicFramePr>
        <p:xfrm>
          <a:off x="5707089" y="2056289"/>
          <a:ext cx="1610610" cy="1112520"/>
        </p:xfrm>
        <a:graphic>
          <a:graphicData uri="http://schemas.openxmlformats.org/drawingml/2006/table">
            <a:tbl>
              <a:tblPr firstRow="1" bandRow="1">
                <a:tableStyleId>{5940675A-B579-460E-94D1-54222C63F5DA}</a:tableStyleId>
              </a:tblPr>
              <a:tblGrid>
                <a:gridCol w="536870">
                  <a:extLst>
                    <a:ext uri="{9D8B030D-6E8A-4147-A177-3AD203B41FA5}">
                      <a16:colId xmlns:a16="http://schemas.microsoft.com/office/drawing/2014/main" val="20000"/>
                    </a:ext>
                  </a:extLst>
                </a:gridCol>
                <a:gridCol w="536870">
                  <a:extLst>
                    <a:ext uri="{9D8B030D-6E8A-4147-A177-3AD203B41FA5}">
                      <a16:colId xmlns:a16="http://schemas.microsoft.com/office/drawing/2014/main" val="20001"/>
                    </a:ext>
                  </a:extLst>
                </a:gridCol>
                <a:gridCol w="536870">
                  <a:extLst>
                    <a:ext uri="{9D8B030D-6E8A-4147-A177-3AD203B41FA5}">
                      <a16:colId xmlns:a16="http://schemas.microsoft.com/office/drawing/2014/main" val="20002"/>
                    </a:ext>
                  </a:extLst>
                </a:gridCol>
              </a:tblGrid>
              <a:tr h="370840">
                <a:tc>
                  <a:txBody>
                    <a:bodyPr/>
                    <a:lstStyle/>
                    <a:p>
                      <a:pPr algn="ctr"/>
                      <a:r>
                        <a:rPr lang="en-US" dirty="0"/>
                        <a:t>11</a:t>
                      </a:r>
                    </a:p>
                  </a:txBody>
                  <a:tcPr/>
                </a:tc>
                <a:tc>
                  <a:txBody>
                    <a:bodyPr/>
                    <a:lstStyle/>
                    <a:p>
                      <a:pPr algn="ctr"/>
                      <a:r>
                        <a:rPr lang="en-US" dirty="0"/>
                        <a:t>4</a:t>
                      </a:r>
                    </a:p>
                  </a:txBody>
                  <a:tcPr/>
                </a:tc>
                <a:tc>
                  <a:txBody>
                    <a:bodyPr/>
                    <a:lstStyle/>
                    <a:p>
                      <a:pPr algn="ctr"/>
                      <a:r>
                        <a:rPr lang="en-US" dirty="0"/>
                        <a:t>15</a:t>
                      </a:r>
                    </a:p>
                  </a:txBody>
                  <a:tcPr/>
                </a:tc>
                <a:extLst>
                  <a:ext uri="{0D108BD9-81ED-4DB2-BD59-A6C34878D82A}">
                    <a16:rowId xmlns:a16="http://schemas.microsoft.com/office/drawing/2014/main" val="10000"/>
                  </a:ext>
                </a:extLst>
              </a:tr>
              <a:tr h="370840">
                <a:tc gridSpan="3">
                  <a:txBody>
                    <a:bodyPr/>
                    <a:lstStyle/>
                    <a:p>
                      <a:pPr algn="ctr"/>
                      <a:r>
                        <a:rPr lang="en-US" dirty="0"/>
                        <a:t>E</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370840">
                <a:tc>
                  <a:txBody>
                    <a:bodyPr/>
                    <a:lstStyle/>
                    <a:p>
                      <a:pPr algn="ctr"/>
                      <a:r>
                        <a:rPr lang="en-US" dirty="0"/>
                        <a:t>15</a:t>
                      </a:r>
                    </a:p>
                  </a:txBody>
                  <a:tcPr/>
                </a:tc>
                <a:tc>
                  <a:txBody>
                    <a:bodyPr/>
                    <a:lstStyle/>
                    <a:p>
                      <a:pPr algn="ctr"/>
                      <a:endParaRPr lang="en-US" dirty="0"/>
                    </a:p>
                  </a:txBody>
                  <a:tcPr/>
                </a:tc>
                <a:tc>
                  <a:txBody>
                    <a:bodyPr/>
                    <a:lstStyle/>
                    <a:p>
                      <a:pPr algn="ctr"/>
                      <a:r>
                        <a:rPr lang="en-US" dirty="0"/>
                        <a:t>19</a:t>
                      </a:r>
                    </a:p>
                  </a:txBody>
                  <a:tcPr/>
                </a:tc>
                <a:extLst>
                  <a:ext uri="{0D108BD9-81ED-4DB2-BD59-A6C34878D82A}">
                    <a16:rowId xmlns:a16="http://schemas.microsoft.com/office/drawing/2014/main" val="10002"/>
                  </a:ext>
                </a:extLst>
              </a:tr>
            </a:tbl>
          </a:graphicData>
        </a:graphic>
      </p:graphicFrame>
      <p:graphicFrame>
        <p:nvGraphicFramePr>
          <p:cNvPr id="8" name="Table 7"/>
          <p:cNvGraphicFramePr>
            <a:graphicFrameLocks noGrp="1"/>
          </p:cNvGraphicFramePr>
          <p:nvPr/>
        </p:nvGraphicFramePr>
        <p:xfrm>
          <a:off x="5062512" y="3300473"/>
          <a:ext cx="1610610" cy="1112520"/>
        </p:xfrm>
        <a:graphic>
          <a:graphicData uri="http://schemas.openxmlformats.org/drawingml/2006/table">
            <a:tbl>
              <a:tblPr firstRow="1" bandRow="1">
                <a:tableStyleId>{5940675A-B579-460E-94D1-54222C63F5DA}</a:tableStyleId>
              </a:tblPr>
              <a:tblGrid>
                <a:gridCol w="536870">
                  <a:extLst>
                    <a:ext uri="{9D8B030D-6E8A-4147-A177-3AD203B41FA5}">
                      <a16:colId xmlns:a16="http://schemas.microsoft.com/office/drawing/2014/main" val="20000"/>
                    </a:ext>
                  </a:extLst>
                </a:gridCol>
                <a:gridCol w="536870">
                  <a:extLst>
                    <a:ext uri="{9D8B030D-6E8A-4147-A177-3AD203B41FA5}">
                      <a16:colId xmlns:a16="http://schemas.microsoft.com/office/drawing/2014/main" val="20001"/>
                    </a:ext>
                  </a:extLst>
                </a:gridCol>
                <a:gridCol w="536870">
                  <a:extLst>
                    <a:ext uri="{9D8B030D-6E8A-4147-A177-3AD203B41FA5}">
                      <a16:colId xmlns:a16="http://schemas.microsoft.com/office/drawing/2014/main" val="20002"/>
                    </a:ext>
                  </a:extLst>
                </a:gridCol>
              </a:tblGrid>
              <a:tr h="370840">
                <a:tc>
                  <a:txBody>
                    <a:bodyPr/>
                    <a:lstStyle/>
                    <a:p>
                      <a:pPr algn="ctr"/>
                      <a:r>
                        <a:rPr lang="en-US" dirty="0"/>
                        <a:t>7</a:t>
                      </a:r>
                    </a:p>
                  </a:txBody>
                  <a:tcPr/>
                </a:tc>
                <a:tc>
                  <a:txBody>
                    <a:bodyPr/>
                    <a:lstStyle/>
                    <a:p>
                      <a:pPr algn="ctr"/>
                      <a:r>
                        <a:rPr lang="en-US" dirty="0"/>
                        <a:t>3</a:t>
                      </a:r>
                    </a:p>
                  </a:txBody>
                  <a:tcPr/>
                </a:tc>
                <a:tc>
                  <a:txBody>
                    <a:bodyPr/>
                    <a:lstStyle/>
                    <a:p>
                      <a:pPr algn="ctr"/>
                      <a:r>
                        <a:rPr lang="en-US" dirty="0"/>
                        <a:t>10</a:t>
                      </a:r>
                    </a:p>
                  </a:txBody>
                  <a:tcPr/>
                </a:tc>
                <a:extLst>
                  <a:ext uri="{0D108BD9-81ED-4DB2-BD59-A6C34878D82A}">
                    <a16:rowId xmlns:a16="http://schemas.microsoft.com/office/drawing/2014/main" val="10000"/>
                  </a:ext>
                </a:extLst>
              </a:tr>
              <a:tr h="370840">
                <a:tc gridSpan="3">
                  <a:txBody>
                    <a:bodyPr/>
                    <a:lstStyle/>
                    <a:p>
                      <a:pPr algn="ctr"/>
                      <a:r>
                        <a:rPr lang="en-US" dirty="0"/>
                        <a:t>C</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370840">
                <a:tc>
                  <a:txBody>
                    <a:bodyPr/>
                    <a:lstStyle/>
                    <a:p>
                      <a:pPr algn="ctr"/>
                      <a:r>
                        <a:rPr lang="en-US" dirty="0"/>
                        <a:t>16</a:t>
                      </a:r>
                    </a:p>
                  </a:txBody>
                  <a:tcPr/>
                </a:tc>
                <a:tc>
                  <a:txBody>
                    <a:bodyPr/>
                    <a:lstStyle/>
                    <a:p>
                      <a:pPr algn="ctr"/>
                      <a:endParaRPr lang="en-US"/>
                    </a:p>
                  </a:txBody>
                  <a:tcPr/>
                </a:tc>
                <a:tc>
                  <a:txBody>
                    <a:bodyPr/>
                    <a:lstStyle/>
                    <a:p>
                      <a:pPr algn="ctr"/>
                      <a:r>
                        <a:rPr lang="en-US" dirty="0"/>
                        <a:t>19</a:t>
                      </a:r>
                    </a:p>
                  </a:txBody>
                  <a:tcPr/>
                </a:tc>
                <a:extLst>
                  <a:ext uri="{0D108BD9-81ED-4DB2-BD59-A6C34878D82A}">
                    <a16:rowId xmlns:a16="http://schemas.microsoft.com/office/drawing/2014/main" val="10002"/>
                  </a:ext>
                </a:extLst>
              </a:tr>
            </a:tbl>
          </a:graphicData>
        </a:graphic>
      </p:graphicFrame>
      <p:graphicFrame>
        <p:nvGraphicFramePr>
          <p:cNvPr id="9" name="Table 8"/>
          <p:cNvGraphicFramePr>
            <a:graphicFrameLocks noGrp="1"/>
          </p:cNvGraphicFramePr>
          <p:nvPr/>
        </p:nvGraphicFramePr>
        <p:xfrm>
          <a:off x="2769017" y="4424735"/>
          <a:ext cx="1610610" cy="1112520"/>
        </p:xfrm>
        <a:graphic>
          <a:graphicData uri="http://schemas.openxmlformats.org/drawingml/2006/table">
            <a:tbl>
              <a:tblPr firstRow="1" bandRow="1">
                <a:tableStyleId>{5940675A-B579-460E-94D1-54222C63F5DA}</a:tableStyleId>
              </a:tblPr>
              <a:tblGrid>
                <a:gridCol w="536870">
                  <a:extLst>
                    <a:ext uri="{9D8B030D-6E8A-4147-A177-3AD203B41FA5}">
                      <a16:colId xmlns:a16="http://schemas.microsoft.com/office/drawing/2014/main" val="20000"/>
                    </a:ext>
                  </a:extLst>
                </a:gridCol>
                <a:gridCol w="536870">
                  <a:extLst>
                    <a:ext uri="{9D8B030D-6E8A-4147-A177-3AD203B41FA5}">
                      <a16:colId xmlns:a16="http://schemas.microsoft.com/office/drawing/2014/main" val="20001"/>
                    </a:ext>
                  </a:extLst>
                </a:gridCol>
                <a:gridCol w="536870">
                  <a:extLst>
                    <a:ext uri="{9D8B030D-6E8A-4147-A177-3AD203B41FA5}">
                      <a16:colId xmlns:a16="http://schemas.microsoft.com/office/drawing/2014/main" val="20002"/>
                    </a:ext>
                  </a:extLst>
                </a:gridCol>
              </a:tblGrid>
              <a:tr h="370840">
                <a:tc>
                  <a:txBody>
                    <a:bodyPr/>
                    <a:lstStyle/>
                    <a:p>
                      <a:pPr algn="ctr"/>
                      <a:r>
                        <a:rPr lang="en-US" dirty="0"/>
                        <a:t>6</a:t>
                      </a:r>
                    </a:p>
                  </a:txBody>
                  <a:tcPr/>
                </a:tc>
                <a:tc>
                  <a:txBody>
                    <a:bodyPr/>
                    <a:lstStyle/>
                    <a:p>
                      <a:pPr algn="ctr"/>
                      <a:r>
                        <a:rPr lang="en-US" dirty="0"/>
                        <a:t>1</a:t>
                      </a:r>
                    </a:p>
                  </a:txBody>
                  <a:tcPr/>
                </a:tc>
                <a:tc>
                  <a:txBody>
                    <a:bodyPr/>
                    <a:lstStyle/>
                    <a:p>
                      <a:pPr algn="ctr"/>
                      <a:r>
                        <a:rPr lang="en-US" dirty="0"/>
                        <a:t>7</a:t>
                      </a:r>
                    </a:p>
                  </a:txBody>
                  <a:tcPr/>
                </a:tc>
                <a:extLst>
                  <a:ext uri="{0D108BD9-81ED-4DB2-BD59-A6C34878D82A}">
                    <a16:rowId xmlns:a16="http://schemas.microsoft.com/office/drawing/2014/main" val="10000"/>
                  </a:ext>
                </a:extLst>
              </a:tr>
              <a:tr h="370840">
                <a:tc gridSpan="3">
                  <a:txBody>
                    <a:bodyPr/>
                    <a:lstStyle/>
                    <a:p>
                      <a:pPr algn="ctr"/>
                      <a:r>
                        <a:rPr lang="en-US" dirty="0"/>
                        <a:t>D</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370840">
                <a:tc>
                  <a:txBody>
                    <a:bodyPr/>
                    <a:lstStyle/>
                    <a:p>
                      <a:pPr algn="ctr"/>
                      <a:r>
                        <a:rPr lang="en-US" dirty="0"/>
                        <a:t>6</a:t>
                      </a:r>
                    </a:p>
                  </a:txBody>
                  <a:tcPr/>
                </a:tc>
                <a:tc>
                  <a:txBody>
                    <a:bodyPr/>
                    <a:lstStyle/>
                    <a:p>
                      <a:pPr algn="ctr"/>
                      <a:endParaRPr lang="en-US"/>
                    </a:p>
                  </a:txBody>
                  <a:tcPr/>
                </a:tc>
                <a:tc>
                  <a:txBody>
                    <a:bodyPr/>
                    <a:lstStyle/>
                    <a:p>
                      <a:pPr algn="ctr"/>
                      <a:r>
                        <a:rPr lang="en-US" dirty="0"/>
                        <a:t>7</a:t>
                      </a:r>
                    </a:p>
                  </a:txBody>
                  <a:tcPr/>
                </a:tc>
                <a:extLst>
                  <a:ext uri="{0D108BD9-81ED-4DB2-BD59-A6C34878D82A}">
                    <a16:rowId xmlns:a16="http://schemas.microsoft.com/office/drawing/2014/main" val="10002"/>
                  </a:ext>
                </a:extLst>
              </a:tr>
            </a:tbl>
          </a:graphicData>
        </a:graphic>
      </p:graphicFrame>
      <p:graphicFrame>
        <p:nvGraphicFramePr>
          <p:cNvPr id="10" name="Table 9"/>
          <p:cNvGraphicFramePr>
            <a:graphicFrameLocks noGrp="1"/>
          </p:cNvGraphicFramePr>
          <p:nvPr/>
        </p:nvGraphicFramePr>
        <p:xfrm>
          <a:off x="5407286" y="4829469"/>
          <a:ext cx="1610610" cy="1112520"/>
        </p:xfrm>
        <a:graphic>
          <a:graphicData uri="http://schemas.openxmlformats.org/drawingml/2006/table">
            <a:tbl>
              <a:tblPr firstRow="1" bandRow="1">
                <a:tableStyleId>{5940675A-B579-460E-94D1-54222C63F5DA}</a:tableStyleId>
              </a:tblPr>
              <a:tblGrid>
                <a:gridCol w="536870">
                  <a:extLst>
                    <a:ext uri="{9D8B030D-6E8A-4147-A177-3AD203B41FA5}">
                      <a16:colId xmlns:a16="http://schemas.microsoft.com/office/drawing/2014/main" val="20000"/>
                    </a:ext>
                  </a:extLst>
                </a:gridCol>
                <a:gridCol w="536870">
                  <a:extLst>
                    <a:ext uri="{9D8B030D-6E8A-4147-A177-3AD203B41FA5}">
                      <a16:colId xmlns:a16="http://schemas.microsoft.com/office/drawing/2014/main" val="20001"/>
                    </a:ext>
                  </a:extLst>
                </a:gridCol>
                <a:gridCol w="536870">
                  <a:extLst>
                    <a:ext uri="{9D8B030D-6E8A-4147-A177-3AD203B41FA5}">
                      <a16:colId xmlns:a16="http://schemas.microsoft.com/office/drawing/2014/main" val="20002"/>
                    </a:ext>
                  </a:extLst>
                </a:gridCol>
              </a:tblGrid>
              <a:tr h="370840">
                <a:tc>
                  <a:txBody>
                    <a:bodyPr/>
                    <a:lstStyle/>
                    <a:p>
                      <a:pPr algn="ctr"/>
                      <a:r>
                        <a:rPr lang="en-US" dirty="0"/>
                        <a:t>7</a:t>
                      </a:r>
                    </a:p>
                  </a:txBody>
                  <a:tcPr/>
                </a:tc>
                <a:tc>
                  <a:txBody>
                    <a:bodyPr/>
                    <a:lstStyle/>
                    <a:p>
                      <a:pPr algn="ctr"/>
                      <a:r>
                        <a:rPr lang="en-US" dirty="0"/>
                        <a:t>12</a:t>
                      </a:r>
                    </a:p>
                  </a:txBody>
                  <a:tcPr/>
                </a:tc>
                <a:tc>
                  <a:txBody>
                    <a:bodyPr/>
                    <a:lstStyle/>
                    <a:p>
                      <a:pPr algn="ctr"/>
                      <a:r>
                        <a:rPr lang="en-US" dirty="0"/>
                        <a:t>19</a:t>
                      </a:r>
                    </a:p>
                  </a:txBody>
                  <a:tcPr/>
                </a:tc>
                <a:extLst>
                  <a:ext uri="{0D108BD9-81ED-4DB2-BD59-A6C34878D82A}">
                    <a16:rowId xmlns:a16="http://schemas.microsoft.com/office/drawing/2014/main" val="10000"/>
                  </a:ext>
                </a:extLst>
              </a:tr>
              <a:tr h="370840">
                <a:tc gridSpan="3">
                  <a:txBody>
                    <a:bodyPr/>
                    <a:lstStyle/>
                    <a:p>
                      <a:pPr algn="ctr"/>
                      <a:r>
                        <a:rPr lang="en-US" dirty="0"/>
                        <a:t>G</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370840">
                <a:tc>
                  <a:txBody>
                    <a:bodyPr/>
                    <a:lstStyle/>
                    <a:p>
                      <a:pPr algn="ctr"/>
                      <a:r>
                        <a:rPr lang="en-US" dirty="0"/>
                        <a:t>7</a:t>
                      </a:r>
                    </a:p>
                  </a:txBody>
                  <a:tcPr/>
                </a:tc>
                <a:tc>
                  <a:txBody>
                    <a:bodyPr/>
                    <a:lstStyle/>
                    <a:p>
                      <a:pPr algn="ctr"/>
                      <a:endParaRPr lang="en-US"/>
                    </a:p>
                  </a:txBody>
                  <a:tcPr/>
                </a:tc>
                <a:tc>
                  <a:txBody>
                    <a:bodyPr/>
                    <a:lstStyle/>
                    <a:p>
                      <a:pPr algn="ctr"/>
                      <a:r>
                        <a:rPr lang="en-US" dirty="0"/>
                        <a:t>19</a:t>
                      </a:r>
                    </a:p>
                  </a:txBody>
                  <a:tcPr/>
                </a:tc>
                <a:extLst>
                  <a:ext uri="{0D108BD9-81ED-4DB2-BD59-A6C34878D82A}">
                    <a16:rowId xmlns:a16="http://schemas.microsoft.com/office/drawing/2014/main" val="10002"/>
                  </a:ext>
                </a:extLst>
              </a:tr>
            </a:tbl>
          </a:graphicData>
        </a:graphic>
      </p:graphicFrame>
      <p:graphicFrame>
        <p:nvGraphicFramePr>
          <p:cNvPr id="11" name="Table 10"/>
          <p:cNvGraphicFramePr>
            <a:graphicFrameLocks noGrp="1"/>
          </p:cNvGraphicFramePr>
          <p:nvPr/>
        </p:nvGraphicFramePr>
        <p:xfrm>
          <a:off x="8075536" y="3330453"/>
          <a:ext cx="1610610" cy="1112520"/>
        </p:xfrm>
        <a:graphic>
          <a:graphicData uri="http://schemas.openxmlformats.org/drawingml/2006/table">
            <a:tbl>
              <a:tblPr firstRow="1" bandRow="1">
                <a:tableStyleId>{5940675A-B579-460E-94D1-54222C63F5DA}</a:tableStyleId>
              </a:tblPr>
              <a:tblGrid>
                <a:gridCol w="536870">
                  <a:extLst>
                    <a:ext uri="{9D8B030D-6E8A-4147-A177-3AD203B41FA5}">
                      <a16:colId xmlns:a16="http://schemas.microsoft.com/office/drawing/2014/main" val="20000"/>
                    </a:ext>
                  </a:extLst>
                </a:gridCol>
                <a:gridCol w="536870">
                  <a:extLst>
                    <a:ext uri="{9D8B030D-6E8A-4147-A177-3AD203B41FA5}">
                      <a16:colId xmlns:a16="http://schemas.microsoft.com/office/drawing/2014/main" val="20001"/>
                    </a:ext>
                  </a:extLst>
                </a:gridCol>
                <a:gridCol w="536870">
                  <a:extLst>
                    <a:ext uri="{9D8B030D-6E8A-4147-A177-3AD203B41FA5}">
                      <a16:colId xmlns:a16="http://schemas.microsoft.com/office/drawing/2014/main" val="20002"/>
                    </a:ext>
                  </a:extLst>
                </a:gridCol>
              </a:tblGrid>
              <a:tr h="370840">
                <a:tc>
                  <a:txBody>
                    <a:bodyPr/>
                    <a:lstStyle/>
                    <a:p>
                      <a:pPr algn="ctr"/>
                      <a:r>
                        <a:rPr lang="en-US" dirty="0"/>
                        <a:t>19</a:t>
                      </a:r>
                    </a:p>
                  </a:txBody>
                  <a:tcPr/>
                </a:tc>
                <a:tc>
                  <a:txBody>
                    <a:bodyPr/>
                    <a:lstStyle/>
                    <a:p>
                      <a:pPr algn="ctr"/>
                      <a:r>
                        <a:rPr lang="en-US" dirty="0"/>
                        <a:t>10</a:t>
                      </a:r>
                    </a:p>
                  </a:txBody>
                  <a:tcPr/>
                </a:tc>
                <a:tc>
                  <a:txBody>
                    <a:bodyPr/>
                    <a:lstStyle/>
                    <a:p>
                      <a:pPr algn="ctr"/>
                      <a:r>
                        <a:rPr lang="en-US" dirty="0"/>
                        <a:t>29</a:t>
                      </a:r>
                    </a:p>
                  </a:txBody>
                  <a:tcPr/>
                </a:tc>
                <a:extLst>
                  <a:ext uri="{0D108BD9-81ED-4DB2-BD59-A6C34878D82A}">
                    <a16:rowId xmlns:a16="http://schemas.microsoft.com/office/drawing/2014/main" val="10000"/>
                  </a:ext>
                </a:extLst>
              </a:tr>
              <a:tr h="370840">
                <a:tc gridSpan="3">
                  <a:txBody>
                    <a:bodyPr/>
                    <a:lstStyle/>
                    <a:p>
                      <a:pPr algn="ctr"/>
                      <a:r>
                        <a:rPr lang="en-US" dirty="0"/>
                        <a:t>F</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370840">
                <a:tc>
                  <a:txBody>
                    <a:bodyPr/>
                    <a:lstStyle/>
                    <a:p>
                      <a:pPr algn="ctr"/>
                      <a:r>
                        <a:rPr lang="en-US" dirty="0"/>
                        <a:t>19</a:t>
                      </a:r>
                    </a:p>
                  </a:txBody>
                  <a:tcPr/>
                </a:tc>
                <a:tc>
                  <a:txBody>
                    <a:bodyPr/>
                    <a:lstStyle/>
                    <a:p>
                      <a:pPr algn="ctr"/>
                      <a:endParaRPr lang="en-US"/>
                    </a:p>
                  </a:txBody>
                  <a:tcPr/>
                </a:tc>
                <a:tc>
                  <a:txBody>
                    <a:bodyPr/>
                    <a:lstStyle/>
                    <a:p>
                      <a:pPr algn="ctr"/>
                      <a:r>
                        <a:rPr lang="en-US" dirty="0"/>
                        <a:t>29</a:t>
                      </a:r>
                    </a:p>
                  </a:txBody>
                  <a:tcPr/>
                </a:tc>
                <a:extLst>
                  <a:ext uri="{0D108BD9-81ED-4DB2-BD59-A6C34878D82A}">
                    <a16:rowId xmlns:a16="http://schemas.microsoft.com/office/drawing/2014/main" val="10002"/>
                  </a:ext>
                </a:extLst>
              </a:tr>
            </a:tbl>
          </a:graphicData>
        </a:graphic>
      </p:graphicFrame>
      <p:graphicFrame>
        <p:nvGraphicFramePr>
          <p:cNvPr id="12" name="Table 11"/>
          <p:cNvGraphicFramePr>
            <a:graphicFrameLocks noGrp="1"/>
          </p:cNvGraphicFramePr>
          <p:nvPr/>
        </p:nvGraphicFramePr>
        <p:xfrm>
          <a:off x="10311568" y="3467863"/>
          <a:ext cx="1610610" cy="1112520"/>
        </p:xfrm>
        <a:graphic>
          <a:graphicData uri="http://schemas.openxmlformats.org/drawingml/2006/table">
            <a:tbl>
              <a:tblPr firstRow="1" bandRow="1">
                <a:tableStyleId>{5940675A-B579-460E-94D1-54222C63F5DA}</a:tableStyleId>
              </a:tblPr>
              <a:tblGrid>
                <a:gridCol w="536870">
                  <a:extLst>
                    <a:ext uri="{9D8B030D-6E8A-4147-A177-3AD203B41FA5}">
                      <a16:colId xmlns:a16="http://schemas.microsoft.com/office/drawing/2014/main" val="20000"/>
                    </a:ext>
                  </a:extLst>
                </a:gridCol>
                <a:gridCol w="536870">
                  <a:extLst>
                    <a:ext uri="{9D8B030D-6E8A-4147-A177-3AD203B41FA5}">
                      <a16:colId xmlns:a16="http://schemas.microsoft.com/office/drawing/2014/main" val="20001"/>
                    </a:ext>
                  </a:extLst>
                </a:gridCol>
                <a:gridCol w="536870">
                  <a:extLst>
                    <a:ext uri="{9D8B030D-6E8A-4147-A177-3AD203B41FA5}">
                      <a16:colId xmlns:a16="http://schemas.microsoft.com/office/drawing/2014/main" val="20002"/>
                    </a:ext>
                  </a:extLst>
                </a:gridCol>
              </a:tblGrid>
              <a:tr h="370840">
                <a:tc>
                  <a:txBody>
                    <a:bodyPr/>
                    <a:lstStyle/>
                    <a:p>
                      <a:pPr algn="ctr"/>
                      <a:r>
                        <a:rPr lang="en-US" dirty="0"/>
                        <a:t>29</a:t>
                      </a:r>
                    </a:p>
                  </a:txBody>
                  <a:tcPr/>
                </a:tc>
                <a:tc>
                  <a:txBody>
                    <a:bodyPr/>
                    <a:lstStyle/>
                    <a:p>
                      <a:pPr algn="ctr"/>
                      <a:r>
                        <a:rPr lang="en-US" dirty="0"/>
                        <a:t>8</a:t>
                      </a:r>
                    </a:p>
                  </a:txBody>
                  <a:tcPr/>
                </a:tc>
                <a:tc>
                  <a:txBody>
                    <a:bodyPr/>
                    <a:lstStyle/>
                    <a:p>
                      <a:pPr algn="ctr"/>
                      <a:r>
                        <a:rPr lang="en-US" dirty="0"/>
                        <a:t>37</a:t>
                      </a:r>
                    </a:p>
                  </a:txBody>
                  <a:tcPr/>
                </a:tc>
                <a:extLst>
                  <a:ext uri="{0D108BD9-81ED-4DB2-BD59-A6C34878D82A}">
                    <a16:rowId xmlns:a16="http://schemas.microsoft.com/office/drawing/2014/main" val="10000"/>
                  </a:ext>
                </a:extLst>
              </a:tr>
              <a:tr h="370840">
                <a:tc gridSpan="3">
                  <a:txBody>
                    <a:bodyPr/>
                    <a:lstStyle/>
                    <a:p>
                      <a:pPr algn="ctr"/>
                      <a:r>
                        <a:rPr lang="en-US" dirty="0"/>
                        <a:t>H</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370840">
                <a:tc>
                  <a:txBody>
                    <a:bodyPr/>
                    <a:lstStyle/>
                    <a:p>
                      <a:pPr algn="ctr"/>
                      <a:r>
                        <a:rPr lang="en-US" dirty="0"/>
                        <a:t>29</a:t>
                      </a:r>
                    </a:p>
                  </a:txBody>
                  <a:tcPr/>
                </a:tc>
                <a:tc>
                  <a:txBody>
                    <a:bodyPr/>
                    <a:lstStyle/>
                    <a:p>
                      <a:pPr algn="ctr"/>
                      <a:endParaRPr lang="en-US"/>
                    </a:p>
                  </a:txBody>
                  <a:tcPr/>
                </a:tc>
                <a:tc>
                  <a:txBody>
                    <a:bodyPr/>
                    <a:lstStyle/>
                    <a:p>
                      <a:pPr algn="ctr"/>
                      <a:r>
                        <a:rPr lang="en-US" dirty="0"/>
                        <a:t>37</a:t>
                      </a:r>
                    </a:p>
                  </a:txBody>
                  <a:tcPr/>
                </a:tc>
                <a:extLst>
                  <a:ext uri="{0D108BD9-81ED-4DB2-BD59-A6C34878D82A}">
                    <a16:rowId xmlns:a16="http://schemas.microsoft.com/office/drawing/2014/main" val="10002"/>
                  </a:ext>
                </a:extLst>
              </a:tr>
            </a:tbl>
          </a:graphicData>
        </a:graphic>
      </p:graphicFrame>
      <p:cxnSp>
        <p:nvCxnSpPr>
          <p:cNvPr id="14" name="Elbow Connector 13"/>
          <p:cNvCxnSpPr/>
          <p:nvPr/>
        </p:nvCxnSpPr>
        <p:spPr>
          <a:xfrm flipV="1">
            <a:off x="1828800" y="2878112"/>
            <a:ext cx="1349115" cy="809468"/>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Elbow Connector 18"/>
          <p:cNvCxnSpPr/>
          <p:nvPr/>
        </p:nvCxnSpPr>
        <p:spPr>
          <a:xfrm>
            <a:off x="1801318" y="3944912"/>
            <a:ext cx="986852" cy="80697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1798820" y="3822492"/>
            <a:ext cx="331282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Elbow Connector 23"/>
          <p:cNvCxnSpPr/>
          <p:nvPr/>
        </p:nvCxnSpPr>
        <p:spPr>
          <a:xfrm flipV="1">
            <a:off x="4347148" y="4002378"/>
            <a:ext cx="749508" cy="659567"/>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4781862" y="2623279"/>
            <a:ext cx="92939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Elbow Connector 30"/>
          <p:cNvCxnSpPr/>
          <p:nvPr/>
        </p:nvCxnSpPr>
        <p:spPr>
          <a:xfrm>
            <a:off x="4392118" y="4961744"/>
            <a:ext cx="989351" cy="464695"/>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Elbow Connector 33"/>
          <p:cNvCxnSpPr/>
          <p:nvPr/>
        </p:nvCxnSpPr>
        <p:spPr>
          <a:xfrm>
            <a:off x="7330190" y="2953062"/>
            <a:ext cx="734518" cy="629587"/>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Elbow Connector 35"/>
          <p:cNvCxnSpPr/>
          <p:nvPr/>
        </p:nvCxnSpPr>
        <p:spPr>
          <a:xfrm flipV="1">
            <a:off x="7015397" y="4122299"/>
            <a:ext cx="1064301" cy="989351"/>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6670623" y="3897443"/>
            <a:ext cx="139408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Elbow Connector 43"/>
          <p:cNvCxnSpPr/>
          <p:nvPr/>
        </p:nvCxnSpPr>
        <p:spPr>
          <a:xfrm flipV="1">
            <a:off x="6985416" y="4512039"/>
            <a:ext cx="3282846" cy="86943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9713626" y="3942413"/>
            <a:ext cx="61459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7300210" y="2518348"/>
            <a:ext cx="24583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9758597" y="2533338"/>
            <a:ext cx="0" cy="1139252"/>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9743607" y="3672590"/>
            <a:ext cx="59960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p:txBody>
          <a:bodyPr/>
          <a:lstStyle/>
          <a:p>
            <a:r>
              <a:rPr lang="en-US" dirty="0"/>
              <a:t>Here is the solution</a:t>
            </a:r>
          </a:p>
          <a:p>
            <a:endParaRPr lang="en-US" dirty="0"/>
          </a:p>
          <a:p>
            <a:endParaRPr lang="en-US" dirty="0"/>
          </a:p>
        </p:txBody>
      </p:sp>
      <p:sp>
        <p:nvSpPr>
          <p:cNvPr id="3" name="Title 2"/>
          <p:cNvSpPr>
            <a:spLocks noGrp="1"/>
          </p:cNvSpPr>
          <p:nvPr>
            <p:ph type="title"/>
          </p:nvPr>
        </p:nvSpPr>
        <p:spPr/>
        <p:txBody>
          <a:bodyPr/>
          <a:lstStyle/>
          <a:p>
            <a:r>
              <a:rPr lang="en-US" dirty="0"/>
              <a:t>Example </a:t>
            </a:r>
          </a:p>
        </p:txBody>
      </p:sp>
      <p:graphicFrame>
        <p:nvGraphicFramePr>
          <p:cNvPr id="5" name="Table 4"/>
          <p:cNvGraphicFramePr>
            <a:graphicFrameLocks noGrp="1"/>
          </p:cNvGraphicFramePr>
          <p:nvPr/>
        </p:nvGraphicFramePr>
        <p:xfrm>
          <a:off x="203201" y="3193044"/>
          <a:ext cx="1610610" cy="1112520"/>
        </p:xfrm>
        <a:graphic>
          <a:graphicData uri="http://schemas.openxmlformats.org/drawingml/2006/table">
            <a:tbl>
              <a:tblPr firstRow="1" bandRow="1">
                <a:tableStyleId>{5940675A-B579-460E-94D1-54222C63F5DA}</a:tableStyleId>
              </a:tblPr>
              <a:tblGrid>
                <a:gridCol w="536870">
                  <a:extLst>
                    <a:ext uri="{9D8B030D-6E8A-4147-A177-3AD203B41FA5}">
                      <a16:colId xmlns:a16="http://schemas.microsoft.com/office/drawing/2014/main" val="20000"/>
                    </a:ext>
                  </a:extLst>
                </a:gridCol>
                <a:gridCol w="536870">
                  <a:extLst>
                    <a:ext uri="{9D8B030D-6E8A-4147-A177-3AD203B41FA5}">
                      <a16:colId xmlns:a16="http://schemas.microsoft.com/office/drawing/2014/main" val="20001"/>
                    </a:ext>
                  </a:extLst>
                </a:gridCol>
                <a:gridCol w="536870">
                  <a:extLst>
                    <a:ext uri="{9D8B030D-6E8A-4147-A177-3AD203B41FA5}">
                      <a16:colId xmlns:a16="http://schemas.microsoft.com/office/drawing/2014/main" val="20002"/>
                    </a:ext>
                  </a:extLst>
                </a:gridCol>
              </a:tblGrid>
              <a:tr h="370840">
                <a:tc>
                  <a:txBody>
                    <a:bodyPr/>
                    <a:lstStyle/>
                    <a:p>
                      <a:pPr algn="ctr"/>
                      <a:r>
                        <a:rPr lang="en-US" dirty="0"/>
                        <a:t>0</a:t>
                      </a:r>
                    </a:p>
                  </a:txBody>
                  <a:tcPr/>
                </a:tc>
                <a:tc>
                  <a:txBody>
                    <a:bodyPr/>
                    <a:lstStyle/>
                    <a:p>
                      <a:pPr algn="ctr"/>
                      <a:r>
                        <a:rPr lang="en-US" dirty="0"/>
                        <a:t>6</a:t>
                      </a:r>
                    </a:p>
                  </a:txBody>
                  <a:tcPr/>
                </a:tc>
                <a:tc>
                  <a:txBody>
                    <a:bodyPr/>
                    <a:lstStyle/>
                    <a:p>
                      <a:pPr algn="ctr"/>
                      <a:r>
                        <a:rPr lang="en-US" dirty="0"/>
                        <a:t>6</a:t>
                      </a:r>
                    </a:p>
                  </a:txBody>
                  <a:tcPr/>
                </a:tc>
                <a:extLst>
                  <a:ext uri="{0D108BD9-81ED-4DB2-BD59-A6C34878D82A}">
                    <a16:rowId xmlns:a16="http://schemas.microsoft.com/office/drawing/2014/main" val="10000"/>
                  </a:ext>
                </a:extLst>
              </a:tr>
              <a:tr h="370840">
                <a:tc gridSpan="3">
                  <a:txBody>
                    <a:bodyPr/>
                    <a:lstStyle/>
                    <a:p>
                      <a:pPr algn="ctr"/>
                      <a:r>
                        <a:rPr lang="en-US" dirty="0"/>
                        <a:t>A</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370840">
                <a:tc>
                  <a:txBody>
                    <a:bodyPr/>
                    <a:lstStyle/>
                    <a:p>
                      <a:pPr algn="ctr"/>
                      <a:r>
                        <a:rPr lang="en-US" dirty="0"/>
                        <a:t>0</a:t>
                      </a:r>
                    </a:p>
                  </a:txBody>
                  <a:tcPr/>
                </a:tc>
                <a:tc>
                  <a:txBody>
                    <a:bodyPr/>
                    <a:lstStyle/>
                    <a:p>
                      <a:pPr algn="ctr"/>
                      <a:r>
                        <a:rPr lang="en-US" dirty="0"/>
                        <a:t>0</a:t>
                      </a:r>
                    </a:p>
                  </a:txBody>
                  <a:tcPr/>
                </a:tc>
                <a:tc>
                  <a:txBody>
                    <a:bodyPr/>
                    <a:lstStyle/>
                    <a:p>
                      <a:pPr algn="ctr"/>
                      <a:r>
                        <a:rPr lang="en-US" dirty="0"/>
                        <a:t>6</a:t>
                      </a:r>
                    </a:p>
                  </a:txBody>
                  <a:tcPr/>
                </a:tc>
                <a:extLst>
                  <a:ext uri="{0D108BD9-81ED-4DB2-BD59-A6C34878D82A}">
                    <a16:rowId xmlns:a16="http://schemas.microsoft.com/office/drawing/2014/main" val="10002"/>
                  </a:ext>
                </a:extLst>
              </a:tr>
            </a:tbl>
          </a:graphicData>
        </a:graphic>
      </p:graphicFrame>
      <p:graphicFrame>
        <p:nvGraphicFramePr>
          <p:cNvPr id="6" name="Table 5"/>
          <p:cNvGraphicFramePr>
            <a:graphicFrameLocks noGrp="1"/>
          </p:cNvGraphicFramePr>
          <p:nvPr/>
        </p:nvGraphicFramePr>
        <p:xfrm>
          <a:off x="3188742" y="2161221"/>
          <a:ext cx="1610610" cy="1112520"/>
        </p:xfrm>
        <a:graphic>
          <a:graphicData uri="http://schemas.openxmlformats.org/drawingml/2006/table">
            <a:tbl>
              <a:tblPr firstRow="1" bandRow="1">
                <a:tableStyleId>{5940675A-B579-460E-94D1-54222C63F5DA}</a:tableStyleId>
              </a:tblPr>
              <a:tblGrid>
                <a:gridCol w="536870">
                  <a:extLst>
                    <a:ext uri="{9D8B030D-6E8A-4147-A177-3AD203B41FA5}">
                      <a16:colId xmlns:a16="http://schemas.microsoft.com/office/drawing/2014/main" val="20000"/>
                    </a:ext>
                  </a:extLst>
                </a:gridCol>
                <a:gridCol w="536870">
                  <a:extLst>
                    <a:ext uri="{9D8B030D-6E8A-4147-A177-3AD203B41FA5}">
                      <a16:colId xmlns:a16="http://schemas.microsoft.com/office/drawing/2014/main" val="20001"/>
                    </a:ext>
                  </a:extLst>
                </a:gridCol>
                <a:gridCol w="536870">
                  <a:extLst>
                    <a:ext uri="{9D8B030D-6E8A-4147-A177-3AD203B41FA5}">
                      <a16:colId xmlns:a16="http://schemas.microsoft.com/office/drawing/2014/main" val="20002"/>
                    </a:ext>
                  </a:extLst>
                </a:gridCol>
              </a:tblGrid>
              <a:tr h="370840">
                <a:tc>
                  <a:txBody>
                    <a:bodyPr/>
                    <a:lstStyle/>
                    <a:p>
                      <a:pPr algn="ctr"/>
                      <a:r>
                        <a:rPr lang="en-US" dirty="0"/>
                        <a:t>6</a:t>
                      </a:r>
                    </a:p>
                  </a:txBody>
                  <a:tcPr/>
                </a:tc>
                <a:tc>
                  <a:txBody>
                    <a:bodyPr/>
                    <a:lstStyle/>
                    <a:p>
                      <a:pPr algn="ctr"/>
                      <a:r>
                        <a:rPr lang="en-US" dirty="0"/>
                        <a:t>5</a:t>
                      </a:r>
                    </a:p>
                  </a:txBody>
                  <a:tcPr/>
                </a:tc>
                <a:tc>
                  <a:txBody>
                    <a:bodyPr/>
                    <a:lstStyle/>
                    <a:p>
                      <a:pPr algn="ctr"/>
                      <a:r>
                        <a:rPr lang="en-US" dirty="0"/>
                        <a:t>11</a:t>
                      </a:r>
                    </a:p>
                  </a:txBody>
                  <a:tcPr/>
                </a:tc>
                <a:extLst>
                  <a:ext uri="{0D108BD9-81ED-4DB2-BD59-A6C34878D82A}">
                    <a16:rowId xmlns:a16="http://schemas.microsoft.com/office/drawing/2014/main" val="10000"/>
                  </a:ext>
                </a:extLst>
              </a:tr>
              <a:tr h="370840">
                <a:tc gridSpan="3">
                  <a:txBody>
                    <a:bodyPr/>
                    <a:lstStyle/>
                    <a:p>
                      <a:pPr algn="ctr"/>
                      <a:r>
                        <a:rPr lang="en-US" dirty="0"/>
                        <a:t>B</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370840">
                <a:tc>
                  <a:txBody>
                    <a:bodyPr/>
                    <a:lstStyle/>
                    <a:p>
                      <a:pPr algn="ctr"/>
                      <a:r>
                        <a:rPr lang="en-US" dirty="0"/>
                        <a:t>10</a:t>
                      </a:r>
                    </a:p>
                  </a:txBody>
                  <a:tcPr/>
                </a:tc>
                <a:tc>
                  <a:txBody>
                    <a:bodyPr/>
                    <a:lstStyle/>
                    <a:p>
                      <a:pPr algn="ctr"/>
                      <a:r>
                        <a:rPr lang="en-US" dirty="0"/>
                        <a:t>4</a:t>
                      </a:r>
                    </a:p>
                  </a:txBody>
                  <a:tcPr/>
                </a:tc>
                <a:tc>
                  <a:txBody>
                    <a:bodyPr/>
                    <a:lstStyle/>
                    <a:p>
                      <a:pPr algn="ctr"/>
                      <a:r>
                        <a:rPr lang="en-US" dirty="0"/>
                        <a:t>15</a:t>
                      </a:r>
                    </a:p>
                  </a:txBody>
                  <a:tcPr/>
                </a:tc>
                <a:extLst>
                  <a:ext uri="{0D108BD9-81ED-4DB2-BD59-A6C34878D82A}">
                    <a16:rowId xmlns:a16="http://schemas.microsoft.com/office/drawing/2014/main" val="10002"/>
                  </a:ext>
                </a:extLst>
              </a:tr>
            </a:tbl>
          </a:graphicData>
        </a:graphic>
      </p:graphicFrame>
      <p:graphicFrame>
        <p:nvGraphicFramePr>
          <p:cNvPr id="7" name="Table 6"/>
          <p:cNvGraphicFramePr>
            <a:graphicFrameLocks noGrp="1"/>
          </p:cNvGraphicFramePr>
          <p:nvPr/>
        </p:nvGraphicFramePr>
        <p:xfrm>
          <a:off x="5707089" y="2056289"/>
          <a:ext cx="1610610" cy="1112520"/>
        </p:xfrm>
        <a:graphic>
          <a:graphicData uri="http://schemas.openxmlformats.org/drawingml/2006/table">
            <a:tbl>
              <a:tblPr firstRow="1" bandRow="1">
                <a:tableStyleId>{5940675A-B579-460E-94D1-54222C63F5DA}</a:tableStyleId>
              </a:tblPr>
              <a:tblGrid>
                <a:gridCol w="536870">
                  <a:extLst>
                    <a:ext uri="{9D8B030D-6E8A-4147-A177-3AD203B41FA5}">
                      <a16:colId xmlns:a16="http://schemas.microsoft.com/office/drawing/2014/main" val="20000"/>
                    </a:ext>
                  </a:extLst>
                </a:gridCol>
                <a:gridCol w="536870">
                  <a:extLst>
                    <a:ext uri="{9D8B030D-6E8A-4147-A177-3AD203B41FA5}">
                      <a16:colId xmlns:a16="http://schemas.microsoft.com/office/drawing/2014/main" val="20001"/>
                    </a:ext>
                  </a:extLst>
                </a:gridCol>
                <a:gridCol w="536870">
                  <a:extLst>
                    <a:ext uri="{9D8B030D-6E8A-4147-A177-3AD203B41FA5}">
                      <a16:colId xmlns:a16="http://schemas.microsoft.com/office/drawing/2014/main" val="20002"/>
                    </a:ext>
                  </a:extLst>
                </a:gridCol>
              </a:tblGrid>
              <a:tr h="370840">
                <a:tc>
                  <a:txBody>
                    <a:bodyPr/>
                    <a:lstStyle/>
                    <a:p>
                      <a:pPr algn="ctr"/>
                      <a:r>
                        <a:rPr lang="en-US" dirty="0"/>
                        <a:t>11</a:t>
                      </a:r>
                    </a:p>
                  </a:txBody>
                  <a:tcPr/>
                </a:tc>
                <a:tc>
                  <a:txBody>
                    <a:bodyPr/>
                    <a:lstStyle/>
                    <a:p>
                      <a:pPr algn="ctr"/>
                      <a:r>
                        <a:rPr lang="en-US" dirty="0"/>
                        <a:t>4</a:t>
                      </a:r>
                    </a:p>
                  </a:txBody>
                  <a:tcPr/>
                </a:tc>
                <a:tc>
                  <a:txBody>
                    <a:bodyPr/>
                    <a:lstStyle/>
                    <a:p>
                      <a:pPr algn="ctr"/>
                      <a:r>
                        <a:rPr lang="en-US" dirty="0"/>
                        <a:t>15</a:t>
                      </a:r>
                    </a:p>
                  </a:txBody>
                  <a:tcPr/>
                </a:tc>
                <a:extLst>
                  <a:ext uri="{0D108BD9-81ED-4DB2-BD59-A6C34878D82A}">
                    <a16:rowId xmlns:a16="http://schemas.microsoft.com/office/drawing/2014/main" val="10000"/>
                  </a:ext>
                </a:extLst>
              </a:tr>
              <a:tr h="370840">
                <a:tc gridSpan="3">
                  <a:txBody>
                    <a:bodyPr/>
                    <a:lstStyle/>
                    <a:p>
                      <a:pPr algn="ctr"/>
                      <a:r>
                        <a:rPr lang="en-US" dirty="0"/>
                        <a:t>E</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370840">
                <a:tc>
                  <a:txBody>
                    <a:bodyPr/>
                    <a:lstStyle/>
                    <a:p>
                      <a:pPr algn="ctr"/>
                      <a:r>
                        <a:rPr lang="en-US" dirty="0"/>
                        <a:t>15</a:t>
                      </a:r>
                    </a:p>
                  </a:txBody>
                  <a:tcPr/>
                </a:tc>
                <a:tc>
                  <a:txBody>
                    <a:bodyPr/>
                    <a:lstStyle/>
                    <a:p>
                      <a:pPr algn="ctr"/>
                      <a:r>
                        <a:rPr lang="en-US" dirty="0"/>
                        <a:t>4</a:t>
                      </a:r>
                    </a:p>
                  </a:txBody>
                  <a:tcPr/>
                </a:tc>
                <a:tc>
                  <a:txBody>
                    <a:bodyPr/>
                    <a:lstStyle/>
                    <a:p>
                      <a:pPr algn="ctr"/>
                      <a:r>
                        <a:rPr lang="en-US" dirty="0"/>
                        <a:t>19</a:t>
                      </a:r>
                    </a:p>
                  </a:txBody>
                  <a:tcPr/>
                </a:tc>
                <a:extLst>
                  <a:ext uri="{0D108BD9-81ED-4DB2-BD59-A6C34878D82A}">
                    <a16:rowId xmlns:a16="http://schemas.microsoft.com/office/drawing/2014/main" val="10002"/>
                  </a:ext>
                </a:extLst>
              </a:tr>
            </a:tbl>
          </a:graphicData>
        </a:graphic>
      </p:graphicFrame>
      <p:graphicFrame>
        <p:nvGraphicFramePr>
          <p:cNvPr id="8" name="Table 7"/>
          <p:cNvGraphicFramePr>
            <a:graphicFrameLocks noGrp="1"/>
          </p:cNvGraphicFramePr>
          <p:nvPr/>
        </p:nvGraphicFramePr>
        <p:xfrm>
          <a:off x="5062512" y="3300473"/>
          <a:ext cx="1610610" cy="1112520"/>
        </p:xfrm>
        <a:graphic>
          <a:graphicData uri="http://schemas.openxmlformats.org/drawingml/2006/table">
            <a:tbl>
              <a:tblPr firstRow="1" bandRow="1">
                <a:tableStyleId>{5940675A-B579-460E-94D1-54222C63F5DA}</a:tableStyleId>
              </a:tblPr>
              <a:tblGrid>
                <a:gridCol w="536870">
                  <a:extLst>
                    <a:ext uri="{9D8B030D-6E8A-4147-A177-3AD203B41FA5}">
                      <a16:colId xmlns:a16="http://schemas.microsoft.com/office/drawing/2014/main" val="20000"/>
                    </a:ext>
                  </a:extLst>
                </a:gridCol>
                <a:gridCol w="536870">
                  <a:extLst>
                    <a:ext uri="{9D8B030D-6E8A-4147-A177-3AD203B41FA5}">
                      <a16:colId xmlns:a16="http://schemas.microsoft.com/office/drawing/2014/main" val="20001"/>
                    </a:ext>
                  </a:extLst>
                </a:gridCol>
                <a:gridCol w="536870">
                  <a:extLst>
                    <a:ext uri="{9D8B030D-6E8A-4147-A177-3AD203B41FA5}">
                      <a16:colId xmlns:a16="http://schemas.microsoft.com/office/drawing/2014/main" val="20002"/>
                    </a:ext>
                  </a:extLst>
                </a:gridCol>
              </a:tblGrid>
              <a:tr h="370840">
                <a:tc>
                  <a:txBody>
                    <a:bodyPr/>
                    <a:lstStyle/>
                    <a:p>
                      <a:pPr algn="ctr"/>
                      <a:r>
                        <a:rPr lang="en-US" dirty="0"/>
                        <a:t>7</a:t>
                      </a:r>
                    </a:p>
                  </a:txBody>
                  <a:tcPr/>
                </a:tc>
                <a:tc>
                  <a:txBody>
                    <a:bodyPr/>
                    <a:lstStyle/>
                    <a:p>
                      <a:pPr algn="ctr"/>
                      <a:r>
                        <a:rPr lang="en-US" dirty="0"/>
                        <a:t>3</a:t>
                      </a:r>
                    </a:p>
                  </a:txBody>
                  <a:tcPr/>
                </a:tc>
                <a:tc>
                  <a:txBody>
                    <a:bodyPr/>
                    <a:lstStyle/>
                    <a:p>
                      <a:pPr algn="ctr"/>
                      <a:r>
                        <a:rPr lang="en-US" dirty="0"/>
                        <a:t>10</a:t>
                      </a:r>
                    </a:p>
                  </a:txBody>
                  <a:tcPr/>
                </a:tc>
                <a:extLst>
                  <a:ext uri="{0D108BD9-81ED-4DB2-BD59-A6C34878D82A}">
                    <a16:rowId xmlns:a16="http://schemas.microsoft.com/office/drawing/2014/main" val="10000"/>
                  </a:ext>
                </a:extLst>
              </a:tr>
              <a:tr h="370840">
                <a:tc gridSpan="3">
                  <a:txBody>
                    <a:bodyPr/>
                    <a:lstStyle/>
                    <a:p>
                      <a:pPr algn="ctr"/>
                      <a:r>
                        <a:rPr lang="en-US" dirty="0"/>
                        <a:t>C</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370840">
                <a:tc>
                  <a:txBody>
                    <a:bodyPr/>
                    <a:lstStyle/>
                    <a:p>
                      <a:pPr algn="ctr"/>
                      <a:r>
                        <a:rPr lang="en-US" dirty="0"/>
                        <a:t>16</a:t>
                      </a:r>
                    </a:p>
                  </a:txBody>
                  <a:tcPr/>
                </a:tc>
                <a:tc>
                  <a:txBody>
                    <a:bodyPr/>
                    <a:lstStyle/>
                    <a:p>
                      <a:pPr algn="ctr"/>
                      <a:r>
                        <a:rPr lang="en-US" dirty="0"/>
                        <a:t>9</a:t>
                      </a:r>
                    </a:p>
                  </a:txBody>
                  <a:tcPr/>
                </a:tc>
                <a:tc>
                  <a:txBody>
                    <a:bodyPr/>
                    <a:lstStyle/>
                    <a:p>
                      <a:pPr algn="ctr"/>
                      <a:r>
                        <a:rPr lang="en-US" dirty="0"/>
                        <a:t>19</a:t>
                      </a:r>
                    </a:p>
                  </a:txBody>
                  <a:tcPr/>
                </a:tc>
                <a:extLst>
                  <a:ext uri="{0D108BD9-81ED-4DB2-BD59-A6C34878D82A}">
                    <a16:rowId xmlns:a16="http://schemas.microsoft.com/office/drawing/2014/main" val="10002"/>
                  </a:ext>
                </a:extLst>
              </a:tr>
            </a:tbl>
          </a:graphicData>
        </a:graphic>
      </p:graphicFrame>
      <p:graphicFrame>
        <p:nvGraphicFramePr>
          <p:cNvPr id="9" name="Table 8"/>
          <p:cNvGraphicFramePr>
            <a:graphicFrameLocks noGrp="1"/>
          </p:cNvGraphicFramePr>
          <p:nvPr/>
        </p:nvGraphicFramePr>
        <p:xfrm>
          <a:off x="2769017" y="4424735"/>
          <a:ext cx="1610610" cy="1112520"/>
        </p:xfrm>
        <a:graphic>
          <a:graphicData uri="http://schemas.openxmlformats.org/drawingml/2006/table">
            <a:tbl>
              <a:tblPr firstRow="1" bandRow="1">
                <a:tableStyleId>{5940675A-B579-460E-94D1-54222C63F5DA}</a:tableStyleId>
              </a:tblPr>
              <a:tblGrid>
                <a:gridCol w="536870">
                  <a:extLst>
                    <a:ext uri="{9D8B030D-6E8A-4147-A177-3AD203B41FA5}">
                      <a16:colId xmlns:a16="http://schemas.microsoft.com/office/drawing/2014/main" val="20000"/>
                    </a:ext>
                  </a:extLst>
                </a:gridCol>
                <a:gridCol w="536870">
                  <a:extLst>
                    <a:ext uri="{9D8B030D-6E8A-4147-A177-3AD203B41FA5}">
                      <a16:colId xmlns:a16="http://schemas.microsoft.com/office/drawing/2014/main" val="20001"/>
                    </a:ext>
                  </a:extLst>
                </a:gridCol>
                <a:gridCol w="536870">
                  <a:extLst>
                    <a:ext uri="{9D8B030D-6E8A-4147-A177-3AD203B41FA5}">
                      <a16:colId xmlns:a16="http://schemas.microsoft.com/office/drawing/2014/main" val="20002"/>
                    </a:ext>
                  </a:extLst>
                </a:gridCol>
              </a:tblGrid>
              <a:tr h="370840">
                <a:tc>
                  <a:txBody>
                    <a:bodyPr/>
                    <a:lstStyle/>
                    <a:p>
                      <a:pPr algn="ctr"/>
                      <a:r>
                        <a:rPr lang="en-US" dirty="0"/>
                        <a:t>6</a:t>
                      </a:r>
                    </a:p>
                  </a:txBody>
                  <a:tcPr/>
                </a:tc>
                <a:tc>
                  <a:txBody>
                    <a:bodyPr/>
                    <a:lstStyle/>
                    <a:p>
                      <a:pPr algn="ctr"/>
                      <a:r>
                        <a:rPr lang="en-US" dirty="0"/>
                        <a:t>1</a:t>
                      </a:r>
                    </a:p>
                  </a:txBody>
                  <a:tcPr/>
                </a:tc>
                <a:tc>
                  <a:txBody>
                    <a:bodyPr/>
                    <a:lstStyle/>
                    <a:p>
                      <a:pPr algn="ctr"/>
                      <a:r>
                        <a:rPr lang="en-US" dirty="0"/>
                        <a:t>7</a:t>
                      </a:r>
                    </a:p>
                  </a:txBody>
                  <a:tcPr/>
                </a:tc>
                <a:extLst>
                  <a:ext uri="{0D108BD9-81ED-4DB2-BD59-A6C34878D82A}">
                    <a16:rowId xmlns:a16="http://schemas.microsoft.com/office/drawing/2014/main" val="10000"/>
                  </a:ext>
                </a:extLst>
              </a:tr>
              <a:tr h="370840">
                <a:tc gridSpan="3">
                  <a:txBody>
                    <a:bodyPr/>
                    <a:lstStyle/>
                    <a:p>
                      <a:pPr algn="ctr"/>
                      <a:r>
                        <a:rPr lang="en-US" dirty="0"/>
                        <a:t>D</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370840">
                <a:tc>
                  <a:txBody>
                    <a:bodyPr/>
                    <a:lstStyle/>
                    <a:p>
                      <a:pPr algn="ctr"/>
                      <a:r>
                        <a:rPr lang="en-US" dirty="0"/>
                        <a:t>6</a:t>
                      </a:r>
                    </a:p>
                  </a:txBody>
                  <a:tcPr/>
                </a:tc>
                <a:tc>
                  <a:txBody>
                    <a:bodyPr/>
                    <a:lstStyle/>
                    <a:p>
                      <a:pPr algn="ctr"/>
                      <a:r>
                        <a:rPr lang="en-US" dirty="0"/>
                        <a:t>0</a:t>
                      </a:r>
                    </a:p>
                  </a:txBody>
                  <a:tcPr/>
                </a:tc>
                <a:tc>
                  <a:txBody>
                    <a:bodyPr/>
                    <a:lstStyle/>
                    <a:p>
                      <a:pPr algn="ctr"/>
                      <a:r>
                        <a:rPr lang="en-US" dirty="0"/>
                        <a:t>7</a:t>
                      </a:r>
                    </a:p>
                  </a:txBody>
                  <a:tcPr/>
                </a:tc>
                <a:extLst>
                  <a:ext uri="{0D108BD9-81ED-4DB2-BD59-A6C34878D82A}">
                    <a16:rowId xmlns:a16="http://schemas.microsoft.com/office/drawing/2014/main" val="10002"/>
                  </a:ext>
                </a:extLst>
              </a:tr>
            </a:tbl>
          </a:graphicData>
        </a:graphic>
      </p:graphicFrame>
      <p:graphicFrame>
        <p:nvGraphicFramePr>
          <p:cNvPr id="10" name="Table 9"/>
          <p:cNvGraphicFramePr>
            <a:graphicFrameLocks noGrp="1"/>
          </p:cNvGraphicFramePr>
          <p:nvPr/>
        </p:nvGraphicFramePr>
        <p:xfrm>
          <a:off x="5407286" y="4829469"/>
          <a:ext cx="1610610" cy="1112520"/>
        </p:xfrm>
        <a:graphic>
          <a:graphicData uri="http://schemas.openxmlformats.org/drawingml/2006/table">
            <a:tbl>
              <a:tblPr firstRow="1" bandRow="1">
                <a:tableStyleId>{5940675A-B579-460E-94D1-54222C63F5DA}</a:tableStyleId>
              </a:tblPr>
              <a:tblGrid>
                <a:gridCol w="536870">
                  <a:extLst>
                    <a:ext uri="{9D8B030D-6E8A-4147-A177-3AD203B41FA5}">
                      <a16:colId xmlns:a16="http://schemas.microsoft.com/office/drawing/2014/main" val="20000"/>
                    </a:ext>
                  </a:extLst>
                </a:gridCol>
                <a:gridCol w="536870">
                  <a:extLst>
                    <a:ext uri="{9D8B030D-6E8A-4147-A177-3AD203B41FA5}">
                      <a16:colId xmlns:a16="http://schemas.microsoft.com/office/drawing/2014/main" val="20001"/>
                    </a:ext>
                  </a:extLst>
                </a:gridCol>
                <a:gridCol w="536870">
                  <a:extLst>
                    <a:ext uri="{9D8B030D-6E8A-4147-A177-3AD203B41FA5}">
                      <a16:colId xmlns:a16="http://schemas.microsoft.com/office/drawing/2014/main" val="20002"/>
                    </a:ext>
                  </a:extLst>
                </a:gridCol>
              </a:tblGrid>
              <a:tr h="370840">
                <a:tc>
                  <a:txBody>
                    <a:bodyPr/>
                    <a:lstStyle/>
                    <a:p>
                      <a:pPr algn="ctr"/>
                      <a:r>
                        <a:rPr lang="en-US" dirty="0"/>
                        <a:t>7</a:t>
                      </a:r>
                    </a:p>
                  </a:txBody>
                  <a:tcPr/>
                </a:tc>
                <a:tc>
                  <a:txBody>
                    <a:bodyPr/>
                    <a:lstStyle/>
                    <a:p>
                      <a:pPr algn="ctr"/>
                      <a:r>
                        <a:rPr lang="en-US" dirty="0"/>
                        <a:t>12</a:t>
                      </a:r>
                    </a:p>
                  </a:txBody>
                  <a:tcPr/>
                </a:tc>
                <a:tc>
                  <a:txBody>
                    <a:bodyPr/>
                    <a:lstStyle/>
                    <a:p>
                      <a:pPr algn="ctr"/>
                      <a:r>
                        <a:rPr lang="en-US" dirty="0"/>
                        <a:t>19</a:t>
                      </a:r>
                    </a:p>
                  </a:txBody>
                  <a:tcPr/>
                </a:tc>
                <a:extLst>
                  <a:ext uri="{0D108BD9-81ED-4DB2-BD59-A6C34878D82A}">
                    <a16:rowId xmlns:a16="http://schemas.microsoft.com/office/drawing/2014/main" val="10000"/>
                  </a:ext>
                </a:extLst>
              </a:tr>
              <a:tr h="370840">
                <a:tc gridSpan="3">
                  <a:txBody>
                    <a:bodyPr/>
                    <a:lstStyle/>
                    <a:p>
                      <a:pPr algn="ctr"/>
                      <a:r>
                        <a:rPr lang="en-US" dirty="0"/>
                        <a:t>G</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370840">
                <a:tc>
                  <a:txBody>
                    <a:bodyPr/>
                    <a:lstStyle/>
                    <a:p>
                      <a:pPr algn="ctr"/>
                      <a:r>
                        <a:rPr lang="en-US" dirty="0"/>
                        <a:t>7</a:t>
                      </a:r>
                    </a:p>
                  </a:txBody>
                  <a:tcPr/>
                </a:tc>
                <a:tc>
                  <a:txBody>
                    <a:bodyPr/>
                    <a:lstStyle/>
                    <a:p>
                      <a:pPr algn="ctr"/>
                      <a:r>
                        <a:rPr lang="en-US" dirty="0"/>
                        <a:t>0</a:t>
                      </a:r>
                    </a:p>
                  </a:txBody>
                  <a:tcPr/>
                </a:tc>
                <a:tc>
                  <a:txBody>
                    <a:bodyPr/>
                    <a:lstStyle/>
                    <a:p>
                      <a:pPr algn="ctr"/>
                      <a:r>
                        <a:rPr lang="en-US" dirty="0"/>
                        <a:t>19</a:t>
                      </a:r>
                    </a:p>
                  </a:txBody>
                  <a:tcPr/>
                </a:tc>
                <a:extLst>
                  <a:ext uri="{0D108BD9-81ED-4DB2-BD59-A6C34878D82A}">
                    <a16:rowId xmlns:a16="http://schemas.microsoft.com/office/drawing/2014/main" val="10002"/>
                  </a:ext>
                </a:extLst>
              </a:tr>
            </a:tbl>
          </a:graphicData>
        </a:graphic>
      </p:graphicFrame>
      <p:graphicFrame>
        <p:nvGraphicFramePr>
          <p:cNvPr id="11" name="Table 10"/>
          <p:cNvGraphicFramePr>
            <a:graphicFrameLocks noGrp="1"/>
          </p:cNvGraphicFramePr>
          <p:nvPr/>
        </p:nvGraphicFramePr>
        <p:xfrm>
          <a:off x="8075536" y="3330453"/>
          <a:ext cx="1610610" cy="1112520"/>
        </p:xfrm>
        <a:graphic>
          <a:graphicData uri="http://schemas.openxmlformats.org/drawingml/2006/table">
            <a:tbl>
              <a:tblPr firstRow="1" bandRow="1">
                <a:tableStyleId>{5940675A-B579-460E-94D1-54222C63F5DA}</a:tableStyleId>
              </a:tblPr>
              <a:tblGrid>
                <a:gridCol w="536870">
                  <a:extLst>
                    <a:ext uri="{9D8B030D-6E8A-4147-A177-3AD203B41FA5}">
                      <a16:colId xmlns:a16="http://schemas.microsoft.com/office/drawing/2014/main" val="20000"/>
                    </a:ext>
                  </a:extLst>
                </a:gridCol>
                <a:gridCol w="536870">
                  <a:extLst>
                    <a:ext uri="{9D8B030D-6E8A-4147-A177-3AD203B41FA5}">
                      <a16:colId xmlns:a16="http://schemas.microsoft.com/office/drawing/2014/main" val="20001"/>
                    </a:ext>
                  </a:extLst>
                </a:gridCol>
                <a:gridCol w="536870">
                  <a:extLst>
                    <a:ext uri="{9D8B030D-6E8A-4147-A177-3AD203B41FA5}">
                      <a16:colId xmlns:a16="http://schemas.microsoft.com/office/drawing/2014/main" val="20002"/>
                    </a:ext>
                  </a:extLst>
                </a:gridCol>
              </a:tblGrid>
              <a:tr h="370840">
                <a:tc>
                  <a:txBody>
                    <a:bodyPr/>
                    <a:lstStyle/>
                    <a:p>
                      <a:pPr algn="ctr"/>
                      <a:r>
                        <a:rPr lang="en-US" dirty="0"/>
                        <a:t>19</a:t>
                      </a:r>
                    </a:p>
                  </a:txBody>
                  <a:tcPr/>
                </a:tc>
                <a:tc>
                  <a:txBody>
                    <a:bodyPr/>
                    <a:lstStyle/>
                    <a:p>
                      <a:pPr algn="ctr"/>
                      <a:r>
                        <a:rPr lang="en-US" dirty="0"/>
                        <a:t>10</a:t>
                      </a:r>
                    </a:p>
                  </a:txBody>
                  <a:tcPr/>
                </a:tc>
                <a:tc>
                  <a:txBody>
                    <a:bodyPr/>
                    <a:lstStyle/>
                    <a:p>
                      <a:pPr algn="ctr"/>
                      <a:r>
                        <a:rPr lang="en-US" dirty="0"/>
                        <a:t>29</a:t>
                      </a:r>
                    </a:p>
                  </a:txBody>
                  <a:tcPr/>
                </a:tc>
                <a:extLst>
                  <a:ext uri="{0D108BD9-81ED-4DB2-BD59-A6C34878D82A}">
                    <a16:rowId xmlns:a16="http://schemas.microsoft.com/office/drawing/2014/main" val="10000"/>
                  </a:ext>
                </a:extLst>
              </a:tr>
              <a:tr h="370840">
                <a:tc gridSpan="3">
                  <a:txBody>
                    <a:bodyPr/>
                    <a:lstStyle/>
                    <a:p>
                      <a:pPr algn="ctr"/>
                      <a:r>
                        <a:rPr lang="en-US" dirty="0"/>
                        <a:t>F</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370840">
                <a:tc>
                  <a:txBody>
                    <a:bodyPr/>
                    <a:lstStyle/>
                    <a:p>
                      <a:pPr algn="ctr"/>
                      <a:r>
                        <a:rPr lang="en-US" dirty="0"/>
                        <a:t>19</a:t>
                      </a:r>
                    </a:p>
                  </a:txBody>
                  <a:tcPr/>
                </a:tc>
                <a:tc>
                  <a:txBody>
                    <a:bodyPr/>
                    <a:lstStyle/>
                    <a:p>
                      <a:pPr algn="ctr"/>
                      <a:r>
                        <a:rPr lang="en-US" dirty="0"/>
                        <a:t>0</a:t>
                      </a:r>
                    </a:p>
                  </a:txBody>
                  <a:tcPr/>
                </a:tc>
                <a:tc>
                  <a:txBody>
                    <a:bodyPr/>
                    <a:lstStyle/>
                    <a:p>
                      <a:pPr algn="ctr"/>
                      <a:r>
                        <a:rPr lang="en-US" dirty="0"/>
                        <a:t>29</a:t>
                      </a:r>
                    </a:p>
                  </a:txBody>
                  <a:tcPr/>
                </a:tc>
                <a:extLst>
                  <a:ext uri="{0D108BD9-81ED-4DB2-BD59-A6C34878D82A}">
                    <a16:rowId xmlns:a16="http://schemas.microsoft.com/office/drawing/2014/main" val="10002"/>
                  </a:ext>
                </a:extLst>
              </a:tr>
            </a:tbl>
          </a:graphicData>
        </a:graphic>
      </p:graphicFrame>
      <p:graphicFrame>
        <p:nvGraphicFramePr>
          <p:cNvPr id="12" name="Table 11"/>
          <p:cNvGraphicFramePr>
            <a:graphicFrameLocks noGrp="1"/>
          </p:cNvGraphicFramePr>
          <p:nvPr/>
        </p:nvGraphicFramePr>
        <p:xfrm>
          <a:off x="10311568" y="3467863"/>
          <a:ext cx="1610610" cy="1112520"/>
        </p:xfrm>
        <a:graphic>
          <a:graphicData uri="http://schemas.openxmlformats.org/drawingml/2006/table">
            <a:tbl>
              <a:tblPr firstRow="1" bandRow="1">
                <a:tableStyleId>{5940675A-B579-460E-94D1-54222C63F5DA}</a:tableStyleId>
              </a:tblPr>
              <a:tblGrid>
                <a:gridCol w="536870">
                  <a:extLst>
                    <a:ext uri="{9D8B030D-6E8A-4147-A177-3AD203B41FA5}">
                      <a16:colId xmlns:a16="http://schemas.microsoft.com/office/drawing/2014/main" val="20000"/>
                    </a:ext>
                  </a:extLst>
                </a:gridCol>
                <a:gridCol w="536870">
                  <a:extLst>
                    <a:ext uri="{9D8B030D-6E8A-4147-A177-3AD203B41FA5}">
                      <a16:colId xmlns:a16="http://schemas.microsoft.com/office/drawing/2014/main" val="20001"/>
                    </a:ext>
                  </a:extLst>
                </a:gridCol>
                <a:gridCol w="536870">
                  <a:extLst>
                    <a:ext uri="{9D8B030D-6E8A-4147-A177-3AD203B41FA5}">
                      <a16:colId xmlns:a16="http://schemas.microsoft.com/office/drawing/2014/main" val="20002"/>
                    </a:ext>
                  </a:extLst>
                </a:gridCol>
              </a:tblGrid>
              <a:tr h="370840">
                <a:tc>
                  <a:txBody>
                    <a:bodyPr/>
                    <a:lstStyle/>
                    <a:p>
                      <a:pPr algn="ctr"/>
                      <a:r>
                        <a:rPr lang="en-US" dirty="0"/>
                        <a:t>29</a:t>
                      </a:r>
                    </a:p>
                  </a:txBody>
                  <a:tcPr/>
                </a:tc>
                <a:tc>
                  <a:txBody>
                    <a:bodyPr/>
                    <a:lstStyle/>
                    <a:p>
                      <a:pPr algn="ctr"/>
                      <a:r>
                        <a:rPr lang="en-US" dirty="0"/>
                        <a:t>8</a:t>
                      </a:r>
                    </a:p>
                  </a:txBody>
                  <a:tcPr/>
                </a:tc>
                <a:tc>
                  <a:txBody>
                    <a:bodyPr/>
                    <a:lstStyle/>
                    <a:p>
                      <a:pPr algn="ctr"/>
                      <a:r>
                        <a:rPr lang="en-US" dirty="0"/>
                        <a:t>37</a:t>
                      </a:r>
                    </a:p>
                  </a:txBody>
                  <a:tcPr/>
                </a:tc>
                <a:extLst>
                  <a:ext uri="{0D108BD9-81ED-4DB2-BD59-A6C34878D82A}">
                    <a16:rowId xmlns:a16="http://schemas.microsoft.com/office/drawing/2014/main" val="10000"/>
                  </a:ext>
                </a:extLst>
              </a:tr>
              <a:tr h="370840">
                <a:tc gridSpan="3">
                  <a:txBody>
                    <a:bodyPr/>
                    <a:lstStyle/>
                    <a:p>
                      <a:pPr algn="ctr"/>
                      <a:r>
                        <a:rPr lang="en-US" dirty="0"/>
                        <a:t>H</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370840">
                <a:tc>
                  <a:txBody>
                    <a:bodyPr/>
                    <a:lstStyle/>
                    <a:p>
                      <a:pPr algn="ctr"/>
                      <a:r>
                        <a:rPr lang="en-US" dirty="0"/>
                        <a:t>29</a:t>
                      </a:r>
                    </a:p>
                  </a:txBody>
                  <a:tcPr/>
                </a:tc>
                <a:tc>
                  <a:txBody>
                    <a:bodyPr/>
                    <a:lstStyle/>
                    <a:p>
                      <a:pPr algn="ctr"/>
                      <a:r>
                        <a:rPr lang="en-US" dirty="0"/>
                        <a:t>0</a:t>
                      </a:r>
                    </a:p>
                  </a:txBody>
                  <a:tcPr/>
                </a:tc>
                <a:tc>
                  <a:txBody>
                    <a:bodyPr/>
                    <a:lstStyle/>
                    <a:p>
                      <a:pPr algn="ctr"/>
                      <a:r>
                        <a:rPr lang="en-US" dirty="0"/>
                        <a:t>37</a:t>
                      </a:r>
                    </a:p>
                  </a:txBody>
                  <a:tcPr/>
                </a:tc>
                <a:extLst>
                  <a:ext uri="{0D108BD9-81ED-4DB2-BD59-A6C34878D82A}">
                    <a16:rowId xmlns:a16="http://schemas.microsoft.com/office/drawing/2014/main" val="10002"/>
                  </a:ext>
                </a:extLst>
              </a:tr>
            </a:tbl>
          </a:graphicData>
        </a:graphic>
      </p:graphicFrame>
      <p:cxnSp>
        <p:nvCxnSpPr>
          <p:cNvPr id="14" name="Elbow Connector 13"/>
          <p:cNvCxnSpPr/>
          <p:nvPr/>
        </p:nvCxnSpPr>
        <p:spPr>
          <a:xfrm flipV="1">
            <a:off x="1828800" y="2878112"/>
            <a:ext cx="1349115" cy="809468"/>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Elbow Connector 18"/>
          <p:cNvCxnSpPr/>
          <p:nvPr/>
        </p:nvCxnSpPr>
        <p:spPr>
          <a:xfrm>
            <a:off x="1801318" y="3944912"/>
            <a:ext cx="986852" cy="80697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1798820" y="3822492"/>
            <a:ext cx="331282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Elbow Connector 23"/>
          <p:cNvCxnSpPr/>
          <p:nvPr/>
        </p:nvCxnSpPr>
        <p:spPr>
          <a:xfrm flipV="1">
            <a:off x="4347148" y="4002378"/>
            <a:ext cx="749508" cy="659567"/>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4781862" y="2623279"/>
            <a:ext cx="92939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Elbow Connector 30"/>
          <p:cNvCxnSpPr/>
          <p:nvPr/>
        </p:nvCxnSpPr>
        <p:spPr>
          <a:xfrm>
            <a:off x="4392118" y="4961744"/>
            <a:ext cx="989351" cy="464695"/>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Elbow Connector 33"/>
          <p:cNvCxnSpPr/>
          <p:nvPr/>
        </p:nvCxnSpPr>
        <p:spPr>
          <a:xfrm>
            <a:off x="7330190" y="2953062"/>
            <a:ext cx="734518" cy="629587"/>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Elbow Connector 35"/>
          <p:cNvCxnSpPr/>
          <p:nvPr/>
        </p:nvCxnSpPr>
        <p:spPr>
          <a:xfrm flipV="1">
            <a:off x="7015397" y="4122299"/>
            <a:ext cx="1064301" cy="989351"/>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6670623" y="3897443"/>
            <a:ext cx="139408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Elbow Connector 43"/>
          <p:cNvCxnSpPr/>
          <p:nvPr/>
        </p:nvCxnSpPr>
        <p:spPr>
          <a:xfrm flipV="1">
            <a:off x="6985416" y="4512039"/>
            <a:ext cx="3282846" cy="86943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9713626" y="3942413"/>
            <a:ext cx="61459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7300210" y="2518348"/>
            <a:ext cx="24583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9758597" y="2533338"/>
            <a:ext cx="0" cy="1139252"/>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9743607" y="3672590"/>
            <a:ext cx="59960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6546" name="Rectangle 2"/>
          <p:cNvSpPr>
            <a:spLocks noGrp="1"/>
          </p:cNvSpPr>
          <p:nvPr>
            <p:ph type="title"/>
          </p:nvPr>
        </p:nvSpPr>
        <p:spPr/>
        <p:txBody>
          <a:bodyPr/>
          <a:lstStyle/>
          <a:p>
            <a:r>
              <a:rPr lang="en-US" dirty="0"/>
              <a:t>Free Float (FF)</a:t>
            </a:r>
          </a:p>
        </p:txBody>
      </p:sp>
      <p:sp>
        <p:nvSpPr>
          <p:cNvPr id="236547" name="Rectangle 3"/>
          <p:cNvSpPr>
            <a:spLocks noGrp="1"/>
          </p:cNvSpPr>
          <p:nvPr>
            <p:ph type="body" idx="1"/>
          </p:nvPr>
        </p:nvSpPr>
        <p:spPr/>
        <p:txBody>
          <a:bodyPr/>
          <a:lstStyle/>
          <a:p>
            <a:r>
              <a:rPr lang="en-US" dirty="0"/>
              <a:t>Free Float is the time by which an activity can be delayed without delaying the early start of its successor activity</a:t>
            </a:r>
          </a:p>
          <a:p>
            <a:r>
              <a:rPr lang="en-US" dirty="0"/>
              <a:t>Free float of an activity is determined by subtracting its earliest finish time from the earliest of the early start times of the activities that directly follow</a:t>
            </a:r>
          </a:p>
        </p:txBody>
      </p:sp>
      <p:graphicFrame>
        <p:nvGraphicFramePr>
          <p:cNvPr id="4" name="Table 3"/>
          <p:cNvGraphicFramePr>
            <a:graphicFrameLocks noGrp="1"/>
          </p:cNvGraphicFramePr>
          <p:nvPr/>
        </p:nvGraphicFramePr>
        <p:xfrm>
          <a:off x="4852651" y="5024337"/>
          <a:ext cx="1610610" cy="1483360"/>
        </p:xfrm>
        <a:graphic>
          <a:graphicData uri="http://schemas.openxmlformats.org/drawingml/2006/table">
            <a:tbl>
              <a:tblPr firstRow="1" bandRow="1">
                <a:tableStyleId>{5940675A-B579-460E-94D1-54222C63F5DA}</a:tableStyleId>
              </a:tblPr>
              <a:tblGrid>
                <a:gridCol w="536870">
                  <a:extLst>
                    <a:ext uri="{9D8B030D-6E8A-4147-A177-3AD203B41FA5}">
                      <a16:colId xmlns:a16="http://schemas.microsoft.com/office/drawing/2014/main" val="20000"/>
                    </a:ext>
                  </a:extLst>
                </a:gridCol>
                <a:gridCol w="536870">
                  <a:extLst>
                    <a:ext uri="{9D8B030D-6E8A-4147-A177-3AD203B41FA5}">
                      <a16:colId xmlns:a16="http://schemas.microsoft.com/office/drawing/2014/main" val="20001"/>
                    </a:ext>
                  </a:extLst>
                </a:gridCol>
                <a:gridCol w="536870">
                  <a:extLst>
                    <a:ext uri="{9D8B030D-6E8A-4147-A177-3AD203B41FA5}">
                      <a16:colId xmlns:a16="http://schemas.microsoft.com/office/drawing/2014/main" val="20002"/>
                    </a:ext>
                  </a:extLst>
                </a:gridCol>
              </a:tblGrid>
              <a:tr h="370840">
                <a:tc>
                  <a:txBody>
                    <a:bodyPr/>
                    <a:lstStyle/>
                    <a:p>
                      <a:pPr algn="ctr"/>
                      <a:r>
                        <a:rPr lang="en-US" dirty="0"/>
                        <a:t>6</a:t>
                      </a:r>
                    </a:p>
                  </a:txBody>
                  <a:tcPr/>
                </a:tc>
                <a:tc>
                  <a:txBody>
                    <a:bodyPr/>
                    <a:lstStyle/>
                    <a:p>
                      <a:pPr algn="ctr"/>
                      <a:r>
                        <a:rPr lang="en-US" dirty="0"/>
                        <a:t>5</a:t>
                      </a:r>
                    </a:p>
                  </a:txBody>
                  <a:tcPr/>
                </a:tc>
                <a:tc>
                  <a:txBody>
                    <a:bodyPr/>
                    <a:lstStyle/>
                    <a:p>
                      <a:pPr algn="ctr"/>
                      <a:r>
                        <a:rPr lang="en-US" dirty="0"/>
                        <a:t>11</a:t>
                      </a:r>
                    </a:p>
                  </a:txBody>
                  <a:tcPr/>
                </a:tc>
                <a:extLst>
                  <a:ext uri="{0D108BD9-81ED-4DB2-BD59-A6C34878D82A}">
                    <a16:rowId xmlns:a16="http://schemas.microsoft.com/office/drawing/2014/main" val="10000"/>
                  </a:ext>
                </a:extLst>
              </a:tr>
              <a:tr h="370840">
                <a:tc gridSpan="3">
                  <a:txBody>
                    <a:bodyPr/>
                    <a:lstStyle/>
                    <a:p>
                      <a:pPr algn="ctr"/>
                      <a:r>
                        <a:rPr lang="en-US" dirty="0"/>
                        <a:t>B</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370840">
                <a:tc>
                  <a:txBody>
                    <a:bodyPr/>
                    <a:lstStyle/>
                    <a:p>
                      <a:pPr algn="ctr"/>
                      <a:r>
                        <a:rPr lang="en-US" dirty="0"/>
                        <a:t>10</a:t>
                      </a:r>
                    </a:p>
                  </a:txBody>
                  <a:tcPr/>
                </a:tc>
                <a:tc>
                  <a:txBody>
                    <a:bodyPr/>
                    <a:lstStyle/>
                    <a:p>
                      <a:pPr algn="ctr"/>
                      <a:r>
                        <a:rPr lang="en-US" dirty="0"/>
                        <a:t>4</a:t>
                      </a:r>
                    </a:p>
                  </a:txBody>
                  <a:tcPr/>
                </a:tc>
                <a:tc>
                  <a:txBody>
                    <a:bodyPr/>
                    <a:lstStyle/>
                    <a:p>
                      <a:pPr algn="ctr"/>
                      <a:r>
                        <a:rPr lang="en-US" dirty="0"/>
                        <a:t>15</a:t>
                      </a:r>
                    </a:p>
                  </a:txBody>
                  <a:tcPr/>
                </a:tc>
                <a:extLst>
                  <a:ext uri="{0D108BD9-81ED-4DB2-BD59-A6C34878D82A}">
                    <a16:rowId xmlns:a16="http://schemas.microsoft.com/office/drawing/2014/main" val="10002"/>
                  </a:ext>
                </a:extLst>
              </a:tr>
              <a:tr h="370840">
                <a:tc>
                  <a:txBody>
                    <a:bodyPr/>
                    <a:lstStyle/>
                    <a:p>
                      <a:pPr algn="ctr"/>
                      <a:endParaRPr lang="en-US" dirty="0"/>
                    </a:p>
                  </a:txBody>
                  <a:tcPr/>
                </a:tc>
                <a:tc>
                  <a:txBody>
                    <a:bodyPr/>
                    <a:lstStyle/>
                    <a:p>
                      <a:pPr algn="ctr"/>
                      <a:r>
                        <a:rPr lang="en-US" dirty="0"/>
                        <a:t>0</a:t>
                      </a:r>
                    </a:p>
                  </a:txBody>
                  <a:tcPr/>
                </a:tc>
                <a:tc>
                  <a:txBody>
                    <a:bodyPr/>
                    <a:lstStyle/>
                    <a:p>
                      <a:pPr algn="ctr"/>
                      <a:endParaRPr lang="en-US" dirty="0"/>
                    </a:p>
                  </a:txBody>
                  <a:tcPr/>
                </a:tc>
                <a:extLst>
                  <a:ext uri="{0D108BD9-81ED-4DB2-BD59-A6C34878D82A}">
                    <a16:rowId xmlns:a16="http://schemas.microsoft.com/office/drawing/2014/main" val="10003"/>
                  </a:ext>
                </a:extLst>
              </a:tr>
            </a:tbl>
          </a:graphicData>
        </a:graphic>
      </p:graphicFrame>
      <p:graphicFrame>
        <p:nvGraphicFramePr>
          <p:cNvPr id="5" name="Table 4"/>
          <p:cNvGraphicFramePr>
            <a:graphicFrameLocks noGrp="1"/>
          </p:cNvGraphicFramePr>
          <p:nvPr/>
        </p:nvGraphicFramePr>
        <p:xfrm>
          <a:off x="388081" y="5131772"/>
          <a:ext cx="1830462" cy="1483360"/>
        </p:xfrm>
        <a:graphic>
          <a:graphicData uri="http://schemas.openxmlformats.org/drawingml/2006/table">
            <a:tbl>
              <a:tblPr firstRow="1" bandRow="1">
                <a:tableStyleId>{5940675A-B579-460E-94D1-54222C63F5DA}</a:tableStyleId>
              </a:tblPr>
              <a:tblGrid>
                <a:gridCol w="610154">
                  <a:extLst>
                    <a:ext uri="{9D8B030D-6E8A-4147-A177-3AD203B41FA5}">
                      <a16:colId xmlns:a16="http://schemas.microsoft.com/office/drawing/2014/main" val="20000"/>
                    </a:ext>
                  </a:extLst>
                </a:gridCol>
                <a:gridCol w="610154">
                  <a:extLst>
                    <a:ext uri="{9D8B030D-6E8A-4147-A177-3AD203B41FA5}">
                      <a16:colId xmlns:a16="http://schemas.microsoft.com/office/drawing/2014/main" val="20001"/>
                    </a:ext>
                  </a:extLst>
                </a:gridCol>
                <a:gridCol w="610154">
                  <a:extLst>
                    <a:ext uri="{9D8B030D-6E8A-4147-A177-3AD203B41FA5}">
                      <a16:colId xmlns:a16="http://schemas.microsoft.com/office/drawing/2014/main" val="20002"/>
                    </a:ext>
                  </a:extLst>
                </a:gridCol>
              </a:tblGrid>
              <a:tr h="370840">
                <a:tc>
                  <a:txBody>
                    <a:bodyPr/>
                    <a:lstStyle/>
                    <a:p>
                      <a:pPr algn="ctr"/>
                      <a:r>
                        <a:rPr lang="en-US" dirty="0"/>
                        <a:t>ES</a:t>
                      </a:r>
                    </a:p>
                  </a:txBody>
                  <a:tcPr/>
                </a:tc>
                <a:tc>
                  <a:txBody>
                    <a:bodyPr/>
                    <a:lstStyle/>
                    <a:p>
                      <a:pPr algn="ctr"/>
                      <a:r>
                        <a:rPr lang="en-US" dirty="0" err="1"/>
                        <a:t>Dur</a:t>
                      </a:r>
                      <a:endParaRPr lang="en-US" dirty="0"/>
                    </a:p>
                  </a:txBody>
                  <a:tcPr/>
                </a:tc>
                <a:tc>
                  <a:txBody>
                    <a:bodyPr/>
                    <a:lstStyle/>
                    <a:p>
                      <a:pPr algn="ctr"/>
                      <a:r>
                        <a:rPr lang="en-US" dirty="0"/>
                        <a:t>EF</a:t>
                      </a:r>
                    </a:p>
                  </a:txBody>
                  <a:tcPr/>
                </a:tc>
                <a:extLst>
                  <a:ext uri="{0D108BD9-81ED-4DB2-BD59-A6C34878D82A}">
                    <a16:rowId xmlns:a16="http://schemas.microsoft.com/office/drawing/2014/main" val="10000"/>
                  </a:ext>
                </a:extLst>
              </a:tr>
              <a:tr h="370840">
                <a:tc gridSpan="3">
                  <a:txBody>
                    <a:bodyPr/>
                    <a:lstStyle/>
                    <a:p>
                      <a:pPr algn="ctr"/>
                      <a:r>
                        <a:rPr lang="en-US" dirty="0"/>
                        <a:t>Activity</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370840">
                <a:tc>
                  <a:txBody>
                    <a:bodyPr/>
                    <a:lstStyle/>
                    <a:p>
                      <a:pPr algn="ctr"/>
                      <a:r>
                        <a:rPr lang="en-US" dirty="0"/>
                        <a:t>LS</a:t>
                      </a:r>
                    </a:p>
                  </a:txBody>
                  <a:tcPr/>
                </a:tc>
                <a:tc>
                  <a:txBody>
                    <a:bodyPr/>
                    <a:lstStyle/>
                    <a:p>
                      <a:pPr algn="ctr"/>
                      <a:r>
                        <a:rPr lang="en-US" dirty="0"/>
                        <a:t>TF</a:t>
                      </a:r>
                    </a:p>
                  </a:txBody>
                  <a:tcPr/>
                </a:tc>
                <a:tc>
                  <a:txBody>
                    <a:bodyPr/>
                    <a:lstStyle/>
                    <a:p>
                      <a:pPr algn="ctr"/>
                      <a:r>
                        <a:rPr lang="en-US" dirty="0"/>
                        <a:t>LF</a:t>
                      </a:r>
                    </a:p>
                  </a:txBody>
                  <a:tcPr/>
                </a:tc>
                <a:extLst>
                  <a:ext uri="{0D108BD9-81ED-4DB2-BD59-A6C34878D82A}">
                    <a16:rowId xmlns:a16="http://schemas.microsoft.com/office/drawing/2014/main" val="10002"/>
                  </a:ext>
                </a:extLst>
              </a:tr>
              <a:tr h="370840">
                <a:tc>
                  <a:txBody>
                    <a:bodyPr/>
                    <a:lstStyle/>
                    <a:p>
                      <a:pPr algn="ctr"/>
                      <a:r>
                        <a:rPr lang="en-US" dirty="0"/>
                        <a:t>SF</a:t>
                      </a:r>
                    </a:p>
                  </a:txBody>
                  <a:tcPr/>
                </a:tc>
                <a:tc>
                  <a:txBody>
                    <a:bodyPr/>
                    <a:lstStyle/>
                    <a:p>
                      <a:pPr algn="ctr"/>
                      <a:r>
                        <a:rPr lang="en-US" dirty="0"/>
                        <a:t>FF</a:t>
                      </a:r>
                    </a:p>
                  </a:txBody>
                  <a:tcPr/>
                </a:tc>
                <a:tc>
                  <a:txBody>
                    <a:bodyPr/>
                    <a:lstStyle/>
                    <a:p>
                      <a:pPr algn="ctr"/>
                      <a:r>
                        <a:rPr lang="en-US" dirty="0"/>
                        <a:t>IF</a:t>
                      </a:r>
                    </a:p>
                  </a:txBody>
                  <a:tcPr/>
                </a:tc>
                <a:extLst>
                  <a:ext uri="{0D108BD9-81ED-4DB2-BD59-A6C34878D82A}">
                    <a16:rowId xmlns:a16="http://schemas.microsoft.com/office/drawing/2014/main" val="10003"/>
                  </a:ext>
                </a:extLst>
              </a:tr>
            </a:tbl>
          </a:graphicData>
        </a:graphic>
      </p:graphicFrame>
      <p:sp>
        <p:nvSpPr>
          <p:cNvPr id="6" name="TextBox 5"/>
          <p:cNvSpPr txBox="1"/>
          <p:nvPr/>
        </p:nvSpPr>
        <p:spPr>
          <a:xfrm>
            <a:off x="4437087" y="3616857"/>
            <a:ext cx="6041036" cy="646331"/>
          </a:xfrm>
          <a:prstGeom prst="rect">
            <a:avLst/>
          </a:prstGeom>
          <a:noFill/>
          <a:ln>
            <a:solidFill>
              <a:schemeClr val="bg2"/>
            </a:solidFill>
          </a:ln>
        </p:spPr>
        <p:txBody>
          <a:bodyPr wrap="square" rtlCol="0" anchor="ctr" anchorCtr="1">
            <a:spAutoFit/>
          </a:bodyPr>
          <a:lstStyle/>
          <a:p>
            <a:r>
              <a:rPr lang="en-US" dirty="0"/>
              <a:t>Free Float of an activity = FF = ES of the next activity – EF of that activity </a:t>
            </a:r>
          </a:p>
        </p:txBody>
      </p:sp>
      <p:sp>
        <p:nvSpPr>
          <p:cNvPr id="7" name="TextBox 6"/>
          <p:cNvSpPr txBox="1"/>
          <p:nvPr/>
        </p:nvSpPr>
        <p:spPr>
          <a:xfrm>
            <a:off x="6238406" y="4464778"/>
            <a:ext cx="1931233" cy="369332"/>
          </a:xfrm>
          <a:prstGeom prst="rect">
            <a:avLst/>
          </a:prstGeom>
          <a:noFill/>
          <a:ln>
            <a:solidFill>
              <a:schemeClr val="bg2"/>
            </a:solidFill>
          </a:ln>
        </p:spPr>
        <p:txBody>
          <a:bodyPr wrap="square" rtlCol="0" anchor="ctr" anchorCtr="1">
            <a:spAutoFit/>
          </a:bodyPr>
          <a:lstStyle/>
          <a:p>
            <a:r>
              <a:rPr lang="en-US" dirty="0"/>
              <a:t>FF = 11 – 11 = 0 </a:t>
            </a:r>
          </a:p>
        </p:txBody>
      </p:sp>
      <p:graphicFrame>
        <p:nvGraphicFramePr>
          <p:cNvPr id="9" name="Table 8"/>
          <p:cNvGraphicFramePr>
            <a:graphicFrameLocks noGrp="1"/>
          </p:cNvGraphicFramePr>
          <p:nvPr/>
        </p:nvGraphicFramePr>
        <p:xfrm>
          <a:off x="7520899" y="4994356"/>
          <a:ext cx="1610610" cy="1112520"/>
        </p:xfrm>
        <a:graphic>
          <a:graphicData uri="http://schemas.openxmlformats.org/drawingml/2006/table">
            <a:tbl>
              <a:tblPr firstRow="1" bandRow="1">
                <a:tableStyleId>{5940675A-B579-460E-94D1-54222C63F5DA}</a:tableStyleId>
              </a:tblPr>
              <a:tblGrid>
                <a:gridCol w="536870">
                  <a:extLst>
                    <a:ext uri="{9D8B030D-6E8A-4147-A177-3AD203B41FA5}">
                      <a16:colId xmlns:a16="http://schemas.microsoft.com/office/drawing/2014/main" val="20000"/>
                    </a:ext>
                  </a:extLst>
                </a:gridCol>
                <a:gridCol w="536870">
                  <a:extLst>
                    <a:ext uri="{9D8B030D-6E8A-4147-A177-3AD203B41FA5}">
                      <a16:colId xmlns:a16="http://schemas.microsoft.com/office/drawing/2014/main" val="20001"/>
                    </a:ext>
                  </a:extLst>
                </a:gridCol>
                <a:gridCol w="536870">
                  <a:extLst>
                    <a:ext uri="{9D8B030D-6E8A-4147-A177-3AD203B41FA5}">
                      <a16:colId xmlns:a16="http://schemas.microsoft.com/office/drawing/2014/main" val="20002"/>
                    </a:ext>
                  </a:extLst>
                </a:gridCol>
              </a:tblGrid>
              <a:tr h="370840">
                <a:tc>
                  <a:txBody>
                    <a:bodyPr/>
                    <a:lstStyle/>
                    <a:p>
                      <a:pPr algn="ctr"/>
                      <a:r>
                        <a:rPr lang="en-US" dirty="0"/>
                        <a:t>11</a:t>
                      </a:r>
                    </a:p>
                  </a:txBody>
                  <a:tcPr/>
                </a:tc>
                <a:tc>
                  <a:txBody>
                    <a:bodyPr/>
                    <a:lstStyle/>
                    <a:p>
                      <a:pPr algn="ctr"/>
                      <a:r>
                        <a:rPr lang="en-US" dirty="0"/>
                        <a:t>4</a:t>
                      </a:r>
                    </a:p>
                  </a:txBody>
                  <a:tcPr/>
                </a:tc>
                <a:tc>
                  <a:txBody>
                    <a:bodyPr/>
                    <a:lstStyle/>
                    <a:p>
                      <a:pPr algn="ctr"/>
                      <a:r>
                        <a:rPr lang="en-US" dirty="0"/>
                        <a:t>15</a:t>
                      </a:r>
                    </a:p>
                  </a:txBody>
                  <a:tcPr/>
                </a:tc>
                <a:extLst>
                  <a:ext uri="{0D108BD9-81ED-4DB2-BD59-A6C34878D82A}">
                    <a16:rowId xmlns:a16="http://schemas.microsoft.com/office/drawing/2014/main" val="10000"/>
                  </a:ext>
                </a:extLst>
              </a:tr>
              <a:tr h="370840">
                <a:tc gridSpan="3">
                  <a:txBody>
                    <a:bodyPr/>
                    <a:lstStyle/>
                    <a:p>
                      <a:pPr algn="ctr"/>
                      <a:r>
                        <a:rPr lang="en-US" dirty="0"/>
                        <a:t>E</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370840">
                <a:tc>
                  <a:txBody>
                    <a:bodyPr/>
                    <a:lstStyle/>
                    <a:p>
                      <a:pPr algn="ctr"/>
                      <a:r>
                        <a:rPr lang="en-US" dirty="0"/>
                        <a:t>15</a:t>
                      </a:r>
                    </a:p>
                  </a:txBody>
                  <a:tcPr/>
                </a:tc>
                <a:tc>
                  <a:txBody>
                    <a:bodyPr/>
                    <a:lstStyle/>
                    <a:p>
                      <a:pPr algn="ctr"/>
                      <a:r>
                        <a:rPr lang="en-US" dirty="0"/>
                        <a:t>4</a:t>
                      </a:r>
                    </a:p>
                  </a:txBody>
                  <a:tcPr/>
                </a:tc>
                <a:tc>
                  <a:txBody>
                    <a:bodyPr/>
                    <a:lstStyle/>
                    <a:p>
                      <a:pPr algn="ctr"/>
                      <a:r>
                        <a:rPr lang="en-US" dirty="0"/>
                        <a:t>19</a:t>
                      </a:r>
                    </a:p>
                  </a:txBody>
                  <a:tcPr/>
                </a:tc>
                <a:extLst>
                  <a:ext uri="{0D108BD9-81ED-4DB2-BD59-A6C34878D82A}">
                    <a16:rowId xmlns:a16="http://schemas.microsoft.com/office/drawing/2014/main" val="10002"/>
                  </a:ext>
                </a:extLst>
              </a:tr>
            </a:tbl>
          </a:graphicData>
        </a:graphic>
      </p:graphicFrame>
      <p:cxnSp>
        <p:nvCxnSpPr>
          <p:cNvPr id="11" name="Straight Arrow Connector 10"/>
          <p:cNvCxnSpPr/>
          <p:nvPr/>
        </p:nvCxnSpPr>
        <p:spPr>
          <a:xfrm>
            <a:off x="6445770" y="5576336"/>
            <a:ext cx="109428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flipV="1">
            <a:off x="7105338" y="4766867"/>
            <a:ext cx="569626" cy="449705"/>
          </a:xfrm>
          <a:prstGeom prst="straightConnector1">
            <a:avLst/>
          </a:prstGeom>
          <a:ln w="127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6370820" y="4736887"/>
            <a:ext cx="1079291" cy="494675"/>
          </a:xfrm>
          <a:prstGeom prst="straightConnector1">
            <a:avLst/>
          </a:prstGeom>
          <a:ln w="12700">
            <a:solidFill>
              <a:srgbClr val="00B05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6546" name="Rectangle 2"/>
          <p:cNvSpPr>
            <a:spLocks noGrp="1"/>
          </p:cNvSpPr>
          <p:nvPr>
            <p:ph type="title"/>
          </p:nvPr>
        </p:nvSpPr>
        <p:spPr/>
        <p:txBody>
          <a:bodyPr/>
          <a:lstStyle/>
          <a:p>
            <a:r>
              <a:rPr lang="en-US" dirty="0"/>
              <a:t>Free Float (FF)</a:t>
            </a:r>
          </a:p>
        </p:txBody>
      </p:sp>
      <p:sp>
        <p:nvSpPr>
          <p:cNvPr id="236547" name="Rectangle 3"/>
          <p:cNvSpPr>
            <a:spLocks noGrp="1"/>
          </p:cNvSpPr>
          <p:nvPr>
            <p:ph type="body" idx="1"/>
          </p:nvPr>
        </p:nvSpPr>
        <p:spPr/>
        <p:txBody>
          <a:bodyPr/>
          <a:lstStyle/>
          <a:p>
            <a:r>
              <a:rPr lang="en-US" dirty="0"/>
              <a:t>If the activity has more than one successor then </a:t>
            </a:r>
          </a:p>
          <a:p>
            <a:pPr>
              <a:buNone/>
            </a:pPr>
            <a:r>
              <a:rPr lang="en-US" dirty="0"/>
              <a:t>		FF</a:t>
            </a:r>
            <a:r>
              <a:rPr lang="en-US" baseline="-25000" dirty="0"/>
              <a:t>i</a:t>
            </a:r>
            <a:r>
              <a:rPr lang="en-US" dirty="0"/>
              <a:t> =  min(ES</a:t>
            </a:r>
            <a:r>
              <a:rPr lang="en-US" baseline="-25000" dirty="0"/>
              <a:t>i+1</a:t>
            </a:r>
            <a:r>
              <a:rPr lang="en-US" dirty="0"/>
              <a:t>) - EF</a:t>
            </a:r>
            <a:r>
              <a:rPr lang="en-US" baseline="-25000" dirty="0"/>
              <a:t>i</a:t>
            </a:r>
            <a:r>
              <a:rPr lang="en-US" dirty="0"/>
              <a:t> </a:t>
            </a:r>
          </a:p>
          <a:p>
            <a:pPr>
              <a:buNone/>
            </a:pPr>
            <a:r>
              <a:rPr lang="en-US" dirty="0"/>
              <a:t>where min (ES</a:t>
            </a:r>
            <a:r>
              <a:rPr lang="en-US" baseline="-25000" dirty="0"/>
              <a:t>i+1</a:t>
            </a:r>
            <a:r>
              <a:rPr lang="en-US" dirty="0"/>
              <a:t>) means the least (i.e., earliest) of the early start dates of succeeding activities</a:t>
            </a:r>
          </a:p>
        </p:txBody>
      </p:sp>
      <p:graphicFrame>
        <p:nvGraphicFramePr>
          <p:cNvPr id="4" name="Table 3"/>
          <p:cNvGraphicFramePr>
            <a:graphicFrameLocks noGrp="1"/>
          </p:cNvGraphicFramePr>
          <p:nvPr/>
        </p:nvGraphicFramePr>
        <p:xfrm>
          <a:off x="4268035" y="4634593"/>
          <a:ext cx="1610610" cy="1483360"/>
        </p:xfrm>
        <a:graphic>
          <a:graphicData uri="http://schemas.openxmlformats.org/drawingml/2006/table">
            <a:tbl>
              <a:tblPr firstRow="1" bandRow="1">
                <a:tableStyleId>{5940675A-B579-460E-94D1-54222C63F5DA}</a:tableStyleId>
              </a:tblPr>
              <a:tblGrid>
                <a:gridCol w="536870">
                  <a:extLst>
                    <a:ext uri="{9D8B030D-6E8A-4147-A177-3AD203B41FA5}">
                      <a16:colId xmlns:a16="http://schemas.microsoft.com/office/drawing/2014/main" val="20000"/>
                    </a:ext>
                  </a:extLst>
                </a:gridCol>
                <a:gridCol w="536870">
                  <a:extLst>
                    <a:ext uri="{9D8B030D-6E8A-4147-A177-3AD203B41FA5}">
                      <a16:colId xmlns:a16="http://schemas.microsoft.com/office/drawing/2014/main" val="20001"/>
                    </a:ext>
                  </a:extLst>
                </a:gridCol>
                <a:gridCol w="536870">
                  <a:extLst>
                    <a:ext uri="{9D8B030D-6E8A-4147-A177-3AD203B41FA5}">
                      <a16:colId xmlns:a16="http://schemas.microsoft.com/office/drawing/2014/main" val="20002"/>
                    </a:ext>
                  </a:extLst>
                </a:gridCol>
              </a:tblGrid>
              <a:tr h="370840">
                <a:tc>
                  <a:txBody>
                    <a:bodyPr/>
                    <a:lstStyle/>
                    <a:p>
                      <a:pPr algn="ctr"/>
                      <a:r>
                        <a:rPr lang="en-US" dirty="0"/>
                        <a:t>2</a:t>
                      </a:r>
                    </a:p>
                  </a:txBody>
                  <a:tcPr/>
                </a:tc>
                <a:tc>
                  <a:txBody>
                    <a:bodyPr/>
                    <a:lstStyle/>
                    <a:p>
                      <a:pPr algn="ctr"/>
                      <a:r>
                        <a:rPr lang="en-US" dirty="0"/>
                        <a:t>6</a:t>
                      </a:r>
                    </a:p>
                  </a:txBody>
                  <a:tcPr/>
                </a:tc>
                <a:tc>
                  <a:txBody>
                    <a:bodyPr/>
                    <a:lstStyle/>
                    <a:p>
                      <a:pPr algn="ctr"/>
                      <a:r>
                        <a:rPr lang="en-US" dirty="0"/>
                        <a:t>8</a:t>
                      </a:r>
                    </a:p>
                  </a:txBody>
                  <a:tcPr/>
                </a:tc>
                <a:extLst>
                  <a:ext uri="{0D108BD9-81ED-4DB2-BD59-A6C34878D82A}">
                    <a16:rowId xmlns:a16="http://schemas.microsoft.com/office/drawing/2014/main" val="10000"/>
                  </a:ext>
                </a:extLst>
              </a:tr>
              <a:tr h="370840">
                <a:tc gridSpan="3">
                  <a:txBody>
                    <a:bodyPr/>
                    <a:lstStyle/>
                    <a:p>
                      <a:pPr algn="ctr"/>
                      <a:r>
                        <a:rPr lang="en-US" dirty="0"/>
                        <a:t>B</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370840">
                <a:tc>
                  <a:txBody>
                    <a:bodyPr/>
                    <a:lstStyle/>
                    <a:p>
                      <a:pPr algn="ctr"/>
                      <a:r>
                        <a:rPr lang="en-US" dirty="0"/>
                        <a:t>4</a:t>
                      </a:r>
                    </a:p>
                  </a:txBody>
                  <a:tcPr/>
                </a:tc>
                <a:tc>
                  <a:txBody>
                    <a:bodyPr/>
                    <a:lstStyle/>
                    <a:p>
                      <a:pPr algn="ctr"/>
                      <a:r>
                        <a:rPr lang="en-US" dirty="0"/>
                        <a:t>4</a:t>
                      </a:r>
                    </a:p>
                  </a:txBody>
                  <a:tcPr/>
                </a:tc>
                <a:tc>
                  <a:txBody>
                    <a:bodyPr/>
                    <a:lstStyle/>
                    <a:p>
                      <a:pPr algn="ctr"/>
                      <a:r>
                        <a:rPr lang="en-US" dirty="0"/>
                        <a:t>10</a:t>
                      </a:r>
                    </a:p>
                  </a:txBody>
                  <a:tcPr/>
                </a:tc>
                <a:extLst>
                  <a:ext uri="{0D108BD9-81ED-4DB2-BD59-A6C34878D82A}">
                    <a16:rowId xmlns:a16="http://schemas.microsoft.com/office/drawing/2014/main" val="10002"/>
                  </a:ext>
                </a:extLst>
              </a:tr>
              <a:tr h="370840">
                <a:tc>
                  <a:txBody>
                    <a:bodyPr/>
                    <a:lstStyle/>
                    <a:p>
                      <a:pPr algn="ctr"/>
                      <a:endParaRPr lang="en-US" dirty="0"/>
                    </a:p>
                  </a:txBody>
                  <a:tcPr/>
                </a:tc>
                <a:tc>
                  <a:txBody>
                    <a:bodyPr/>
                    <a:lstStyle/>
                    <a:p>
                      <a:pPr algn="ctr"/>
                      <a:r>
                        <a:rPr lang="en-US" dirty="0"/>
                        <a:t>0</a:t>
                      </a:r>
                    </a:p>
                  </a:txBody>
                  <a:tcPr/>
                </a:tc>
                <a:tc>
                  <a:txBody>
                    <a:bodyPr/>
                    <a:lstStyle/>
                    <a:p>
                      <a:pPr algn="ctr"/>
                      <a:endParaRPr lang="en-US" dirty="0"/>
                    </a:p>
                  </a:txBody>
                  <a:tcPr/>
                </a:tc>
                <a:extLst>
                  <a:ext uri="{0D108BD9-81ED-4DB2-BD59-A6C34878D82A}">
                    <a16:rowId xmlns:a16="http://schemas.microsoft.com/office/drawing/2014/main" val="10003"/>
                  </a:ext>
                </a:extLst>
              </a:tr>
            </a:tbl>
          </a:graphicData>
        </a:graphic>
      </p:graphicFrame>
      <p:graphicFrame>
        <p:nvGraphicFramePr>
          <p:cNvPr id="5" name="Table 4"/>
          <p:cNvGraphicFramePr>
            <a:graphicFrameLocks noGrp="1"/>
          </p:cNvGraphicFramePr>
          <p:nvPr/>
        </p:nvGraphicFramePr>
        <p:xfrm>
          <a:off x="388081" y="5131772"/>
          <a:ext cx="1830462" cy="1483360"/>
        </p:xfrm>
        <a:graphic>
          <a:graphicData uri="http://schemas.openxmlformats.org/drawingml/2006/table">
            <a:tbl>
              <a:tblPr firstRow="1" bandRow="1">
                <a:tableStyleId>{5940675A-B579-460E-94D1-54222C63F5DA}</a:tableStyleId>
              </a:tblPr>
              <a:tblGrid>
                <a:gridCol w="610154">
                  <a:extLst>
                    <a:ext uri="{9D8B030D-6E8A-4147-A177-3AD203B41FA5}">
                      <a16:colId xmlns:a16="http://schemas.microsoft.com/office/drawing/2014/main" val="20000"/>
                    </a:ext>
                  </a:extLst>
                </a:gridCol>
                <a:gridCol w="610154">
                  <a:extLst>
                    <a:ext uri="{9D8B030D-6E8A-4147-A177-3AD203B41FA5}">
                      <a16:colId xmlns:a16="http://schemas.microsoft.com/office/drawing/2014/main" val="20001"/>
                    </a:ext>
                  </a:extLst>
                </a:gridCol>
                <a:gridCol w="610154">
                  <a:extLst>
                    <a:ext uri="{9D8B030D-6E8A-4147-A177-3AD203B41FA5}">
                      <a16:colId xmlns:a16="http://schemas.microsoft.com/office/drawing/2014/main" val="20002"/>
                    </a:ext>
                  </a:extLst>
                </a:gridCol>
              </a:tblGrid>
              <a:tr h="370840">
                <a:tc>
                  <a:txBody>
                    <a:bodyPr/>
                    <a:lstStyle/>
                    <a:p>
                      <a:pPr algn="ctr"/>
                      <a:r>
                        <a:rPr lang="en-US" dirty="0"/>
                        <a:t>ES</a:t>
                      </a:r>
                    </a:p>
                  </a:txBody>
                  <a:tcPr/>
                </a:tc>
                <a:tc>
                  <a:txBody>
                    <a:bodyPr/>
                    <a:lstStyle/>
                    <a:p>
                      <a:pPr algn="ctr"/>
                      <a:r>
                        <a:rPr lang="en-US" dirty="0" err="1"/>
                        <a:t>Dur</a:t>
                      </a:r>
                      <a:endParaRPr lang="en-US" dirty="0"/>
                    </a:p>
                  </a:txBody>
                  <a:tcPr/>
                </a:tc>
                <a:tc>
                  <a:txBody>
                    <a:bodyPr/>
                    <a:lstStyle/>
                    <a:p>
                      <a:pPr algn="ctr"/>
                      <a:r>
                        <a:rPr lang="en-US" dirty="0"/>
                        <a:t>EF</a:t>
                      </a:r>
                    </a:p>
                  </a:txBody>
                  <a:tcPr/>
                </a:tc>
                <a:extLst>
                  <a:ext uri="{0D108BD9-81ED-4DB2-BD59-A6C34878D82A}">
                    <a16:rowId xmlns:a16="http://schemas.microsoft.com/office/drawing/2014/main" val="10000"/>
                  </a:ext>
                </a:extLst>
              </a:tr>
              <a:tr h="370840">
                <a:tc gridSpan="3">
                  <a:txBody>
                    <a:bodyPr/>
                    <a:lstStyle/>
                    <a:p>
                      <a:pPr algn="ctr"/>
                      <a:r>
                        <a:rPr lang="en-US" dirty="0"/>
                        <a:t>Activity</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370840">
                <a:tc>
                  <a:txBody>
                    <a:bodyPr/>
                    <a:lstStyle/>
                    <a:p>
                      <a:pPr algn="ctr"/>
                      <a:r>
                        <a:rPr lang="en-US" dirty="0"/>
                        <a:t>LS</a:t>
                      </a:r>
                    </a:p>
                  </a:txBody>
                  <a:tcPr/>
                </a:tc>
                <a:tc>
                  <a:txBody>
                    <a:bodyPr/>
                    <a:lstStyle/>
                    <a:p>
                      <a:pPr algn="ctr"/>
                      <a:r>
                        <a:rPr lang="en-US" dirty="0"/>
                        <a:t>TF</a:t>
                      </a:r>
                    </a:p>
                  </a:txBody>
                  <a:tcPr/>
                </a:tc>
                <a:tc>
                  <a:txBody>
                    <a:bodyPr/>
                    <a:lstStyle/>
                    <a:p>
                      <a:pPr algn="ctr"/>
                      <a:r>
                        <a:rPr lang="en-US" dirty="0"/>
                        <a:t>LF</a:t>
                      </a:r>
                    </a:p>
                  </a:txBody>
                  <a:tcPr/>
                </a:tc>
                <a:extLst>
                  <a:ext uri="{0D108BD9-81ED-4DB2-BD59-A6C34878D82A}">
                    <a16:rowId xmlns:a16="http://schemas.microsoft.com/office/drawing/2014/main" val="10002"/>
                  </a:ext>
                </a:extLst>
              </a:tr>
              <a:tr h="370840">
                <a:tc>
                  <a:txBody>
                    <a:bodyPr/>
                    <a:lstStyle/>
                    <a:p>
                      <a:pPr algn="ctr"/>
                      <a:r>
                        <a:rPr lang="en-US" dirty="0"/>
                        <a:t>SF</a:t>
                      </a:r>
                    </a:p>
                  </a:txBody>
                  <a:tcPr/>
                </a:tc>
                <a:tc>
                  <a:txBody>
                    <a:bodyPr/>
                    <a:lstStyle/>
                    <a:p>
                      <a:pPr algn="ctr"/>
                      <a:r>
                        <a:rPr lang="en-US" dirty="0"/>
                        <a:t>FF</a:t>
                      </a:r>
                    </a:p>
                  </a:txBody>
                  <a:tcPr/>
                </a:tc>
                <a:tc>
                  <a:txBody>
                    <a:bodyPr/>
                    <a:lstStyle/>
                    <a:p>
                      <a:pPr algn="ctr"/>
                      <a:r>
                        <a:rPr lang="en-US" dirty="0"/>
                        <a:t>IF</a:t>
                      </a:r>
                    </a:p>
                  </a:txBody>
                  <a:tcPr/>
                </a:tc>
                <a:extLst>
                  <a:ext uri="{0D108BD9-81ED-4DB2-BD59-A6C34878D82A}">
                    <a16:rowId xmlns:a16="http://schemas.microsoft.com/office/drawing/2014/main" val="10003"/>
                  </a:ext>
                </a:extLst>
              </a:tr>
            </a:tbl>
          </a:graphicData>
        </a:graphic>
      </p:graphicFrame>
      <p:sp>
        <p:nvSpPr>
          <p:cNvPr id="6" name="TextBox 5"/>
          <p:cNvSpPr txBox="1"/>
          <p:nvPr/>
        </p:nvSpPr>
        <p:spPr>
          <a:xfrm>
            <a:off x="224852" y="3471460"/>
            <a:ext cx="4092315" cy="646331"/>
          </a:xfrm>
          <a:prstGeom prst="rect">
            <a:avLst/>
          </a:prstGeom>
          <a:noFill/>
          <a:ln>
            <a:solidFill>
              <a:schemeClr val="bg2"/>
            </a:solidFill>
          </a:ln>
        </p:spPr>
        <p:txBody>
          <a:bodyPr wrap="square" rtlCol="0" anchor="ctr" anchorCtr="1">
            <a:spAutoFit/>
          </a:bodyPr>
          <a:lstStyle/>
          <a:p>
            <a:r>
              <a:rPr lang="en-US" dirty="0"/>
              <a:t>Free Float of an activity = FF = ES of the next activity – EF of that activity </a:t>
            </a:r>
          </a:p>
        </p:txBody>
      </p:sp>
      <p:sp>
        <p:nvSpPr>
          <p:cNvPr id="7" name="TextBox 6"/>
          <p:cNvSpPr txBox="1"/>
          <p:nvPr/>
        </p:nvSpPr>
        <p:spPr>
          <a:xfrm>
            <a:off x="5923612" y="3160634"/>
            <a:ext cx="3805004" cy="369332"/>
          </a:xfrm>
          <a:prstGeom prst="rect">
            <a:avLst/>
          </a:prstGeom>
          <a:noFill/>
          <a:ln>
            <a:solidFill>
              <a:schemeClr val="bg2"/>
            </a:solidFill>
          </a:ln>
        </p:spPr>
        <p:txBody>
          <a:bodyPr wrap="square" rtlCol="0" anchor="ctr" anchorCtr="1">
            <a:spAutoFit/>
          </a:bodyPr>
          <a:lstStyle/>
          <a:p>
            <a:r>
              <a:rPr lang="en-US" dirty="0"/>
              <a:t>FF of B = min (8,12) – 8 = 8 – 8 = 0 </a:t>
            </a:r>
          </a:p>
        </p:txBody>
      </p:sp>
      <p:graphicFrame>
        <p:nvGraphicFramePr>
          <p:cNvPr id="9" name="Table 8"/>
          <p:cNvGraphicFramePr>
            <a:graphicFrameLocks noGrp="1"/>
          </p:cNvGraphicFramePr>
          <p:nvPr/>
        </p:nvGraphicFramePr>
        <p:xfrm>
          <a:off x="7026224" y="4019999"/>
          <a:ext cx="1610610" cy="1112520"/>
        </p:xfrm>
        <a:graphic>
          <a:graphicData uri="http://schemas.openxmlformats.org/drawingml/2006/table">
            <a:tbl>
              <a:tblPr firstRow="1" bandRow="1">
                <a:tableStyleId>{5940675A-B579-460E-94D1-54222C63F5DA}</a:tableStyleId>
              </a:tblPr>
              <a:tblGrid>
                <a:gridCol w="536870">
                  <a:extLst>
                    <a:ext uri="{9D8B030D-6E8A-4147-A177-3AD203B41FA5}">
                      <a16:colId xmlns:a16="http://schemas.microsoft.com/office/drawing/2014/main" val="20000"/>
                    </a:ext>
                  </a:extLst>
                </a:gridCol>
                <a:gridCol w="536870">
                  <a:extLst>
                    <a:ext uri="{9D8B030D-6E8A-4147-A177-3AD203B41FA5}">
                      <a16:colId xmlns:a16="http://schemas.microsoft.com/office/drawing/2014/main" val="20001"/>
                    </a:ext>
                  </a:extLst>
                </a:gridCol>
                <a:gridCol w="536870">
                  <a:extLst>
                    <a:ext uri="{9D8B030D-6E8A-4147-A177-3AD203B41FA5}">
                      <a16:colId xmlns:a16="http://schemas.microsoft.com/office/drawing/2014/main" val="20002"/>
                    </a:ext>
                  </a:extLst>
                </a:gridCol>
              </a:tblGrid>
              <a:tr h="370840">
                <a:tc>
                  <a:txBody>
                    <a:bodyPr/>
                    <a:lstStyle/>
                    <a:p>
                      <a:pPr algn="ctr"/>
                      <a:r>
                        <a:rPr lang="en-US" dirty="0"/>
                        <a:t>8</a:t>
                      </a:r>
                    </a:p>
                  </a:txBody>
                  <a:tcPr/>
                </a:tc>
                <a:tc>
                  <a:txBody>
                    <a:bodyPr/>
                    <a:lstStyle/>
                    <a:p>
                      <a:pPr algn="ctr"/>
                      <a:r>
                        <a:rPr lang="en-US" dirty="0"/>
                        <a:t>7</a:t>
                      </a:r>
                    </a:p>
                  </a:txBody>
                  <a:tcPr/>
                </a:tc>
                <a:tc>
                  <a:txBody>
                    <a:bodyPr/>
                    <a:lstStyle/>
                    <a:p>
                      <a:pPr algn="ctr"/>
                      <a:r>
                        <a:rPr lang="en-US" dirty="0"/>
                        <a:t>15</a:t>
                      </a:r>
                    </a:p>
                  </a:txBody>
                  <a:tcPr/>
                </a:tc>
                <a:extLst>
                  <a:ext uri="{0D108BD9-81ED-4DB2-BD59-A6C34878D82A}">
                    <a16:rowId xmlns:a16="http://schemas.microsoft.com/office/drawing/2014/main" val="10000"/>
                  </a:ext>
                </a:extLst>
              </a:tr>
              <a:tr h="370840">
                <a:tc gridSpan="3">
                  <a:txBody>
                    <a:bodyPr/>
                    <a:lstStyle/>
                    <a:p>
                      <a:pPr algn="ctr"/>
                      <a:r>
                        <a:rPr lang="en-US" dirty="0"/>
                        <a:t>E</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370840">
                <a:tc>
                  <a:txBody>
                    <a:bodyPr/>
                    <a:lstStyle/>
                    <a:p>
                      <a:pPr algn="ctr"/>
                      <a:r>
                        <a:rPr lang="en-US" dirty="0"/>
                        <a:t>10</a:t>
                      </a:r>
                    </a:p>
                  </a:txBody>
                  <a:tcPr/>
                </a:tc>
                <a:tc>
                  <a:txBody>
                    <a:bodyPr/>
                    <a:lstStyle/>
                    <a:p>
                      <a:pPr algn="ctr"/>
                      <a:r>
                        <a:rPr lang="en-US" dirty="0"/>
                        <a:t>4</a:t>
                      </a:r>
                    </a:p>
                  </a:txBody>
                  <a:tcPr/>
                </a:tc>
                <a:tc>
                  <a:txBody>
                    <a:bodyPr/>
                    <a:lstStyle/>
                    <a:p>
                      <a:pPr algn="ctr"/>
                      <a:r>
                        <a:rPr lang="en-US" dirty="0"/>
                        <a:t>17</a:t>
                      </a:r>
                    </a:p>
                  </a:txBody>
                  <a:tcPr/>
                </a:tc>
                <a:extLst>
                  <a:ext uri="{0D108BD9-81ED-4DB2-BD59-A6C34878D82A}">
                    <a16:rowId xmlns:a16="http://schemas.microsoft.com/office/drawing/2014/main" val="10002"/>
                  </a:ext>
                </a:extLst>
              </a:tr>
            </a:tbl>
          </a:graphicData>
        </a:graphic>
      </p:graphicFrame>
      <p:cxnSp>
        <p:nvCxnSpPr>
          <p:cNvPr id="14" name="Elbow Connector 13"/>
          <p:cNvCxnSpPr/>
          <p:nvPr/>
        </p:nvCxnSpPr>
        <p:spPr>
          <a:xfrm flipV="1">
            <a:off x="5891134" y="4751882"/>
            <a:ext cx="1109273" cy="464695"/>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graphicFrame>
        <p:nvGraphicFramePr>
          <p:cNvPr id="16" name="Table 15"/>
          <p:cNvGraphicFramePr>
            <a:graphicFrameLocks noGrp="1"/>
          </p:cNvGraphicFramePr>
          <p:nvPr/>
        </p:nvGraphicFramePr>
        <p:xfrm>
          <a:off x="7328526" y="5401592"/>
          <a:ext cx="1610610" cy="1112520"/>
        </p:xfrm>
        <a:graphic>
          <a:graphicData uri="http://schemas.openxmlformats.org/drawingml/2006/table">
            <a:tbl>
              <a:tblPr firstRow="1" bandRow="1">
                <a:tableStyleId>{5940675A-B579-460E-94D1-54222C63F5DA}</a:tableStyleId>
              </a:tblPr>
              <a:tblGrid>
                <a:gridCol w="536870">
                  <a:extLst>
                    <a:ext uri="{9D8B030D-6E8A-4147-A177-3AD203B41FA5}">
                      <a16:colId xmlns:a16="http://schemas.microsoft.com/office/drawing/2014/main" val="20000"/>
                    </a:ext>
                  </a:extLst>
                </a:gridCol>
                <a:gridCol w="536870">
                  <a:extLst>
                    <a:ext uri="{9D8B030D-6E8A-4147-A177-3AD203B41FA5}">
                      <a16:colId xmlns:a16="http://schemas.microsoft.com/office/drawing/2014/main" val="20001"/>
                    </a:ext>
                  </a:extLst>
                </a:gridCol>
                <a:gridCol w="536870">
                  <a:extLst>
                    <a:ext uri="{9D8B030D-6E8A-4147-A177-3AD203B41FA5}">
                      <a16:colId xmlns:a16="http://schemas.microsoft.com/office/drawing/2014/main" val="20002"/>
                    </a:ext>
                  </a:extLst>
                </a:gridCol>
              </a:tblGrid>
              <a:tr h="370840">
                <a:tc>
                  <a:txBody>
                    <a:bodyPr/>
                    <a:lstStyle/>
                    <a:p>
                      <a:pPr algn="ctr"/>
                      <a:r>
                        <a:rPr lang="en-US" dirty="0"/>
                        <a:t>12</a:t>
                      </a:r>
                    </a:p>
                  </a:txBody>
                  <a:tcPr/>
                </a:tc>
                <a:tc>
                  <a:txBody>
                    <a:bodyPr/>
                    <a:lstStyle/>
                    <a:p>
                      <a:pPr algn="ctr"/>
                      <a:r>
                        <a:rPr lang="en-US" dirty="0"/>
                        <a:t>5</a:t>
                      </a:r>
                    </a:p>
                  </a:txBody>
                  <a:tcPr/>
                </a:tc>
                <a:tc>
                  <a:txBody>
                    <a:bodyPr/>
                    <a:lstStyle/>
                    <a:p>
                      <a:pPr algn="ctr"/>
                      <a:r>
                        <a:rPr lang="en-US" dirty="0"/>
                        <a:t>17</a:t>
                      </a:r>
                    </a:p>
                  </a:txBody>
                  <a:tcPr/>
                </a:tc>
                <a:extLst>
                  <a:ext uri="{0D108BD9-81ED-4DB2-BD59-A6C34878D82A}">
                    <a16:rowId xmlns:a16="http://schemas.microsoft.com/office/drawing/2014/main" val="10000"/>
                  </a:ext>
                </a:extLst>
              </a:tr>
              <a:tr h="370840">
                <a:tc gridSpan="3">
                  <a:txBody>
                    <a:bodyPr/>
                    <a:lstStyle/>
                    <a:p>
                      <a:pPr algn="ctr"/>
                      <a:r>
                        <a:rPr lang="en-US" dirty="0"/>
                        <a:t>F</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370840">
                <a:tc>
                  <a:txBody>
                    <a:bodyPr/>
                    <a:lstStyle/>
                    <a:p>
                      <a:pPr algn="ctr"/>
                      <a:r>
                        <a:rPr lang="en-US" dirty="0"/>
                        <a:t>12</a:t>
                      </a:r>
                    </a:p>
                  </a:txBody>
                  <a:tcPr/>
                </a:tc>
                <a:tc>
                  <a:txBody>
                    <a:bodyPr/>
                    <a:lstStyle/>
                    <a:p>
                      <a:pPr algn="ctr"/>
                      <a:r>
                        <a:rPr lang="en-US" dirty="0"/>
                        <a:t>4</a:t>
                      </a:r>
                    </a:p>
                  </a:txBody>
                  <a:tcPr/>
                </a:tc>
                <a:tc>
                  <a:txBody>
                    <a:bodyPr/>
                    <a:lstStyle/>
                    <a:p>
                      <a:pPr algn="ctr"/>
                      <a:r>
                        <a:rPr lang="en-US" dirty="0"/>
                        <a:t>17</a:t>
                      </a:r>
                    </a:p>
                  </a:txBody>
                  <a:tcPr/>
                </a:tc>
                <a:extLst>
                  <a:ext uri="{0D108BD9-81ED-4DB2-BD59-A6C34878D82A}">
                    <a16:rowId xmlns:a16="http://schemas.microsoft.com/office/drawing/2014/main" val="10002"/>
                  </a:ext>
                </a:extLst>
              </a:tr>
            </a:tbl>
          </a:graphicData>
        </a:graphic>
      </p:graphicFrame>
      <p:cxnSp>
        <p:nvCxnSpPr>
          <p:cNvPr id="18" name="Elbow Connector 17"/>
          <p:cNvCxnSpPr/>
          <p:nvPr/>
        </p:nvCxnSpPr>
        <p:spPr>
          <a:xfrm>
            <a:off x="5876144" y="5666282"/>
            <a:ext cx="1424066" cy="374754"/>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Curved Connector 20"/>
          <p:cNvCxnSpPr/>
          <p:nvPr/>
        </p:nvCxnSpPr>
        <p:spPr>
          <a:xfrm flipV="1">
            <a:off x="5651292" y="4182256"/>
            <a:ext cx="1543987" cy="554636"/>
          </a:xfrm>
          <a:prstGeom prst="curvedConnector3">
            <a:avLst>
              <a:gd name="adj1" fmla="val 50000"/>
            </a:avLst>
          </a:prstGeom>
          <a:ln w="12700">
            <a:solidFill>
              <a:srgbClr val="00B05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3" name="Curved Connector 22"/>
          <p:cNvCxnSpPr/>
          <p:nvPr/>
        </p:nvCxnSpPr>
        <p:spPr>
          <a:xfrm>
            <a:off x="5621311" y="4871803"/>
            <a:ext cx="1873771" cy="704538"/>
          </a:xfrm>
          <a:prstGeom prst="curvedConnector3">
            <a:avLst>
              <a:gd name="adj1" fmla="val 50000"/>
            </a:avLst>
          </a:prstGeom>
          <a:ln w="12700">
            <a:solidFill>
              <a:srgbClr val="002060"/>
            </a:solidFill>
            <a:prstDash val="dash"/>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3.1.3337"/>
  <p:tag name="PPTVERSION" val="15"/>
  <p:tag name="TPOS" val="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S103460545">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ntury Gothic-Palatino Linotype">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spDef>
      <a:spPr/>
      <a:bodyPr rtlCol="0" anchor="ctr"/>
      <a:lstStyle>
        <a:defPPr algn="ctr">
          <a:defRPr dirty="0"/>
        </a:defPPr>
      </a:lstStyle>
      <a:style>
        <a:lnRef idx="3">
          <a:schemeClr val="lt1"/>
        </a:lnRef>
        <a:fillRef idx="1">
          <a:schemeClr val="accent2"/>
        </a:fillRef>
        <a:effectRef idx="1">
          <a:schemeClr val="accent2"/>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Quarterly earnings presentation" id="{0D943C51-2B86-4013-B604-53D1EF40AFB5}" vid="{0D6FE234-CE13-49D3-9FC5-DC9E562B90C3}"/>
    </a:ext>
  </a:extLst>
</a:theme>
</file>

<file path=ppt/theme/theme2.xml><?xml version="1.0" encoding="utf-8"?>
<a:theme xmlns:a="http://schemas.openxmlformats.org/drawingml/2006/main" name="Office Theme">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9ACA5120-B600-4FC7-B83A-931CE0EEE49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TS103460545</Template>
  <TotalTime>0</TotalTime>
  <Words>1494</Words>
  <Application>Microsoft Office PowerPoint</Application>
  <PresentationFormat>Widescreen</PresentationFormat>
  <Paragraphs>492</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Century Gothic</vt:lpstr>
      <vt:lpstr>Gill Sans MT</vt:lpstr>
      <vt:lpstr>Palatino Linotype</vt:lpstr>
      <vt:lpstr>Wingdings 2</vt:lpstr>
      <vt:lpstr>TS103460545</vt:lpstr>
      <vt:lpstr>Critical Path Method (CPM) Scheduling – Part III</vt:lpstr>
      <vt:lpstr>Module Learning Objectives</vt:lpstr>
      <vt:lpstr>The CPM Schedule</vt:lpstr>
      <vt:lpstr>Floats</vt:lpstr>
      <vt:lpstr>Total Float (TF)</vt:lpstr>
      <vt:lpstr>Example </vt:lpstr>
      <vt:lpstr>Example </vt:lpstr>
      <vt:lpstr>Free Float (FF)</vt:lpstr>
      <vt:lpstr>Free Float (FF)</vt:lpstr>
      <vt:lpstr>Example </vt:lpstr>
      <vt:lpstr>Example </vt:lpstr>
      <vt:lpstr>Independent Float (IF)</vt:lpstr>
      <vt:lpstr>Example </vt:lpstr>
      <vt:lpstr>Example </vt:lpstr>
      <vt:lpstr>Shared Float (SF)</vt:lpstr>
      <vt:lpstr>Example </vt:lpstr>
      <vt:lpstr>Example </vt:lpstr>
      <vt:lpstr>Floats</vt:lpstr>
      <vt:lpstr>CPM – Practice Examples</vt:lpstr>
      <vt:lpstr>CPM</vt:lpstr>
      <vt:lpstr>CPM</vt:lpstr>
      <vt:lpstr>Example </vt:lpstr>
      <vt:lpstr>Example </vt:lpstr>
      <vt:lpstr>CPM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2012-12-21T20:59:36Z</dcterms:created>
  <dcterms:modified xsi:type="dcterms:W3CDTF">2024-06-05T02:50:26Z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TC034605459991</vt:lpwstr>
  </property>
</Properties>
</file>