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42"/>
  </p:notesMasterIdLst>
  <p:handoutMasterIdLst>
    <p:handoutMasterId r:id="rId43"/>
  </p:handoutMasterIdLst>
  <p:sldIdLst>
    <p:sldId id="453" r:id="rId3"/>
    <p:sldId id="446" r:id="rId4"/>
    <p:sldId id="437" r:id="rId5"/>
    <p:sldId id="454" r:id="rId6"/>
    <p:sldId id="401" r:id="rId7"/>
    <p:sldId id="459" r:id="rId8"/>
    <p:sldId id="444" r:id="rId9"/>
    <p:sldId id="445" r:id="rId10"/>
    <p:sldId id="451" r:id="rId11"/>
    <p:sldId id="460" r:id="rId12"/>
    <p:sldId id="412" r:id="rId13"/>
    <p:sldId id="413" r:id="rId14"/>
    <p:sldId id="414" r:id="rId15"/>
    <p:sldId id="415" r:id="rId16"/>
    <p:sldId id="416" r:id="rId17"/>
    <p:sldId id="417" r:id="rId18"/>
    <p:sldId id="418" r:id="rId19"/>
    <p:sldId id="419" r:id="rId20"/>
    <p:sldId id="428" r:id="rId21"/>
    <p:sldId id="422" r:id="rId22"/>
    <p:sldId id="423" r:id="rId23"/>
    <p:sldId id="469" r:id="rId24"/>
    <p:sldId id="470" r:id="rId25"/>
    <p:sldId id="425" r:id="rId26"/>
    <p:sldId id="448" r:id="rId27"/>
    <p:sldId id="471" r:id="rId28"/>
    <p:sldId id="427" r:id="rId29"/>
    <p:sldId id="429" r:id="rId30"/>
    <p:sldId id="430" r:id="rId31"/>
    <p:sldId id="431" r:id="rId32"/>
    <p:sldId id="432" r:id="rId33"/>
    <p:sldId id="433" r:id="rId34"/>
    <p:sldId id="434" r:id="rId35"/>
    <p:sldId id="435" r:id="rId36"/>
    <p:sldId id="436" r:id="rId37"/>
    <p:sldId id="439" r:id="rId38"/>
    <p:sldId id="440" r:id="rId39"/>
    <p:sldId id="449" r:id="rId40"/>
    <p:sldId id="450"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92" autoAdjust="0"/>
  </p:normalViewPr>
  <p:slideViewPr>
    <p:cSldViewPr snapToGrid="0">
      <p:cViewPr varScale="1">
        <p:scale>
          <a:sx n="98" d="100"/>
          <a:sy n="98" d="100"/>
        </p:scale>
        <p:origin x="78" y="234"/>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E4-4C3E-98AD-E698B1A5AFC7}"/>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E4-4C3E-98AD-E698B1A5AFC7}"/>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E4-4C3E-98AD-E698B1A5AFC7}"/>
            </c:ext>
          </c:extLst>
        </c:ser>
        <c:dLbls>
          <c:showLegendKey val="0"/>
          <c:showVal val="0"/>
          <c:showCatName val="0"/>
          <c:showSerName val="0"/>
          <c:showPercent val="0"/>
          <c:showBubbleSize val="0"/>
        </c:dLbls>
        <c:gapWidth val="150"/>
        <c:shape val="box"/>
        <c:axId val="186576824"/>
        <c:axId val="186581304"/>
        <c:axId val="137469272"/>
      </c:bar3DChart>
      <c:catAx>
        <c:axId val="186576824"/>
        <c:scaling>
          <c:orientation val="minMax"/>
        </c:scaling>
        <c:delete val="0"/>
        <c:axPos val="b"/>
        <c:numFmt formatCode="General" sourceLinked="1"/>
        <c:majorTickMark val="out"/>
        <c:minorTickMark val="none"/>
        <c:tickLblPos val="nextTo"/>
        <c:crossAx val="186581304"/>
        <c:crosses val="autoZero"/>
        <c:auto val="1"/>
        <c:lblAlgn val="ctr"/>
        <c:lblOffset val="100"/>
        <c:noMultiLvlLbl val="0"/>
      </c:catAx>
      <c:valAx>
        <c:axId val="186581304"/>
        <c:scaling>
          <c:orientation val="minMax"/>
        </c:scaling>
        <c:delete val="0"/>
        <c:axPos val="l"/>
        <c:majorGridlines/>
        <c:numFmt formatCode="General" sourceLinked="1"/>
        <c:majorTickMark val="out"/>
        <c:minorTickMark val="none"/>
        <c:tickLblPos val="nextTo"/>
        <c:crossAx val="186576824"/>
        <c:crosses val="autoZero"/>
        <c:crossBetween val="between"/>
      </c:valAx>
      <c:serAx>
        <c:axId val="137469272"/>
        <c:scaling>
          <c:orientation val="minMax"/>
        </c:scaling>
        <c:delete val="0"/>
        <c:axPos val="b"/>
        <c:majorTickMark val="out"/>
        <c:minorTickMark val="none"/>
        <c:tickLblPos val="nextTo"/>
        <c:crossAx val="18658130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02120-6299-446E-B574-05893886127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C4C5BE9-8261-4005-A7DE-C99940C682A9}">
      <dgm:prSet phldrT="[Text]"/>
      <dgm:spPr/>
      <dgm:t>
        <a:bodyPr/>
        <a:lstStyle/>
        <a:p>
          <a:r>
            <a:rPr lang="en-US" dirty="0"/>
            <a:t>Expert Judgment</a:t>
          </a:r>
        </a:p>
      </dgm:t>
    </dgm:pt>
    <dgm:pt modelId="{51063BF4-47A3-43D8-92ED-2B331E38B9B3}" type="parTrans" cxnId="{A44299FE-1779-432C-9D9A-F5D6CFE9B3FB}">
      <dgm:prSet/>
      <dgm:spPr/>
      <dgm:t>
        <a:bodyPr/>
        <a:lstStyle/>
        <a:p>
          <a:endParaRPr lang="en-US"/>
        </a:p>
      </dgm:t>
    </dgm:pt>
    <dgm:pt modelId="{93018B4D-5502-4C78-9ADD-5EBB38195FA6}" type="sibTrans" cxnId="{A44299FE-1779-432C-9D9A-F5D6CFE9B3FB}">
      <dgm:prSet/>
      <dgm:spPr/>
      <dgm:t>
        <a:bodyPr/>
        <a:lstStyle/>
        <a:p>
          <a:endParaRPr lang="en-US"/>
        </a:p>
      </dgm:t>
    </dgm:pt>
    <dgm:pt modelId="{2232DEDB-86AD-4841-B32F-EC9C8E2A5972}">
      <dgm:prSet/>
      <dgm:spPr/>
      <dgm:t>
        <a:bodyPr/>
        <a:lstStyle/>
        <a:p>
          <a:r>
            <a:rPr lang="en-US" dirty="0"/>
            <a:t>Parametric Estimating</a:t>
          </a:r>
        </a:p>
      </dgm:t>
    </dgm:pt>
    <dgm:pt modelId="{24DBBFF6-DF24-42EF-9944-CA967B009EB4}" type="parTrans" cxnId="{1DC3D354-FC3B-4DD5-A162-123314283F59}">
      <dgm:prSet/>
      <dgm:spPr/>
      <dgm:t>
        <a:bodyPr/>
        <a:lstStyle/>
        <a:p>
          <a:endParaRPr lang="en-US"/>
        </a:p>
      </dgm:t>
    </dgm:pt>
    <dgm:pt modelId="{7CB83207-DB40-4696-AD6F-A5D9901D464D}" type="sibTrans" cxnId="{1DC3D354-FC3B-4DD5-A162-123314283F59}">
      <dgm:prSet/>
      <dgm:spPr/>
      <dgm:t>
        <a:bodyPr/>
        <a:lstStyle/>
        <a:p>
          <a:endParaRPr lang="en-US"/>
        </a:p>
      </dgm:t>
    </dgm:pt>
    <dgm:pt modelId="{E719D22C-1360-4916-8E5D-6D5C9B619B2B}">
      <dgm:prSet/>
      <dgm:spPr/>
      <dgm:t>
        <a:bodyPr/>
        <a:lstStyle/>
        <a:p>
          <a:r>
            <a:rPr lang="en-US" dirty="0"/>
            <a:t>Three-Point Estimating</a:t>
          </a:r>
        </a:p>
      </dgm:t>
    </dgm:pt>
    <dgm:pt modelId="{61504E5B-5957-4A1A-97F3-261211D55E7D}" type="parTrans" cxnId="{BE3A6EC9-57A0-48FC-8DED-6182FBD1357F}">
      <dgm:prSet/>
      <dgm:spPr/>
      <dgm:t>
        <a:bodyPr/>
        <a:lstStyle/>
        <a:p>
          <a:endParaRPr lang="en-US"/>
        </a:p>
      </dgm:t>
    </dgm:pt>
    <dgm:pt modelId="{DD536203-0294-44BC-99D4-A35DF99895AD}" type="sibTrans" cxnId="{BE3A6EC9-57A0-48FC-8DED-6182FBD1357F}">
      <dgm:prSet/>
      <dgm:spPr/>
      <dgm:t>
        <a:bodyPr/>
        <a:lstStyle/>
        <a:p>
          <a:endParaRPr lang="en-US"/>
        </a:p>
      </dgm:t>
    </dgm:pt>
    <dgm:pt modelId="{FC8BE620-EB24-443F-B70F-15B42386EBC5}">
      <dgm:prSet/>
      <dgm:spPr/>
      <dgm:t>
        <a:bodyPr/>
        <a:lstStyle/>
        <a:p>
          <a:r>
            <a:rPr lang="en-US" dirty="0"/>
            <a:t>Bottom-up Estimating</a:t>
          </a:r>
        </a:p>
      </dgm:t>
    </dgm:pt>
    <dgm:pt modelId="{15BE2E7F-D05E-4ECF-952A-93AE4B5EDB3D}" type="parTrans" cxnId="{416A673D-17CC-4614-8F5E-BC1515C2A617}">
      <dgm:prSet/>
      <dgm:spPr/>
      <dgm:t>
        <a:bodyPr/>
        <a:lstStyle/>
        <a:p>
          <a:endParaRPr lang="en-US"/>
        </a:p>
      </dgm:t>
    </dgm:pt>
    <dgm:pt modelId="{415030D0-6A00-455D-992E-FFC9A4E4A7AA}" type="sibTrans" cxnId="{416A673D-17CC-4614-8F5E-BC1515C2A617}">
      <dgm:prSet/>
      <dgm:spPr/>
      <dgm:t>
        <a:bodyPr/>
        <a:lstStyle/>
        <a:p>
          <a:endParaRPr lang="en-US"/>
        </a:p>
      </dgm:t>
    </dgm:pt>
    <dgm:pt modelId="{7DC75DB4-89D4-484D-8249-7A8B42525640}">
      <dgm:prSet/>
      <dgm:spPr/>
      <dgm:t>
        <a:bodyPr/>
        <a:lstStyle/>
        <a:p>
          <a:r>
            <a:rPr lang="en-US" dirty="0"/>
            <a:t>Group Decision-Making Techniques</a:t>
          </a:r>
        </a:p>
      </dgm:t>
    </dgm:pt>
    <dgm:pt modelId="{00863201-282D-4733-A746-009D2A57DCE0}" type="parTrans" cxnId="{1F5C7812-C515-4BDF-8637-A6416214A3BD}">
      <dgm:prSet/>
      <dgm:spPr/>
      <dgm:t>
        <a:bodyPr/>
        <a:lstStyle/>
        <a:p>
          <a:endParaRPr lang="en-US"/>
        </a:p>
      </dgm:t>
    </dgm:pt>
    <dgm:pt modelId="{B6350BA1-7CB0-48A6-AE30-CBC3EBAEF747}" type="sibTrans" cxnId="{1F5C7812-C515-4BDF-8637-A6416214A3BD}">
      <dgm:prSet/>
      <dgm:spPr/>
      <dgm:t>
        <a:bodyPr/>
        <a:lstStyle/>
        <a:p>
          <a:endParaRPr lang="en-US"/>
        </a:p>
      </dgm:t>
    </dgm:pt>
    <dgm:pt modelId="{69F9A204-2460-4583-BD01-7E15F84098AA}">
      <dgm:prSet phldrT="[Text]"/>
      <dgm:spPr/>
      <dgm:t>
        <a:bodyPr/>
        <a:lstStyle/>
        <a:p>
          <a:r>
            <a:rPr lang="en-US" dirty="0"/>
            <a:t>Analogous Estimating</a:t>
          </a:r>
        </a:p>
      </dgm:t>
    </dgm:pt>
    <dgm:pt modelId="{7E72F29D-E73E-4FC7-A8D0-4C57DC572210}" type="sibTrans" cxnId="{2B015541-4D2A-4677-9E3C-A7EC0E14D452}">
      <dgm:prSet/>
      <dgm:spPr/>
      <dgm:t>
        <a:bodyPr/>
        <a:lstStyle/>
        <a:p>
          <a:endParaRPr lang="en-US"/>
        </a:p>
      </dgm:t>
    </dgm:pt>
    <dgm:pt modelId="{22ACA787-F490-4B41-865F-E6339F1A7969}" type="parTrans" cxnId="{2B015541-4D2A-4677-9E3C-A7EC0E14D452}">
      <dgm:prSet/>
      <dgm:spPr/>
      <dgm:t>
        <a:bodyPr/>
        <a:lstStyle/>
        <a:p>
          <a:endParaRPr lang="en-US"/>
        </a:p>
      </dgm:t>
    </dgm:pt>
    <dgm:pt modelId="{C3BB98F1-5C94-4182-9617-843ABD53868D}" type="pres">
      <dgm:prSet presAssocID="{3F202120-6299-446E-B574-05893886127F}" presName="linear" presStyleCnt="0">
        <dgm:presLayoutVars>
          <dgm:animLvl val="lvl"/>
          <dgm:resizeHandles val="exact"/>
        </dgm:presLayoutVars>
      </dgm:prSet>
      <dgm:spPr/>
    </dgm:pt>
    <dgm:pt modelId="{513F1E70-C8A1-4A2E-9FA9-1C7711281ED9}" type="pres">
      <dgm:prSet presAssocID="{4C4C5BE9-8261-4005-A7DE-C99940C682A9}" presName="parentText" presStyleLbl="node1" presStyleIdx="0" presStyleCnt="6" custLinFactY="-71909" custLinFactNeighborX="831" custLinFactNeighborY="-100000">
        <dgm:presLayoutVars>
          <dgm:chMax val="0"/>
          <dgm:bulletEnabled val="1"/>
        </dgm:presLayoutVars>
      </dgm:prSet>
      <dgm:spPr/>
    </dgm:pt>
    <dgm:pt modelId="{9B3FAD5F-2936-42CE-9DD5-C4846B900B1B}" type="pres">
      <dgm:prSet presAssocID="{93018B4D-5502-4C78-9ADD-5EBB38195FA6}" presName="spacer" presStyleCnt="0"/>
      <dgm:spPr/>
    </dgm:pt>
    <dgm:pt modelId="{8B740316-3029-48A3-BF58-E7C3941931C2}" type="pres">
      <dgm:prSet presAssocID="{69F9A204-2460-4583-BD01-7E15F84098AA}" presName="parentText" presStyleLbl="node1" presStyleIdx="1" presStyleCnt="6">
        <dgm:presLayoutVars>
          <dgm:chMax val="0"/>
          <dgm:bulletEnabled val="1"/>
        </dgm:presLayoutVars>
      </dgm:prSet>
      <dgm:spPr/>
    </dgm:pt>
    <dgm:pt modelId="{1104DEE3-3D57-4024-9C22-062DFBF15BCE}" type="pres">
      <dgm:prSet presAssocID="{7E72F29D-E73E-4FC7-A8D0-4C57DC572210}" presName="spacer" presStyleCnt="0"/>
      <dgm:spPr/>
    </dgm:pt>
    <dgm:pt modelId="{90F7F0A4-704C-4C38-911C-30891454E1F0}" type="pres">
      <dgm:prSet presAssocID="{2232DEDB-86AD-4841-B32F-EC9C8E2A5972}" presName="parentText" presStyleLbl="node1" presStyleIdx="2" presStyleCnt="6">
        <dgm:presLayoutVars>
          <dgm:chMax val="0"/>
          <dgm:bulletEnabled val="1"/>
        </dgm:presLayoutVars>
      </dgm:prSet>
      <dgm:spPr/>
    </dgm:pt>
    <dgm:pt modelId="{7A759D1D-7292-48D7-B917-78DDBA33F83B}" type="pres">
      <dgm:prSet presAssocID="{7CB83207-DB40-4696-AD6F-A5D9901D464D}" presName="spacer" presStyleCnt="0"/>
      <dgm:spPr/>
    </dgm:pt>
    <dgm:pt modelId="{E9B50FF7-5372-4C40-B26B-212414E07C2C}" type="pres">
      <dgm:prSet presAssocID="{E719D22C-1360-4916-8E5D-6D5C9B619B2B}" presName="parentText" presStyleLbl="node1" presStyleIdx="3" presStyleCnt="6">
        <dgm:presLayoutVars>
          <dgm:chMax val="0"/>
          <dgm:bulletEnabled val="1"/>
        </dgm:presLayoutVars>
      </dgm:prSet>
      <dgm:spPr/>
    </dgm:pt>
    <dgm:pt modelId="{FCACF19E-4811-40B1-BC3C-C26E0ADC9CEA}" type="pres">
      <dgm:prSet presAssocID="{DD536203-0294-44BC-99D4-A35DF99895AD}" presName="spacer" presStyleCnt="0"/>
      <dgm:spPr/>
    </dgm:pt>
    <dgm:pt modelId="{5284915B-44D3-473E-A562-4D06DEFF464C}" type="pres">
      <dgm:prSet presAssocID="{FC8BE620-EB24-443F-B70F-15B42386EBC5}" presName="parentText" presStyleLbl="node1" presStyleIdx="4" presStyleCnt="6">
        <dgm:presLayoutVars>
          <dgm:chMax val="0"/>
          <dgm:bulletEnabled val="1"/>
        </dgm:presLayoutVars>
      </dgm:prSet>
      <dgm:spPr/>
    </dgm:pt>
    <dgm:pt modelId="{2FA5A8AB-D9A8-486E-A83F-5A1790D8A591}" type="pres">
      <dgm:prSet presAssocID="{415030D0-6A00-455D-992E-FFC9A4E4A7AA}" presName="spacer" presStyleCnt="0"/>
      <dgm:spPr/>
    </dgm:pt>
    <dgm:pt modelId="{50755D89-EF97-4371-ABA1-EEDEA53AEB79}" type="pres">
      <dgm:prSet presAssocID="{7DC75DB4-89D4-484D-8249-7A8B42525640}" presName="parentText" presStyleLbl="node1" presStyleIdx="5" presStyleCnt="6">
        <dgm:presLayoutVars>
          <dgm:chMax val="0"/>
          <dgm:bulletEnabled val="1"/>
        </dgm:presLayoutVars>
      </dgm:prSet>
      <dgm:spPr/>
    </dgm:pt>
  </dgm:ptLst>
  <dgm:cxnLst>
    <dgm:cxn modelId="{1F5C7812-C515-4BDF-8637-A6416214A3BD}" srcId="{3F202120-6299-446E-B574-05893886127F}" destId="{7DC75DB4-89D4-484D-8249-7A8B42525640}" srcOrd="5" destOrd="0" parTransId="{00863201-282D-4733-A746-009D2A57DCE0}" sibTransId="{B6350BA1-7CB0-48A6-AE30-CBC3EBAEF747}"/>
    <dgm:cxn modelId="{3751BD16-1E9B-4AC6-8A9D-6FA6F8B06011}" type="presOf" srcId="{3F202120-6299-446E-B574-05893886127F}" destId="{C3BB98F1-5C94-4182-9617-843ABD53868D}" srcOrd="0" destOrd="0" presId="urn:microsoft.com/office/officeart/2005/8/layout/vList2"/>
    <dgm:cxn modelId="{7E872B22-3A16-444B-A6CF-0697D46891E0}" type="presOf" srcId="{FC8BE620-EB24-443F-B70F-15B42386EBC5}" destId="{5284915B-44D3-473E-A562-4D06DEFF464C}" srcOrd="0" destOrd="0" presId="urn:microsoft.com/office/officeart/2005/8/layout/vList2"/>
    <dgm:cxn modelId="{51DFFA2B-933F-4E53-ACE5-8885BF9C8EED}" type="presOf" srcId="{7DC75DB4-89D4-484D-8249-7A8B42525640}" destId="{50755D89-EF97-4371-ABA1-EEDEA53AEB79}" srcOrd="0" destOrd="0" presId="urn:microsoft.com/office/officeart/2005/8/layout/vList2"/>
    <dgm:cxn modelId="{C9A01A34-6BAA-46DE-8CBC-36AC8394E282}" type="presOf" srcId="{4C4C5BE9-8261-4005-A7DE-C99940C682A9}" destId="{513F1E70-C8A1-4A2E-9FA9-1C7711281ED9}" srcOrd="0" destOrd="0" presId="urn:microsoft.com/office/officeart/2005/8/layout/vList2"/>
    <dgm:cxn modelId="{51FD2238-122A-443D-BCF2-8EE70AE7D959}" type="presOf" srcId="{2232DEDB-86AD-4841-B32F-EC9C8E2A5972}" destId="{90F7F0A4-704C-4C38-911C-30891454E1F0}" srcOrd="0" destOrd="0" presId="urn:microsoft.com/office/officeart/2005/8/layout/vList2"/>
    <dgm:cxn modelId="{416A673D-17CC-4614-8F5E-BC1515C2A617}" srcId="{3F202120-6299-446E-B574-05893886127F}" destId="{FC8BE620-EB24-443F-B70F-15B42386EBC5}" srcOrd="4" destOrd="0" parTransId="{15BE2E7F-D05E-4ECF-952A-93AE4B5EDB3D}" sibTransId="{415030D0-6A00-455D-992E-FFC9A4E4A7AA}"/>
    <dgm:cxn modelId="{2B015541-4D2A-4677-9E3C-A7EC0E14D452}" srcId="{3F202120-6299-446E-B574-05893886127F}" destId="{69F9A204-2460-4583-BD01-7E15F84098AA}" srcOrd="1" destOrd="0" parTransId="{22ACA787-F490-4B41-865F-E6339F1A7969}" sibTransId="{7E72F29D-E73E-4FC7-A8D0-4C57DC572210}"/>
    <dgm:cxn modelId="{1DC3D354-FC3B-4DD5-A162-123314283F59}" srcId="{3F202120-6299-446E-B574-05893886127F}" destId="{2232DEDB-86AD-4841-B32F-EC9C8E2A5972}" srcOrd="2" destOrd="0" parTransId="{24DBBFF6-DF24-42EF-9944-CA967B009EB4}" sibTransId="{7CB83207-DB40-4696-AD6F-A5D9901D464D}"/>
    <dgm:cxn modelId="{2386FC90-200E-452D-A8B6-4A575A273B8A}" type="presOf" srcId="{69F9A204-2460-4583-BD01-7E15F84098AA}" destId="{8B740316-3029-48A3-BF58-E7C3941931C2}" srcOrd="0" destOrd="0" presId="urn:microsoft.com/office/officeart/2005/8/layout/vList2"/>
    <dgm:cxn modelId="{BE3A6EC9-57A0-48FC-8DED-6182FBD1357F}" srcId="{3F202120-6299-446E-B574-05893886127F}" destId="{E719D22C-1360-4916-8E5D-6D5C9B619B2B}" srcOrd="3" destOrd="0" parTransId="{61504E5B-5957-4A1A-97F3-261211D55E7D}" sibTransId="{DD536203-0294-44BC-99D4-A35DF99895AD}"/>
    <dgm:cxn modelId="{FF979AE6-F21D-42DA-863E-E9D32125602B}" type="presOf" srcId="{E719D22C-1360-4916-8E5D-6D5C9B619B2B}" destId="{E9B50FF7-5372-4C40-B26B-212414E07C2C}" srcOrd="0" destOrd="0" presId="urn:microsoft.com/office/officeart/2005/8/layout/vList2"/>
    <dgm:cxn modelId="{A44299FE-1779-432C-9D9A-F5D6CFE9B3FB}" srcId="{3F202120-6299-446E-B574-05893886127F}" destId="{4C4C5BE9-8261-4005-A7DE-C99940C682A9}" srcOrd="0" destOrd="0" parTransId="{51063BF4-47A3-43D8-92ED-2B331E38B9B3}" sibTransId="{93018B4D-5502-4C78-9ADD-5EBB38195FA6}"/>
    <dgm:cxn modelId="{F38BB238-3200-4561-B47B-A75FEE4EBE79}" type="presParOf" srcId="{C3BB98F1-5C94-4182-9617-843ABD53868D}" destId="{513F1E70-C8A1-4A2E-9FA9-1C7711281ED9}" srcOrd="0" destOrd="0" presId="urn:microsoft.com/office/officeart/2005/8/layout/vList2"/>
    <dgm:cxn modelId="{995B858F-FDB5-49D6-BF64-8317627CF3F1}" type="presParOf" srcId="{C3BB98F1-5C94-4182-9617-843ABD53868D}" destId="{9B3FAD5F-2936-42CE-9DD5-C4846B900B1B}" srcOrd="1" destOrd="0" presId="urn:microsoft.com/office/officeart/2005/8/layout/vList2"/>
    <dgm:cxn modelId="{AB9B3C95-8CA4-49A2-9733-5F8BBDDDCF7F}" type="presParOf" srcId="{C3BB98F1-5C94-4182-9617-843ABD53868D}" destId="{8B740316-3029-48A3-BF58-E7C3941931C2}" srcOrd="2" destOrd="0" presId="urn:microsoft.com/office/officeart/2005/8/layout/vList2"/>
    <dgm:cxn modelId="{5C32C90A-97E7-498D-A2EA-BB1A28185574}" type="presParOf" srcId="{C3BB98F1-5C94-4182-9617-843ABD53868D}" destId="{1104DEE3-3D57-4024-9C22-062DFBF15BCE}" srcOrd="3" destOrd="0" presId="urn:microsoft.com/office/officeart/2005/8/layout/vList2"/>
    <dgm:cxn modelId="{8A8A8115-7BBC-4F8C-A930-B2E13C8F10C3}" type="presParOf" srcId="{C3BB98F1-5C94-4182-9617-843ABD53868D}" destId="{90F7F0A4-704C-4C38-911C-30891454E1F0}" srcOrd="4" destOrd="0" presId="urn:microsoft.com/office/officeart/2005/8/layout/vList2"/>
    <dgm:cxn modelId="{33855103-EB21-4E48-99AF-05E3ADB0C190}" type="presParOf" srcId="{C3BB98F1-5C94-4182-9617-843ABD53868D}" destId="{7A759D1D-7292-48D7-B917-78DDBA33F83B}" srcOrd="5" destOrd="0" presId="urn:microsoft.com/office/officeart/2005/8/layout/vList2"/>
    <dgm:cxn modelId="{C15A4DB7-5439-4E72-8073-4D130C448616}" type="presParOf" srcId="{C3BB98F1-5C94-4182-9617-843ABD53868D}" destId="{E9B50FF7-5372-4C40-B26B-212414E07C2C}" srcOrd="6" destOrd="0" presId="urn:microsoft.com/office/officeart/2005/8/layout/vList2"/>
    <dgm:cxn modelId="{DC3D44EB-8A6C-4D41-B01E-38334FCED5B6}" type="presParOf" srcId="{C3BB98F1-5C94-4182-9617-843ABD53868D}" destId="{FCACF19E-4811-40B1-BC3C-C26E0ADC9CEA}" srcOrd="7" destOrd="0" presId="urn:microsoft.com/office/officeart/2005/8/layout/vList2"/>
    <dgm:cxn modelId="{E4D41122-27EA-457A-B55A-80618C32FE3D}" type="presParOf" srcId="{C3BB98F1-5C94-4182-9617-843ABD53868D}" destId="{5284915B-44D3-473E-A562-4D06DEFF464C}" srcOrd="8" destOrd="0" presId="urn:microsoft.com/office/officeart/2005/8/layout/vList2"/>
    <dgm:cxn modelId="{E43A3C64-B2AA-4A05-A101-5381DD97EB54}" type="presParOf" srcId="{C3BB98F1-5C94-4182-9617-843ABD53868D}" destId="{2FA5A8AB-D9A8-486E-A83F-5A1790D8A591}" srcOrd="9" destOrd="0" presId="urn:microsoft.com/office/officeart/2005/8/layout/vList2"/>
    <dgm:cxn modelId="{EFBF092D-0543-4B1B-A51A-F76CD71959FE}" type="presParOf" srcId="{C3BB98F1-5C94-4182-9617-843ABD53868D}" destId="{50755D89-EF97-4371-ABA1-EEDEA53AEB7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F1E70-C8A1-4A2E-9FA9-1C7711281ED9}">
      <dsp:nvSpPr>
        <dsp:cNvPr id="0" name=""/>
        <dsp:cNvSpPr/>
      </dsp:nvSpPr>
      <dsp:spPr>
        <a:xfrm>
          <a:off x="0" y="0"/>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Expert Judgment</a:t>
          </a:r>
        </a:p>
      </dsp:txBody>
      <dsp:txXfrm>
        <a:off x="21361" y="21361"/>
        <a:ext cx="3918360" cy="394858"/>
      </dsp:txXfrm>
    </dsp:sp>
    <dsp:sp modelId="{8B740316-3029-48A3-BF58-E7C3941931C2}">
      <dsp:nvSpPr>
        <dsp:cNvPr id="0" name=""/>
        <dsp:cNvSpPr/>
      </dsp:nvSpPr>
      <dsp:spPr>
        <a:xfrm>
          <a:off x="0" y="565946"/>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Analogous Estimating</a:t>
          </a:r>
        </a:p>
      </dsp:txBody>
      <dsp:txXfrm>
        <a:off x="21361" y="587307"/>
        <a:ext cx="3918360" cy="394858"/>
      </dsp:txXfrm>
    </dsp:sp>
    <dsp:sp modelId="{90F7F0A4-704C-4C38-911C-30891454E1F0}">
      <dsp:nvSpPr>
        <dsp:cNvPr id="0" name=""/>
        <dsp:cNvSpPr/>
      </dsp:nvSpPr>
      <dsp:spPr>
        <a:xfrm>
          <a:off x="0" y="1052486"/>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Parametric Estimating</a:t>
          </a:r>
        </a:p>
      </dsp:txBody>
      <dsp:txXfrm>
        <a:off x="21361" y="1073847"/>
        <a:ext cx="3918360" cy="394858"/>
      </dsp:txXfrm>
    </dsp:sp>
    <dsp:sp modelId="{E9B50FF7-5372-4C40-B26B-212414E07C2C}">
      <dsp:nvSpPr>
        <dsp:cNvPr id="0" name=""/>
        <dsp:cNvSpPr/>
      </dsp:nvSpPr>
      <dsp:spPr>
        <a:xfrm>
          <a:off x="0" y="1539026"/>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Three-Point Estimating</a:t>
          </a:r>
        </a:p>
      </dsp:txBody>
      <dsp:txXfrm>
        <a:off x="21361" y="1560387"/>
        <a:ext cx="3918360" cy="394858"/>
      </dsp:txXfrm>
    </dsp:sp>
    <dsp:sp modelId="{5284915B-44D3-473E-A562-4D06DEFF464C}">
      <dsp:nvSpPr>
        <dsp:cNvPr id="0" name=""/>
        <dsp:cNvSpPr/>
      </dsp:nvSpPr>
      <dsp:spPr>
        <a:xfrm>
          <a:off x="0" y="2025567"/>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Bottom-up Estimating</a:t>
          </a:r>
        </a:p>
      </dsp:txBody>
      <dsp:txXfrm>
        <a:off x="21361" y="2046928"/>
        <a:ext cx="3918360" cy="394858"/>
      </dsp:txXfrm>
    </dsp:sp>
    <dsp:sp modelId="{50755D89-EF97-4371-ABA1-EEDEA53AEB79}">
      <dsp:nvSpPr>
        <dsp:cNvPr id="0" name=""/>
        <dsp:cNvSpPr/>
      </dsp:nvSpPr>
      <dsp:spPr>
        <a:xfrm>
          <a:off x="0" y="2512107"/>
          <a:ext cx="3961082"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Group Decision-Making Techniques</a:t>
          </a:r>
        </a:p>
      </dsp:txBody>
      <dsp:txXfrm>
        <a:off x="21361" y="2533468"/>
        <a:ext cx="3918360" cy="3948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1167C-9800-428B-96F2-291A4D13C450}" type="datetimeFigureOut">
              <a:rPr lang="en-US" smtClean="0"/>
              <a:pPr/>
              <a:t>6/4/2024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C9C35-FC66-403E-8583-13A8617F4FFF}" type="slidenum">
              <a:rPr lang="en-US" smtClean="0"/>
              <a:pPr/>
              <a:t>‹#›</a:t>
            </a:fld>
            <a:endParaRPr lang="en-US"/>
          </a:p>
        </p:txBody>
      </p:sp>
    </p:spTree>
    <p:extLst>
      <p:ext uri="{BB962C8B-B14F-4D97-AF65-F5344CB8AC3E}">
        <p14:creationId xmlns:p14="http://schemas.microsoft.com/office/powerpoint/2010/main" val="350862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DE1C-E7A8-41F0-B7D0-3F271DF1F61E}" type="datetimeFigureOut">
              <a:rPr lang="en-US" smtClean="0"/>
              <a:pPr/>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10D7F-92EB-48B1-A95A-450ABC7501BE}" type="slidenum">
              <a:rPr lang="en-US" smtClean="0"/>
              <a:pPr/>
              <a:t>‹#›</a:t>
            </a:fld>
            <a:endParaRPr lang="en-US"/>
          </a:p>
        </p:txBody>
      </p:sp>
    </p:spTree>
    <p:extLst>
      <p:ext uri="{BB962C8B-B14F-4D97-AF65-F5344CB8AC3E}">
        <p14:creationId xmlns:p14="http://schemas.microsoft.com/office/powerpoint/2010/main" val="208393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pPr/>
              <a:t>16</a:t>
            </a:fld>
            <a:endParaRPr lang="en-US"/>
          </a:p>
        </p:txBody>
      </p:sp>
    </p:spTree>
    <p:extLst>
      <p:ext uri="{BB962C8B-B14F-4D97-AF65-F5344CB8AC3E}">
        <p14:creationId xmlns:p14="http://schemas.microsoft.com/office/powerpoint/2010/main" val="265279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8" name="Date Placeholder 27"/>
          <p:cNvSpPr>
            <a:spLocks noGrp="1"/>
          </p:cNvSpPr>
          <p:nvPr>
            <p:ph type="dt" sz="half" idx="10"/>
          </p:nvPr>
        </p:nvSpPr>
        <p:spPr/>
        <p:txBody>
          <a:bodyPr/>
          <a:lstStyle/>
          <a:p>
            <a:fld id="{6C16B901-DB6D-4EE1-97F1-3B1956B4746D}" type="datetime1">
              <a:rPr lang="en-US" smtClean="0"/>
              <a:pPr/>
              <a:t>6/4/2024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solidFill>
            <a:schemeClr val="bg2">
              <a:lumMod val="50000"/>
            </a:schemeClr>
          </a:solidFill>
          <a:ln>
            <a:solidFill>
              <a:schemeClr val="bg2">
                <a:lumMod val="50000"/>
              </a:schemeClr>
            </a:solidFill>
          </a:ln>
        </p:spPr>
        <p:txBody>
          <a:bodyPr lIns="0" tIns="0" rIns="0" bIns="0">
            <a:noAutofit/>
          </a:bodyPr>
          <a:lstStyle>
            <a:lvl1pPr>
              <a:defRPr sz="1400">
                <a:solidFill>
                  <a:srgbClr val="FFFFFF"/>
                </a:solidFill>
              </a:defRPr>
            </a:lvl1pPr>
          </a:lstStyle>
          <a:p>
            <a:fld id="{401CF334-2D5C-4859-84A6-CA7E6E43FAEB}" type="slidenum">
              <a:rPr lang="en-US" smtClean="0"/>
              <a:pPr/>
              <a:t>‹#›</a:t>
            </a:fld>
            <a:endParaRPr lang="en-US"/>
          </a:p>
        </p:txBody>
      </p:sp>
      <p:sp>
        <p:nvSpPr>
          <p:cNvPr id="7" name="Rectangle 6"/>
          <p:cNvSpPr/>
          <p:nvPr/>
        </p:nvSpPr>
        <p:spPr bwMode="ltGray">
          <a:xfrm>
            <a:off x="83909" y="1449304"/>
            <a:ext cx="12028716" cy="1527349"/>
          </a:xfrm>
          <a:prstGeom prst="rect">
            <a:avLst/>
          </a:prstGeom>
          <a:solidFill>
            <a:schemeClr val="bg2">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bg2">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bg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3875807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F85FE7-7CD2-4F14-BCB3-386230FC2737}"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087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1E3393-0713-4AD8-A62B-8E7727BF334A}"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Tree>
    <p:extLst>
      <p:ext uri="{BB962C8B-B14F-4D97-AF65-F5344CB8AC3E}">
        <p14:creationId xmlns:p14="http://schemas.microsoft.com/office/powerpoint/2010/main" val="20035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B5695C-6A62-44D2-9D99-2F1A60BCD86F}" type="datetime1">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graphicFrame>
        <p:nvGraphicFramePr>
          <p:cNvPr id="6" name="TPChart" hidden="1"/>
          <p:cNvGraphicFramePr/>
          <p:nvPr userDrawn="1">
            <p:extLst>
              <p:ext uri="{D42A27DB-BD31-4B8C-83A1-F6EECF244321}">
                <p14:modId xmlns:p14="http://schemas.microsoft.com/office/powerpoint/2010/main" val="314059451"/>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9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4FC4C4-5ADE-48EF-B7F5-B6D5260DFB4F}"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7728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Date Placeholder 3"/>
          <p:cNvSpPr>
            <a:spLocks noGrp="1"/>
          </p:cNvSpPr>
          <p:nvPr>
            <p:ph type="dt" sz="half" idx="10"/>
          </p:nvPr>
        </p:nvSpPr>
        <p:spPr/>
        <p:txBody>
          <a:bodyPr/>
          <a:lstStyle/>
          <a:p>
            <a:fld id="{AFA79BAC-BDAE-4D18-AE7E-6682C32EEF5A}" type="datetime1">
              <a:rPr lang="en-US" smtClean="0"/>
              <a:pPr/>
              <a:t>6/4/2024</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Tree>
    <p:extLst>
      <p:ext uri="{BB962C8B-B14F-4D97-AF65-F5344CB8AC3E}">
        <p14:creationId xmlns:p14="http://schemas.microsoft.com/office/powerpoint/2010/main" val="35038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7D3DE8-E9B3-4B30-B5DA-6AC65BED8EEA}" type="datetime1">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5302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43B0E3B-EBAE-4396-9982-F7BDC303C753}" type="datetime1">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Tree>
    <p:extLst>
      <p:ext uri="{BB962C8B-B14F-4D97-AF65-F5344CB8AC3E}">
        <p14:creationId xmlns:p14="http://schemas.microsoft.com/office/powerpoint/2010/main" val="39896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522AA4-6B25-4DF1-8ABC-AB7886288769}" type="datetime1">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0922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F4B25-DEDE-4700-8A02-FA49D54CAA46}" type="datetime1">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732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247E6D74-6E40-454C-902D-84303DA62355}" type="datetime1">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Tree>
    <p:extLst>
      <p:ext uri="{BB962C8B-B14F-4D97-AF65-F5344CB8AC3E}">
        <p14:creationId xmlns:p14="http://schemas.microsoft.com/office/powerpoint/2010/main" val="27241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179C40-BDA5-477F-95C3-F285C8EFB782}" type="datetime1">
              <a:rPr lang="en-US" smtClean="0"/>
              <a:pPr/>
              <a:t>6/4/2024</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Tree>
    <p:extLst>
      <p:ext uri="{BB962C8B-B14F-4D97-AF65-F5344CB8AC3E}">
        <p14:creationId xmlns:p14="http://schemas.microsoft.com/office/powerpoint/2010/main" val="624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AAB5695C-6A62-44D2-9D99-2F1A60BCD86F}" type="datetime1">
              <a:rPr lang="en-US" smtClean="0"/>
              <a:pPr/>
              <a:t>6/4/2024</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bg2">
              <a:lumMod val="50000"/>
            </a:schemeClr>
          </a:solidFill>
          <a:ln>
            <a:solidFill>
              <a:schemeClr val="bg2">
                <a:lumMod val="50000"/>
              </a:schemeClr>
            </a:solidFill>
          </a:ln>
        </p:spPr>
        <p:txBody>
          <a:bodyPr wrap="none" lIns="0" tIns="0" rIns="0" bIns="0" anchor="ctr" anchorCtr="1">
            <a:noAutofit/>
          </a:bodyPr>
          <a:lstStyle>
            <a:lvl1pPr algn="ctr" eaLnBrk="1" latinLnBrk="0" hangingPunct="1">
              <a:defRPr kumimoji="0" sz="1400">
                <a:solidFill>
                  <a:schemeClr val="bg1"/>
                </a:solidFill>
                <a:latin typeface="+mj-lt"/>
                <a:ea typeface="+mj-ea"/>
                <a:cs typeface="+mj-cs"/>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a:t>Click to edit Master title style</a:t>
            </a:r>
          </a:p>
        </p:txBody>
      </p:sp>
      <p:sp>
        <p:nvSpPr>
          <p:cNvPr id="2" name="Rectangle: Rounded Corners 1">
            <a:extLst>
              <a:ext uri="{FF2B5EF4-FFF2-40B4-BE49-F238E27FC236}">
                <a16:creationId xmlns:a16="http://schemas.microsoft.com/office/drawing/2014/main" id="{2C12A4D7-AEAA-4235-8135-E9FD478ECB36}"/>
              </a:ext>
            </a:extLst>
          </p:cNvPr>
          <p:cNvSpPr/>
          <p:nvPr userDrawn="1"/>
        </p:nvSpPr>
        <p:spPr>
          <a:xfrm>
            <a:off x="1219200" y="1295400"/>
            <a:ext cx="8686800" cy="13716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342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Gill Sans MT" panose="020B0502020104020203" pitchFamily="34"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Gill Sans MT" panose="020B0502020104020203"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Gill Sans MT" panose="020B0502020104020203"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Gill Sans MT" panose="020B0502020104020203"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Gill Sans MT" panose="020B0502020104020203"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1"/>
          </a:solidFill>
          <a:latin typeface="Gill Sans MT" panose="020B0502020104020203"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smeansonlin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71300"/>
            <a:ext cx="10972800" cy="1828800"/>
          </a:xfrm>
        </p:spPr>
        <p:txBody>
          <a:bodyPr/>
          <a:lstStyle/>
          <a:p>
            <a:r>
              <a:rPr lang="en-US" dirty="0"/>
              <a:t>CPM Calculations – Part II</a:t>
            </a:r>
            <a:endParaRPr lang="en-US" sz="3600" dirty="0"/>
          </a:p>
        </p:txBody>
      </p:sp>
      <p:sp>
        <p:nvSpPr>
          <p:cNvPr id="3" name="Subtitle 2">
            <a:extLst>
              <a:ext uri="{FF2B5EF4-FFF2-40B4-BE49-F238E27FC236}">
                <a16:creationId xmlns:a16="http://schemas.microsoft.com/office/drawing/2014/main" id="{A850E385-F0EA-408B-BC5E-03AF3F55A6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97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p:cNvSpPr>
          <p:nvPr>
            <p:ph type="title"/>
          </p:nvPr>
        </p:nvSpPr>
        <p:spPr/>
        <p:txBody>
          <a:bodyPr/>
          <a:lstStyle/>
          <a:p>
            <a:r>
              <a:rPr lang="en-US" dirty="0"/>
              <a:t>For Your Project</a:t>
            </a:r>
          </a:p>
        </p:txBody>
      </p:sp>
      <p:sp>
        <p:nvSpPr>
          <p:cNvPr id="253955" name="Rectangle 3"/>
          <p:cNvSpPr>
            <a:spLocks noGrp="1"/>
          </p:cNvSpPr>
          <p:nvPr>
            <p:ph type="body" idx="1"/>
          </p:nvPr>
        </p:nvSpPr>
        <p:spPr/>
        <p:txBody>
          <a:bodyPr>
            <a:norm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226749177"/>
              </p:ext>
            </p:extLst>
          </p:nvPr>
        </p:nvGraphicFramePr>
        <p:xfrm>
          <a:off x="962525" y="2079232"/>
          <a:ext cx="10619875" cy="1927284"/>
        </p:xfrm>
        <a:graphic>
          <a:graphicData uri="http://schemas.openxmlformats.org/drawingml/2006/table">
            <a:tbl>
              <a:tblPr firstRow="1" bandRow="1">
                <a:tableStyleId>{5C22544A-7EE6-4342-B048-85BDC9FD1C3A}</a:tableStyleId>
              </a:tblPr>
              <a:tblGrid>
                <a:gridCol w="2017940">
                  <a:extLst>
                    <a:ext uri="{9D8B030D-6E8A-4147-A177-3AD203B41FA5}">
                      <a16:colId xmlns:a16="http://schemas.microsoft.com/office/drawing/2014/main" val="20000"/>
                    </a:ext>
                  </a:extLst>
                </a:gridCol>
                <a:gridCol w="1602846">
                  <a:extLst>
                    <a:ext uri="{9D8B030D-6E8A-4147-A177-3AD203B41FA5}">
                      <a16:colId xmlns:a16="http://schemas.microsoft.com/office/drawing/2014/main" val="20001"/>
                    </a:ext>
                  </a:extLst>
                </a:gridCol>
                <a:gridCol w="3415292">
                  <a:extLst>
                    <a:ext uri="{9D8B030D-6E8A-4147-A177-3AD203B41FA5}">
                      <a16:colId xmlns:a16="http://schemas.microsoft.com/office/drawing/2014/main" val="20002"/>
                    </a:ext>
                  </a:extLst>
                </a:gridCol>
                <a:gridCol w="3583797">
                  <a:extLst>
                    <a:ext uri="{9D8B030D-6E8A-4147-A177-3AD203B41FA5}">
                      <a16:colId xmlns:a16="http://schemas.microsoft.com/office/drawing/2014/main" val="20003"/>
                    </a:ext>
                  </a:extLst>
                </a:gridCol>
              </a:tblGrid>
              <a:tr h="642428">
                <a:tc>
                  <a:txBody>
                    <a:bodyPr/>
                    <a:lstStyle/>
                    <a:p>
                      <a:pPr algn="ctr"/>
                      <a:r>
                        <a:rPr lang="en-US" dirty="0"/>
                        <a:t>Activity Name</a:t>
                      </a:r>
                    </a:p>
                  </a:txBody>
                  <a:tcPr/>
                </a:tc>
                <a:tc>
                  <a:txBody>
                    <a:bodyPr/>
                    <a:lstStyle/>
                    <a:p>
                      <a:pPr algn="ctr"/>
                      <a:r>
                        <a:rPr lang="en-US" dirty="0"/>
                        <a:t>Quantity</a:t>
                      </a:r>
                    </a:p>
                  </a:txBody>
                  <a:tcPr/>
                </a:tc>
                <a:tc>
                  <a:txBody>
                    <a:bodyPr/>
                    <a:lstStyle/>
                    <a:p>
                      <a:pPr algn="ctr"/>
                      <a:r>
                        <a:rPr lang="en-US" dirty="0"/>
                        <a:t>Resources and Productivity</a:t>
                      </a:r>
                    </a:p>
                  </a:txBody>
                  <a:tcPr/>
                </a:tc>
                <a:tc>
                  <a:txBody>
                    <a:bodyPr/>
                    <a:lstStyle/>
                    <a:p>
                      <a:pPr algn="ctr"/>
                      <a:r>
                        <a:rPr lang="en-US" dirty="0"/>
                        <a:t>Duration Calculation</a:t>
                      </a:r>
                    </a:p>
                  </a:txBody>
                  <a:tcPr/>
                </a:tc>
                <a:extLst>
                  <a:ext uri="{0D108BD9-81ED-4DB2-BD59-A6C34878D82A}">
                    <a16:rowId xmlns:a16="http://schemas.microsoft.com/office/drawing/2014/main" val="10000"/>
                  </a:ext>
                </a:extLst>
              </a:tr>
              <a:tr h="642428">
                <a:tc>
                  <a:txBody>
                    <a:bodyPr/>
                    <a:lstStyle/>
                    <a:p>
                      <a:r>
                        <a:rPr lang="en-US" dirty="0"/>
                        <a:t>Footer</a:t>
                      </a:r>
                      <a:r>
                        <a:rPr lang="en-US" baseline="0" dirty="0"/>
                        <a:t> 18”x9”, reinforced</a:t>
                      </a:r>
                      <a:endParaRPr lang="en-US" dirty="0"/>
                    </a:p>
                  </a:txBody>
                  <a:tcPr/>
                </a:tc>
                <a:tc>
                  <a:txBody>
                    <a:bodyPr/>
                    <a:lstStyle/>
                    <a:p>
                      <a:r>
                        <a:rPr lang="en-US" dirty="0"/>
                        <a:t>100 CY</a:t>
                      </a:r>
                    </a:p>
                  </a:txBody>
                  <a:tcPr/>
                </a:tc>
                <a:tc>
                  <a:txBody>
                    <a:bodyPr/>
                    <a:lstStyle/>
                    <a:p>
                      <a:r>
                        <a:rPr lang="en-US" dirty="0"/>
                        <a:t>C-14C,</a:t>
                      </a:r>
                      <a:r>
                        <a:rPr lang="en-US" baseline="0" dirty="0"/>
                        <a:t> 35 CY/day</a:t>
                      </a:r>
                      <a:endParaRPr lang="en-US" dirty="0"/>
                    </a:p>
                  </a:txBody>
                  <a:tcPr/>
                </a:tc>
                <a:tc>
                  <a:txBody>
                    <a:bodyPr/>
                    <a:lstStyle/>
                    <a:p>
                      <a:r>
                        <a:rPr lang="en-US" dirty="0"/>
                        <a:t>Duration = 100CY/(35 CY/day) = 2.85 days ≈ 3 days</a:t>
                      </a:r>
                    </a:p>
                  </a:txBody>
                  <a:tcPr/>
                </a:tc>
                <a:extLst>
                  <a:ext uri="{0D108BD9-81ED-4DB2-BD59-A6C34878D82A}">
                    <a16:rowId xmlns:a16="http://schemas.microsoft.com/office/drawing/2014/main" val="10001"/>
                  </a:ext>
                </a:extLst>
              </a:tr>
              <a:tr h="64242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410975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dirty="0"/>
              <a:t>Activity Relationships</a:t>
            </a:r>
          </a:p>
        </p:txBody>
      </p:sp>
      <p:sp>
        <p:nvSpPr>
          <p:cNvPr id="246789" name="Rectangle 5"/>
          <p:cNvSpPr>
            <a:spLocks noGrp="1" noChangeArrowheads="1"/>
          </p:cNvSpPr>
          <p:nvPr>
            <p:ph idx="1"/>
          </p:nvPr>
        </p:nvSpPr>
        <p:spPr>
          <a:xfrm>
            <a:off x="609600" y="1600200"/>
            <a:ext cx="11582400" cy="4724400"/>
          </a:xfrm>
        </p:spPr>
        <p:txBody>
          <a:bodyPr/>
          <a:lstStyle/>
          <a:p>
            <a:pPr eaLnBrk="1" hangingPunct="1">
              <a:defRPr/>
            </a:pPr>
            <a:r>
              <a:rPr lang="en-US" sz="2800" dirty="0"/>
              <a:t>Relationship is the determination of the sequence, or linking of activities.</a:t>
            </a:r>
          </a:p>
          <a:p>
            <a:pPr eaLnBrk="1" hangingPunct="1">
              <a:defRPr/>
            </a:pPr>
            <a:r>
              <a:rPr lang="en-US" sz="2800" dirty="0"/>
              <a:t>Activities may be independent.</a:t>
            </a:r>
          </a:p>
          <a:p>
            <a:pPr eaLnBrk="1" hangingPunct="1">
              <a:defRPr/>
            </a:pPr>
            <a:r>
              <a:rPr lang="en-US" sz="2800" dirty="0"/>
              <a:t>Activities may be dependent.  </a:t>
            </a:r>
          </a:p>
          <a:p>
            <a:pPr eaLnBrk="1" hangingPunct="1">
              <a:defRPr/>
            </a:pPr>
            <a:r>
              <a:rPr lang="en-US" sz="2800" dirty="0"/>
              <a:t>Logic involves the determination of the constraints on activities.</a:t>
            </a:r>
          </a:p>
          <a:p>
            <a:r>
              <a:rPr lang="en-US" sz="2800" dirty="0"/>
              <a:t>For example, you cannot place the concrete until the formwork and reinforcement are erected. You cannot hang the drywall until framing is done.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a:t>Links</a:t>
            </a:r>
          </a:p>
        </p:txBody>
      </p:sp>
      <p:sp>
        <p:nvSpPr>
          <p:cNvPr id="31747" name="Rectangle 5"/>
          <p:cNvSpPr>
            <a:spLocks noGrp="1" noChangeArrowheads="1"/>
          </p:cNvSpPr>
          <p:nvPr>
            <p:ph idx="1"/>
          </p:nvPr>
        </p:nvSpPr>
        <p:spPr>
          <a:xfrm>
            <a:off x="1057154" y="1459374"/>
            <a:ext cx="10922643" cy="4800600"/>
          </a:xfrm>
        </p:spPr>
        <p:txBody>
          <a:bodyPr/>
          <a:lstStyle/>
          <a:p>
            <a:pPr eaLnBrk="1" hangingPunct="1"/>
            <a:r>
              <a:rPr lang="en-US" dirty="0"/>
              <a:t>Dependencies between activities are indicated by dependency or sequence lines going from one activity to another.</a:t>
            </a:r>
          </a:p>
          <a:p>
            <a:pPr eaLnBrk="1" hangingPunct="1"/>
            <a:endParaRPr lang="en-US" dirty="0"/>
          </a:p>
        </p:txBody>
      </p:sp>
      <p:sp>
        <p:nvSpPr>
          <p:cNvPr id="31749" name="Rectangle 7"/>
          <p:cNvSpPr>
            <a:spLocks noChangeArrowheads="1"/>
          </p:cNvSpPr>
          <p:nvPr/>
        </p:nvSpPr>
        <p:spPr bwMode="auto">
          <a:xfrm>
            <a:off x="3657600" y="4038600"/>
            <a:ext cx="914400" cy="685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1750" name="Rectangle 9"/>
          <p:cNvSpPr>
            <a:spLocks noChangeArrowheads="1"/>
          </p:cNvSpPr>
          <p:nvPr/>
        </p:nvSpPr>
        <p:spPr bwMode="auto">
          <a:xfrm>
            <a:off x="5892800" y="3352800"/>
            <a:ext cx="914400" cy="685800"/>
          </a:xfrm>
          <a:prstGeom prst="rect">
            <a:avLst/>
          </a:prstGeom>
          <a:solidFill>
            <a:srgbClr val="FF6600"/>
          </a:solidFill>
          <a:ln w="12700" cap="sq">
            <a:solidFill>
              <a:schemeClr val="tx1"/>
            </a:solidFill>
            <a:miter lim="800000"/>
            <a:headEnd type="none" w="sm" len="sm"/>
            <a:tailEnd type="none" w="sm" len="sm"/>
          </a:ln>
        </p:spPr>
        <p:txBody>
          <a:bodyPr wrap="none" anchor="ctr"/>
          <a:lstStyle/>
          <a:p>
            <a:endParaRPr lang="en-US"/>
          </a:p>
        </p:txBody>
      </p:sp>
      <p:sp>
        <p:nvSpPr>
          <p:cNvPr id="31751" name="Rectangle 10"/>
          <p:cNvSpPr>
            <a:spLocks noChangeArrowheads="1"/>
          </p:cNvSpPr>
          <p:nvPr/>
        </p:nvSpPr>
        <p:spPr bwMode="auto">
          <a:xfrm>
            <a:off x="5892800" y="4724400"/>
            <a:ext cx="914400" cy="685800"/>
          </a:xfrm>
          <a:prstGeom prst="rect">
            <a:avLst/>
          </a:prstGeom>
          <a:solidFill>
            <a:srgbClr val="FF6600"/>
          </a:solidFill>
          <a:ln w="12700" cap="sq">
            <a:solidFill>
              <a:schemeClr val="tx1"/>
            </a:solidFill>
            <a:miter lim="800000"/>
            <a:headEnd type="none" w="sm" len="sm"/>
            <a:tailEnd type="none" w="sm" len="sm"/>
          </a:ln>
        </p:spPr>
        <p:txBody>
          <a:bodyPr wrap="none" anchor="ctr"/>
          <a:lstStyle/>
          <a:p>
            <a:endParaRPr lang="en-US"/>
          </a:p>
        </p:txBody>
      </p:sp>
      <p:sp>
        <p:nvSpPr>
          <p:cNvPr id="31752" name="Line 11"/>
          <p:cNvSpPr>
            <a:spLocks noChangeShapeType="1"/>
          </p:cNvSpPr>
          <p:nvPr/>
        </p:nvSpPr>
        <p:spPr bwMode="auto">
          <a:xfrm>
            <a:off x="4572000" y="4343400"/>
            <a:ext cx="1320800" cy="685800"/>
          </a:xfrm>
          <a:prstGeom prst="line">
            <a:avLst/>
          </a:prstGeom>
          <a:noFill/>
          <a:ln w="12700" cap="sq">
            <a:solidFill>
              <a:schemeClr val="tx1"/>
            </a:solidFill>
            <a:round/>
            <a:headEnd type="none" w="sm" len="sm"/>
            <a:tailEnd type="triangle" w="lg" len="lg"/>
          </a:ln>
        </p:spPr>
        <p:txBody>
          <a:bodyPr/>
          <a:lstStyle/>
          <a:p>
            <a:endParaRPr lang="en-US"/>
          </a:p>
        </p:txBody>
      </p:sp>
      <p:sp>
        <p:nvSpPr>
          <p:cNvPr id="31753" name="Line 12"/>
          <p:cNvSpPr>
            <a:spLocks noChangeShapeType="1"/>
          </p:cNvSpPr>
          <p:nvPr/>
        </p:nvSpPr>
        <p:spPr bwMode="auto">
          <a:xfrm flipV="1">
            <a:off x="4572000" y="3657600"/>
            <a:ext cx="1320800" cy="685800"/>
          </a:xfrm>
          <a:prstGeom prst="line">
            <a:avLst/>
          </a:prstGeom>
          <a:noFill/>
          <a:ln w="12700" cap="sq">
            <a:solidFill>
              <a:schemeClr val="tx1"/>
            </a:solidFill>
            <a:round/>
            <a:headEnd type="none" w="sm" len="sm"/>
            <a:tailEnd type="triangle" w="lg" len="lg"/>
          </a:ln>
        </p:spPr>
        <p:txBody>
          <a:bodyPr/>
          <a:lstStyle/>
          <a:p>
            <a:endParaRPr lang="en-US"/>
          </a:p>
        </p:txBody>
      </p:sp>
      <p:sp>
        <p:nvSpPr>
          <p:cNvPr id="247821" name="Text Box 13"/>
          <p:cNvSpPr txBox="1">
            <a:spLocks noChangeArrowheads="1"/>
          </p:cNvSpPr>
          <p:nvPr/>
        </p:nvSpPr>
        <p:spPr bwMode="auto">
          <a:xfrm>
            <a:off x="3860800" y="4191000"/>
            <a:ext cx="508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400">
                <a:effectLst>
                  <a:outerShdw blurRad="38100" dist="38100" dir="2700000" algn="tl">
                    <a:srgbClr val="C0C0C0"/>
                  </a:outerShdw>
                </a:effectLst>
              </a:rPr>
              <a:t>A</a:t>
            </a:r>
          </a:p>
        </p:txBody>
      </p:sp>
      <p:sp>
        <p:nvSpPr>
          <p:cNvPr id="247822" name="Text Box 14"/>
          <p:cNvSpPr txBox="1">
            <a:spLocks noChangeArrowheads="1"/>
          </p:cNvSpPr>
          <p:nvPr/>
        </p:nvSpPr>
        <p:spPr bwMode="auto">
          <a:xfrm>
            <a:off x="6096000" y="3429000"/>
            <a:ext cx="508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400">
                <a:effectLst>
                  <a:outerShdw blurRad="38100" dist="38100" dir="2700000" algn="tl">
                    <a:srgbClr val="C0C0C0"/>
                  </a:outerShdw>
                </a:effectLst>
              </a:rPr>
              <a:t>B</a:t>
            </a:r>
          </a:p>
        </p:txBody>
      </p:sp>
      <p:sp>
        <p:nvSpPr>
          <p:cNvPr id="247823" name="Text Box 15"/>
          <p:cNvSpPr txBox="1">
            <a:spLocks noChangeArrowheads="1"/>
          </p:cNvSpPr>
          <p:nvPr/>
        </p:nvSpPr>
        <p:spPr bwMode="auto">
          <a:xfrm>
            <a:off x="6096000" y="4876800"/>
            <a:ext cx="508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400">
                <a:effectLst>
                  <a:outerShdw blurRad="38100" dist="38100" dir="2700000" algn="tl">
                    <a:srgbClr val="C0C0C0"/>
                  </a:outerShdw>
                </a:effectLst>
              </a:rPr>
              <a:t>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Relationships</a:t>
            </a:r>
          </a:p>
        </p:txBody>
      </p:sp>
      <p:sp>
        <p:nvSpPr>
          <p:cNvPr id="3" name="Content Placeholder 2"/>
          <p:cNvSpPr>
            <a:spLocks noGrp="1"/>
          </p:cNvSpPr>
          <p:nvPr>
            <p:ph idx="1"/>
          </p:nvPr>
        </p:nvSpPr>
        <p:spPr/>
        <p:txBody>
          <a:bodyPr/>
          <a:lstStyle/>
          <a:p>
            <a:r>
              <a:rPr lang="en-US" dirty="0"/>
              <a:t>Finish to Start (FS)</a:t>
            </a:r>
          </a:p>
          <a:p>
            <a:pPr>
              <a:buNone/>
            </a:pPr>
            <a:r>
              <a:rPr lang="en-US" dirty="0"/>
              <a:t>	Task B cannot begin until the task A is complete</a:t>
            </a:r>
          </a:p>
          <a:p>
            <a:pPr>
              <a:buNone/>
            </a:pPr>
            <a:endParaRPr lang="en-US" dirty="0"/>
          </a:p>
          <a:p>
            <a:pPr>
              <a:buNone/>
            </a:pPr>
            <a:endParaRPr lang="en-US" dirty="0"/>
          </a:p>
          <a:p>
            <a:pPr>
              <a:buNone/>
            </a:pPr>
            <a:endParaRPr lang="en-US" dirty="0"/>
          </a:p>
          <a:p>
            <a:pPr marL="0" indent="3175">
              <a:buNone/>
            </a:pPr>
            <a:endParaRPr lang="en-US" dirty="0"/>
          </a:p>
          <a:p>
            <a:pPr marL="0" indent="3175">
              <a:buNone/>
            </a:pPr>
            <a:endParaRPr lang="en-US" dirty="0"/>
          </a:p>
          <a:p>
            <a:pPr marL="0" indent="3175">
              <a:buNone/>
            </a:pPr>
            <a:r>
              <a:rPr lang="en-US" dirty="0"/>
              <a:t>For example, "Pour concrete" task cannot begin until the "Dig foundation" task is complete</a:t>
            </a:r>
          </a:p>
          <a:p>
            <a:pPr>
              <a:buNone/>
            </a:pPr>
            <a:endParaRPr lang="en-US" dirty="0"/>
          </a:p>
        </p:txBody>
      </p:sp>
      <p:sp>
        <p:nvSpPr>
          <p:cNvPr id="7" name="TextBox 6"/>
          <p:cNvSpPr txBox="1"/>
          <p:nvPr/>
        </p:nvSpPr>
        <p:spPr>
          <a:xfrm>
            <a:off x="2743200" y="3411519"/>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A</a:t>
            </a:r>
          </a:p>
        </p:txBody>
      </p:sp>
      <p:sp>
        <p:nvSpPr>
          <p:cNvPr id="8" name="TextBox 7"/>
          <p:cNvSpPr txBox="1"/>
          <p:nvPr/>
        </p:nvSpPr>
        <p:spPr>
          <a:xfrm>
            <a:off x="6125570" y="3411519"/>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B</a:t>
            </a:r>
          </a:p>
        </p:txBody>
      </p:sp>
      <p:cxnSp>
        <p:nvCxnSpPr>
          <p:cNvPr id="10" name="Straight Arrow Connector 9"/>
          <p:cNvCxnSpPr>
            <a:endCxn id="8" idx="1"/>
          </p:cNvCxnSpPr>
          <p:nvPr/>
        </p:nvCxnSpPr>
        <p:spPr>
          <a:xfrm>
            <a:off x="4817660" y="3596185"/>
            <a:ext cx="1307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Relationships</a:t>
            </a:r>
          </a:p>
        </p:txBody>
      </p:sp>
      <p:sp>
        <p:nvSpPr>
          <p:cNvPr id="3" name="Content Placeholder 2"/>
          <p:cNvSpPr>
            <a:spLocks noGrp="1"/>
          </p:cNvSpPr>
          <p:nvPr>
            <p:ph idx="1"/>
          </p:nvPr>
        </p:nvSpPr>
        <p:spPr/>
        <p:txBody>
          <a:bodyPr/>
          <a:lstStyle/>
          <a:p>
            <a:r>
              <a:rPr lang="en-US" dirty="0"/>
              <a:t>Start to Start (SS)</a:t>
            </a:r>
          </a:p>
          <a:p>
            <a:pPr>
              <a:buNone/>
            </a:pPr>
            <a:r>
              <a:rPr lang="en-US" dirty="0"/>
              <a:t>     Task B cannot start until task A starts</a:t>
            </a:r>
          </a:p>
          <a:p>
            <a:pPr>
              <a:buNone/>
            </a:pPr>
            <a:endParaRPr lang="en-US" dirty="0"/>
          </a:p>
          <a:p>
            <a:pPr>
              <a:buNone/>
            </a:pPr>
            <a:endParaRPr lang="en-US" dirty="0"/>
          </a:p>
          <a:p>
            <a:pPr>
              <a:buNone/>
            </a:pPr>
            <a:endParaRPr lang="en-US" dirty="0"/>
          </a:p>
          <a:p>
            <a:pPr>
              <a:buNone/>
            </a:pPr>
            <a:endParaRPr lang="en-US" dirty="0"/>
          </a:p>
          <a:p>
            <a:r>
              <a:rPr lang="en-US" dirty="0"/>
              <a:t>Example - Excavation for the foundation cannot start until clearing and grubbing begins</a:t>
            </a:r>
          </a:p>
        </p:txBody>
      </p:sp>
      <p:sp>
        <p:nvSpPr>
          <p:cNvPr id="6" name="TextBox 5"/>
          <p:cNvSpPr txBox="1"/>
          <p:nvPr/>
        </p:nvSpPr>
        <p:spPr>
          <a:xfrm>
            <a:off x="2920621" y="2742779"/>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A</a:t>
            </a:r>
          </a:p>
        </p:txBody>
      </p:sp>
      <p:sp>
        <p:nvSpPr>
          <p:cNvPr id="7" name="TextBox 6"/>
          <p:cNvSpPr txBox="1"/>
          <p:nvPr/>
        </p:nvSpPr>
        <p:spPr>
          <a:xfrm>
            <a:off x="2920621" y="3616236"/>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B</a:t>
            </a:r>
          </a:p>
        </p:txBody>
      </p:sp>
      <p:cxnSp>
        <p:nvCxnSpPr>
          <p:cNvPr id="9" name="Straight Connector 8"/>
          <p:cNvCxnSpPr/>
          <p:nvPr/>
        </p:nvCxnSpPr>
        <p:spPr>
          <a:xfrm flipH="1">
            <a:off x="2333767" y="2947916"/>
            <a:ext cx="586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50599" y="2947916"/>
            <a:ext cx="0" cy="805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33767" y="3739487"/>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Relationships</a:t>
            </a:r>
          </a:p>
        </p:txBody>
      </p:sp>
      <p:sp>
        <p:nvSpPr>
          <p:cNvPr id="3" name="Content Placeholder 2"/>
          <p:cNvSpPr>
            <a:spLocks noGrp="1"/>
          </p:cNvSpPr>
          <p:nvPr>
            <p:ph idx="1"/>
          </p:nvPr>
        </p:nvSpPr>
        <p:spPr/>
        <p:txBody>
          <a:bodyPr/>
          <a:lstStyle/>
          <a:p>
            <a:r>
              <a:rPr lang="en-US" dirty="0"/>
              <a:t>Finish to Finish (FF)</a:t>
            </a:r>
          </a:p>
          <a:p>
            <a:pPr>
              <a:buNone/>
            </a:pPr>
            <a:r>
              <a:rPr lang="en-US" dirty="0"/>
              <a:t>	Task B cannot finish until task A finishes</a:t>
            </a:r>
          </a:p>
          <a:p>
            <a:pPr>
              <a:buNone/>
            </a:pPr>
            <a:endParaRPr lang="en-US" dirty="0"/>
          </a:p>
          <a:p>
            <a:pPr>
              <a:buNone/>
            </a:pPr>
            <a:endParaRPr lang="en-US" dirty="0"/>
          </a:p>
          <a:p>
            <a:pPr>
              <a:buNone/>
            </a:pPr>
            <a:endParaRPr lang="en-US" dirty="0"/>
          </a:p>
          <a:p>
            <a:pPr>
              <a:buNone/>
            </a:pPr>
            <a:endParaRPr lang="en-US" dirty="0"/>
          </a:p>
          <a:p>
            <a:r>
              <a:rPr lang="en-US" dirty="0"/>
              <a:t>Example - "Inspect electrical" can't finish until "Add wiring" finishes</a:t>
            </a:r>
          </a:p>
        </p:txBody>
      </p:sp>
      <p:sp>
        <p:nvSpPr>
          <p:cNvPr id="6" name="TextBox 5"/>
          <p:cNvSpPr txBox="1"/>
          <p:nvPr/>
        </p:nvSpPr>
        <p:spPr>
          <a:xfrm>
            <a:off x="2920621" y="2742779"/>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A</a:t>
            </a:r>
          </a:p>
        </p:txBody>
      </p:sp>
      <p:sp>
        <p:nvSpPr>
          <p:cNvPr id="7" name="TextBox 6"/>
          <p:cNvSpPr txBox="1"/>
          <p:nvPr/>
        </p:nvSpPr>
        <p:spPr>
          <a:xfrm>
            <a:off x="2920621" y="3616236"/>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B</a:t>
            </a:r>
          </a:p>
        </p:txBody>
      </p:sp>
      <p:cxnSp>
        <p:nvCxnSpPr>
          <p:cNvPr id="8" name="Straight Connector 7"/>
          <p:cNvCxnSpPr/>
          <p:nvPr/>
        </p:nvCxnSpPr>
        <p:spPr>
          <a:xfrm flipH="1">
            <a:off x="4995081" y="2947916"/>
            <a:ext cx="586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81935" y="2947916"/>
            <a:ext cx="0" cy="805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95081" y="3753134"/>
            <a:ext cx="586854"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Relationships</a:t>
            </a:r>
          </a:p>
        </p:txBody>
      </p:sp>
      <p:sp>
        <p:nvSpPr>
          <p:cNvPr id="3" name="Content Placeholder 2"/>
          <p:cNvSpPr>
            <a:spLocks noGrp="1"/>
          </p:cNvSpPr>
          <p:nvPr>
            <p:ph idx="1"/>
          </p:nvPr>
        </p:nvSpPr>
        <p:spPr>
          <a:xfrm>
            <a:off x="609600" y="1600200"/>
            <a:ext cx="11266025" cy="4724400"/>
          </a:xfrm>
        </p:spPr>
        <p:txBody>
          <a:bodyPr/>
          <a:lstStyle/>
          <a:p>
            <a:r>
              <a:rPr lang="en-US" dirty="0"/>
              <a:t>Start to Finish (SF)</a:t>
            </a:r>
          </a:p>
          <a:p>
            <a:pPr marL="0" indent="0">
              <a:buNone/>
            </a:pPr>
            <a:r>
              <a:rPr lang="en-US" dirty="0"/>
              <a:t>    Task B cannot be completed until the task A begins</a:t>
            </a:r>
          </a:p>
          <a:p>
            <a:pPr>
              <a:buNone/>
            </a:pPr>
            <a:endParaRPr lang="en-US" dirty="0"/>
          </a:p>
          <a:p>
            <a:pPr>
              <a:buNone/>
            </a:pPr>
            <a:endParaRPr lang="en-US" dirty="0"/>
          </a:p>
          <a:p>
            <a:endParaRPr lang="en-US" sz="2400" dirty="0"/>
          </a:p>
          <a:p>
            <a:endParaRPr lang="en-US" sz="2400" dirty="0"/>
          </a:p>
          <a:p>
            <a:endParaRPr lang="en-US" sz="2400" dirty="0"/>
          </a:p>
          <a:p>
            <a:r>
              <a:rPr lang="en-US" sz="2400" dirty="0"/>
              <a:t>For example, the roof trusses for your construction project are built offsite. Two of the tasks in your project are "Truss delivery" and "Assemble roof." The "Assemble roof" task cannot be completed until the "Truss delivery" task begins.</a:t>
            </a:r>
          </a:p>
          <a:p>
            <a:pPr>
              <a:buNone/>
            </a:pPr>
            <a:endParaRPr lang="en-US" dirty="0"/>
          </a:p>
        </p:txBody>
      </p:sp>
      <p:sp>
        <p:nvSpPr>
          <p:cNvPr id="5" name="TextBox 4"/>
          <p:cNvSpPr txBox="1"/>
          <p:nvPr/>
        </p:nvSpPr>
        <p:spPr>
          <a:xfrm>
            <a:off x="2920621" y="2742779"/>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A</a:t>
            </a:r>
          </a:p>
        </p:txBody>
      </p:sp>
      <p:sp>
        <p:nvSpPr>
          <p:cNvPr id="7" name="TextBox 6"/>
          <p:cNvSpPr txBox="1"/>
          <p:nvPr/>
        </p:nvSpPr>
        <p:spPr>
          <a:xfrm>
            <a:off x="3443136" y="3962400"/>
            <a:ext cx="207446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1">
            <a:spAutoFit/>
          </a:bodyPr>
          <a:lstStyle/>
          <a:p>
            <a:r>
              <a:rPr lang="en-US" dirty="0"/>
              <a:t>B</a:t>
            </a:r>
          </a:p>
        </p:txBody>
      </p:sp>
      <p:cxnSp>
        <p:nvCxnSpPr>
          <p:cNvPr id="8" name="Straight Connector 7"/>
          <p:cNvCxnSpPr/>
          <p:nvPr/>
        </p:nvCxnSpPr>
        <p:spPr>
          <a:xfrm flipH="1">
            <a:off x="2333767" y="2947916"/>
            <a:ext cx="586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0119" y="2947916"/>
            <a:ext cx="0" cy="805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33767" y="3739487"/>
            <a:ext cx="3559033" cy="1364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92800" y="3753134"/>
            <a:ext cx="0" cy="393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3"/>
          </p:cNvCxnSpPr>
          <p:nvPr/>
        </p:nvCxnSpPr>
        <p:spPr>
          <a:xfrm flipH="1">
            <a:off x="5517596" y="4147066"/>
            <a:ext cx="375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dirty="0"/>
              <a:t>CPM Logic Diagram</a:t>
            </a:r>
          </a:p>
        </p:txBody>
      </p:sp>
      <p:sp>
        <p:nvSpPr>
          <p:cNvPr id="32771" name="Rectangle 5"/>
          <p:cNvSpPr>
            <a:spLocks noGrp="1" noChangeArrowheads="1"/>
          </p:cNvSpPr>
          <p:nvPr>
            <p:ph idx="1"/>
          </p:nvPr>
        </p:nvSpPr>
        <p:spPr/>
        <p:txBody>
          <a:bodyPr/>
          <a:lstStyle/>
          <a:p>
            <a:pPr eaLnBrk="1" hangingPunct="1"/>
            <a:r>
              <a:rPr lang="en-US" sz="2800" dirty="0"/>
              <a:t>A graphical representation of the project.</a:t>
            </a:r>
          </a:p>
          <a:p>
            <a:pPr eaLnBrk="1" hangingPunct="1"/>
            <a:r>
              <a:rPr lang="en-US" sz="2800" dirty="0"/>
              <a:t>Shows all activities and their dependencies.</a:t>
            </a:r>
          </a:p>
          <a:p>
            <a:pPr eaLnBrk="1" hangingPunct="1"/>
            <a:r>
              <a:rPr lang="en-US" sz="2800" dirty="0"/>
              <a:t>Each activity in the network must be preceded either by the start of the project or by the completion of a previous activity.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447800"/>
            <a:ext cx="8101424" cy="504997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dirty="0"/>
              <a:t>CPM Logic Diagram</a:t>
            </a:r>
          </a:p>
        </p:txBody>
      </p:sp>
      <p:sp>
        <p:nvSpPr>
          <p:cNvPr id="249861" name="Rectangle 5"/>
          <p:cNvSpPr>
            <a:spLocks noGrp="1" noChangeArrowheads="1"/>
          </p:cNvSpPr>
          <p:nvPr>
            <p:ph idx="1"/>
          </p:nvPr>
        </p:nvSpPr>
        <p:spPr>
          <a:xfrm>
            <a:off x="609600" y="1524000"/>
            <a:ext cx="11582400" cy="4800600"/>
          </a:xfrm>
        </p:spPr>
        <p:txBody>
          <a:bodyPr/>
          <a:lstStyle/>
          <a:p>
            <a:pPr eaLnBrk="1" hangingPunct="1"/>
            <a:r>
              <a:rPr lang="en-US" sz="2800" dirty="0"/>
              <a:t>Each path through the network must be continuous, with no gaps, discontinuities, or dangling activities.</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r>
              <a:rPr lang="en-US" sz="2800" dirty="0"/>
              <a:t>The diagram should start with a single opening or starting activity and conclude with a single closing or finishing activity.</a:t>
            </a:r>
          </a:p>
          <a:p>
            <a:pPr eaLnBrk="1" hangingPunct="1"/>
            <a:endParaRPr lang="en-US" sz="2800" dirty="0"/>
          </a:p>
        </p:txBody>
      </p:sp>
      <p:grpSp>
        <p:nvGrpSpPr>
          <p:cNvPr id="2" name="Group 49"/>
          <p:cNvGrpSpPr>
            <a:grpSpLocks/>
          </p:cNvGrpSpPr>
          <p:nvPr/>
        </p:nvGrpSpPr>
        <p:grpSpPr bwMode="auto">
          <a:xfrm>
            <a:off x="6604000" y="2743200"/>
            <a:ext cx="4936067" cy="1468438"/>
            <a:chOff x="3120" y="1584"/>
            <a:chExt cx="2332" cy="925"/>
          </a:xfrm>
        </p:grpSpPr>
        <p:grpSp>
          <p:nvGrpSpPr>
            <p:cNvPr id="3" name="Group 47"/>
            <p:cNvGrpSpPr>
              <a:grpSpLocks/>
            </p:cNvGrpSpPr>
            <p:nvPr/>
          </p:nvGrpSpPr>
          <p:grpSpPr bwMode="auto">
            <a:xfrm>
              <a:off x="3120" y="1584"/>
              <a:ext cx="2332" cy="925"/>
              <a:chOff x="2928" y="1584"/>
              <a:chExt cx="2332" cy="925"/>
            </a:xfrm>
          </p:grpSpPr>
          <p:sp>
            <p:nvSpPr>
              <p:cNvPr id="33825" name="Rectangle 30"/>
              <p:cNvSpPr>
                <a:spLocks noChangeAspect="1" noChangeArrowheads="1"/>
              </p:cNvSpPr>
              <p:nvPr/>
            </p:nvSpPr>
            <p:spPr bwMode="auto">
              <a:xfrm>
                <a:off x="3973" y="1584"/>
                <a:ext cx="282"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26" name="Rectangle 31"/>
              <p:cNvSpPr>
                <a:spLocks noChangeAspect="1" noChangeArrowheads="1"/>
              </p:cNvSpPr>
              <p:nvPr/>
            </p:nvSpPr>
            <p:spPr bwMode="auto">
              <a:xfrm>
                <a:off x="3451" y="1584"/>
                <a:ext cx="281"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27" name="Rectangle 32"/>
              <p:cNvSpPr>
                <a:spLocks noChangeAspect="1" noChangeArrowheads="1"/>
              </p:cNvSpPr>
              <p:nvPr/>
            </p:nvSpPr>
            <p:spPr bwMode="auto">
              <a:xfrm>
                <a:off x="2928" y="1946"/>
                <a:ext cx="281" cy="281"/>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28" name="Rectangle 33"/>
              <p:cNvSpPr>
                <a:spLocks noChangeAspect="1" noChangeArrowheads="1"/>
              </p:cNvSpPr>
              <p:nvPr/>
            </p:nvSpPr>
            <p:spPr bwMode="auto">
              <a:xfrm>
                <a:off x="3491" y="2227"/>
                <a:ext cx="281"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29" name="Rectangle 34"/>
              <p:cNvSpPr>
                <a:spLocks noChangeAspect="1" noChangeArrowheads="1"/>
              </p:cNvSpPr>
              <p:nvPr/>
            </p:nvSpPr>
            <p:spPr bwMode="auto">
              <a:xfrm>
                <a:off x="3973" y="2227"/>
                <a:ext cx="282"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30" name="Rectangle 35"/>
              <p:cNvSpPr>
                <a:spLocks noChangeAspect="1" noChangeArrowheads="1"/>
              </p:cNvSpPr>
              <p:nvPr/>
            </p:nvSpPr>
            <p:spPr bwMode="auto">
              <a:xfrm>
                <a:off x="4496" y="1986"/>
                <a:ext cx="282"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31" name="Rectangle 36"/>
              <p:cNvSpPr>
                <a:spLocks noChangeAspect="1" noChangeArrowheads="1"/>
              </p:cNvSpPr>
              <p:nvPr/>
            </p:nvSpPr>
            <p:spPr bwMode="auto">
              <a:xfrm>
                <a:off x="4496" y="1584"/>
                <a:ext cx="282" cy="282"/>
              </a:xfrm>
              <a:prstGeom prst="rect">
                <a:avLst/>
              </a:prstGeom>
              <a:solidFill>
                <a:srgbClr val="CC3300"/>
              </a:solidFill>
              <a:ln w="12700" cap="sq">
                <a:solidFill>
                  <a:schemeClr val="tx1"/>
                </a:solidFill>
                <a:miter lim="800000"/>
                <a:headEnd type="none" w="sm" len="sm"/>
                <a:tailEnd type="none" w="sm" len="sm"/>
              </a:ln>
            </p:spPr>
            <p:txBody>
              <a:bodyPr wrap="none" anchor="ctr"/>
              <a:lstStyle/>
              <a:p>
                <a:endParaRPr lang="en-US"/>
              </a:p>
            </p:txBody>
          </p:sp>
          <p:sp>
            <p:nvSpPr>
              <p:cNvPr id="33832" name="Rectangle 37"/>
              <p:cNvSpPr>
                <a:spLocks noChangeAspect="1" noChangeArrowheads="1"/>
              </p:cNvSpPr>
              <p:nvPr/>
            </p:nvSpPr>
            <p:spPr bwMode="auto">
              <a:xfrm>
                <a:off x="4979" y="1986"/>
                <a:ext cx="281" cy="2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33" name="Line 38"/>
              <p:cNvSpPr>
                <a:spLocks noChangeAspect="1" noChangeShapeType="1"/>
              </p:cNvSpPr>
              <p:nvPr/>
            </p:nvSpPr>
            <p:spPr bwMode="auto">
              <a:xfrm flipV="1">
                <a:off x="3209" y="1705"/>
                <a:ext cx="242" cy="402"/>
              </a:xfrm>
              <a:prstGeom prst="line">
                <a:avLst/>
              </a:prstGeom>
              <a:noFill/>
              <a:ln w="12700" cap="sq">
                <a:solidFill>
                  <a:schemeClr val="tx1"/>
                </a:solidFill>
                <a:round/>
                <a:headEnd type="none" w="sm" len="sm"/>
                <a:tailEnd type="triangle" w="sm" len="sm"/>
              </a:ln>
            </p:spPr>
            <p:txBody>
              <a:bodyPr/>
              <a:lstStyle/>
              <a:p>
                <a:endParaRPr lang="en-US"/>
              </a:p>
            </p:txBody>
          </p:sp>
          <p:sp>
            <p:nvSpPr>
              <p:cNvPr id="33834" name="Line 39"/>
              <p:cNvSpPr>
                <a:spLocks noChangeAspect="1" noChangeShapeType="1"/>
              </p:cNvSpPr>
              <p:nvPr/>
            </p:nvSpPr>
            <p:spPr bwMode="auto">
              <a:xfrm>
                <a:off x="3209" y="2107"/>
                <a:ext cx="282" cy="241"/>
              </a:xfrm>
              <a:prstGeom prst="line">
                <a:avLst/>
              </a:prstGeom>
              <a:noFill/>
              <a:ln w="12700" cap="sq">
                <a:solidFill>
                  <a:schemeClr val="tx1"/>
                </a:solidFill>
                <a:round/>
                <a:headEnd type="none" w="sm" len="sm"/>
                <a:tailEnd type="triangle" w="sm" len="sm"/>
              </a:ln>
            </p:spPr>
            <p:txBody>
              <a:bodyPr/>
              <a:lstStyle/>
              <a:p>
                <a:endParaRPr lang="en-US"/>
              </a:p>
            </p:txBody>
          </p:sp>
          <p:sp>
            <p:nvSpPr>
              <p:cNvPr id="33835" name="Line 40"/>
              <p:cNvSpPr>
                <a:spLocks noChangeAspect="1" noChangeShapeType="1"/>
              </p:cNvSpPr>
              <p:nvPr/>
            </p:nvSpPr>
            <p:spPr bwMode="auto">
              <a:xfrm>
                <a:off x="3772" y="2388"/>
                <a:ext cx="201" cy="0"/>
              </a:xfrm>
              <a:prstGeom prst="line">
                <a:avLst/>
              </a:prstGeom>
              <a:noFill/>
              <a:ln w="12700" cap="sq">
                <a:solidFill>
                  <a:schemeClr val="tx1"/>
                </a:solidFill>
                <a:round/>
                <a:headEnd type="none" w="sm" len="sm"/>
                <a:tailEnd type="triangle" w="sm" len="sm"/>
              </a:ln>
            </p:spPr>
            <p:txBody>
              <a:bodyPr/>
              <a:lstStyle/>
              <a:p>
                <a:endParaRPr lang="en-US"/>
              </a:p>
            </p:txBody>
          </p:sp>
          <p:sp>
            <p:nvSpPr>
              <p:cNvPr id="33836" name="Line 41"/>
              <p:cNvSpPr>
                <a:spLocks noChangeAspect="1" noChangeShapeType="1"/>
              </p:cNvSpPr>
              <p:nvPr/>
            </p:nvSpPr>
            <p:spPr bwMode="auto">
              <a:xfrm>
                <a:off x="4255" y="1705"/>
                <a:ext cx="241" cy="0"/>
              </a:xfrm>
              <a:prstGeom prst="line">
                <a:avLst/>
              </a:prstGeom>
              <a:noFill/>
              <a:ln w="12700" cap="sq">
                <a:solidFill>
                  <a:schemeClr val="tx1"/>
                </a:solidFill>
                <a:round/>
                <a:headEnd type="none" w="sm" len="sm"/>
                <a:tailEnd type="triangle" w="sm" len="sm"/>
              </a:ln>
            </p:spPr>
            <p:txBody>
              <a:bodyPr/>
              <a:lstStyle/>
              <a:p>
                <a:endParaRPr lang="en-US"/>
              </a:p>
            </p:txBody>
          </p:sp>
          <p:sp>
            <p:nvSpPr>
              <p:cNvPr id="33837" name="Line 42"/>
              <p:cNvSpPr>
                <a:spLocks noChangeAspect="1" noChangeShapeType="1"/>
              </p:cNvSpPr>
              <p:nvPr/>
            </p:nvSpPr>
            <p:spPr bwMode="auto">
              <a:xfrm>
                <a:off x="4255" y="1705"/>
                <a:ext cx="241" cy="402"/>
              </a:xfrm>
              <a:prstGeom prst="line">
                <a:avLst/>
              </a:prstGeom>
              <a:noFill/>
              <a:ln w="12700" cap="sq">
                <a:solidFill>
                  <a:schemeClr val="tx1"/>
                </a:solidFill>
                <a:round/>
                <a:headEnd type="none" w="sm" len="sm"/>
                <a:tailEnd type="triangle" w="sm" len="sm"/>
              </a:ln>
            </p:spPr>
            <p:txBody>
              <a:bodyPr/>
              <a:lstStyle/>
              <a:p>
                <a:endParaRPr lang="en-US"/>
              </a:p>
            </p:txBody>
          </p:sp>
          <p:sp>
            <p:nvSpPr>
              <p:cNvPr id="33838" name="Line 43"/>
              <p:cNvSpPr>
                <a:spLocks noChangeAspect="1" noChangeShapeType="1"/>
              </p:cNvSpPr>
              <p:nvPr/>
            </p:nvSpPr>
            <p:spPr bwMode="auto">
              <a:xfrm flipV="1">
                <a:off x="4255" y="2107"/>
                <a:ext cx="241" cy="281"/>
              </a:xfrm>
              <a:prstGeom prst="line">
                <a:avLst/>
              </a:prstGeom>
              <a:noFill/>
              <a:ln w="12700" cap="sq">
                <a:solidFill>
                  <a:schemeClr val="tx1"/>
                </a:solidFill>
                <a:round/>
                <a:headEnd type="none" w="sm" len="sm"/>
                <a:tailEnd type="triangle" w="sm" len="sm"/>
              </a:ln>
            </p:spPr>
            <p:txBody>
              <a:bodyPr/>
              <a:lstStyle/>
              <a:p>
                <a:endParaRPr lang="en-US"/>
              </a:p>
            </p:txBody>
          </p:sp>
          <p:sp>
            <p:nvSpPr>
              <p:cNvPr id="33839" name="Line 44"/>
              <p:cNvSpPr>
                <a:spLocks noChangeAspect="1" noChangeShapeType="1"/>
              </p:cNvSpPr>
              <p:nvPr/>
            </p:nvSpPr>
            <p:spPr bwMode="auto">
              <a:xfrm>
                <a:off x="4778" y="2107"/>
                <a:ext cx="201" cy="0"/>
              </a:xfrm>
              <a:prstGeom prst="line">
                <a:avLst/>
              </a:prstGeom>
              <a:noFill/>
              <a:ln w="12700" cap="sq">
                <a:solidFill>
                  <a:schemeClr val="tx1"/>
                </a:solidFill>
                <a:round/>
                <a:headEnd type="none" w="sm" len="sm"/>
                <a:tailEnd type="triangle" w="sm" len="sm"/>
              </a:ln>
            </p:spPr>
            <p:txBody>
              <a:bodyPr/>
              <a:lstStyle/>
              <a:p>
                <a:endParaRPr lang="en-US"/>
              </a:p>
            </p:txBody>
          </p:sp>
        </p:grpSp>
        <p:sp>
          <p:nvSpPr>
            <p:cNvPr id="33824" name="Line 46"/>
            <p:cNvSpPr>
              <a:spLocks noChangeShapeType="1"/>
            </p:cNvSpPr>
            <p:nvPr/>
          </p:nvSpPr>
          <p:spPr bwMode="auto">
            <a:xfrm>
              <a:off x="3936" y="1728"/>
              <a:ext cx="240" cy="0"/>
            </a:xfrm>
            <a:prstGeom prst="line">
              <a:avLst/>
            </a:prstGeom>
            <a:noFill/>
            <a:ln w="12700" cap="sq">
              <a:solidFill>
                <a:schemeClr val="tx1"/>
              </a:solidFill>
              <a:round/>
              <a:headEnd type="none" w="sm" len="sm"/>
              <a:tailEnd type="triangle" w="sm" len="sm"/>
            </a:ln>
          </p:spPr>
          <p:txBody>
            <a:bodyPr/>
            <a:lstStyle/>
            <a:p>
              <a:endParaRPr lang="en-US"/>
            </a:p>
          </p:txBody>
        </p:sp>
      </p:grpSp>
      <p:grpSp>
        <p:nvGrpSpPr>
          <p:cNvPr id="4" name="Group 50"/>
          <p:cNvGrpSpPr>
            <a:grpSpLocks/>
          </p:cNvGrpSpPr>
          <p:nvPr/>
        </p:nvGrpSpPr>
        <p:grpSpPr bwMode="auto">
          <a:xfrm>
            <a:off x="609600" y="2743200"/>
            <a:ext cx="5384800" cy="1524000"/>
            <a:chOff x="288" y="1536"/>
            <a:chExt cx="2544" cy="960"/>
          </a:xfrm>
        </p:grpSpPr>
        <p:grpSp>
          <p:nvGrpSpPr>
            <p:cNvPr id="5" name="Group 28"/>
            <p:cNvGrpSpPr>
              <a:grpSpLocks noChangeAspect="1"/>
            </p:cNvGrpSpPr>
            <p:nvPr/>
          </p:nvGrpSpPr>
          <p:grpSpPr bwMode="auto">
            <a:xfrm>
              <a:off x="288" y="1536"/>
              <a:ext cx="2361" cy="936"/>
              <a:chOff x="672" y="1536"/>
              <a:chExt cx="2784" cy="1104"/>
            </a:xfrm>
          </p:grpSpPr>
          <p:sp>
            <p:nvSpPr>
              <p:cNvPr id="33807" name="Rectangle 7"/>
              <p:cNvSpPr>
                <a:spLocks noChangeAspect="1" noChangeArrowheads="1"/>
              </p:cNvSpPr>
              <p:nvPr/>
            </p:nvSpPr>
            <p:spPr bwMode="auto">
              <a:xfrm>
                <a:off x="1920" y="1536"/>
                <a:ext cx="336" cy="336"/>
              </a:xfrm>
              <a:prstGeom prst="rect">
                <a:avLst/>
              </a:prstGeom>
              <a:solidFill>
                <a:srgbClr val="CC3300"/>
              </a:solidFill>
              <a:ln w="12700" cap="sq">
                <a:solidFill>
                  <a:schemeClr val="tx1"/>
                </a:solidFill>
                <a:miter lim="800000"/>
                <a:headEnd type="none" w="sm" len="sm"/>
                <a:tailEnd type="none" w="sm" len="sm"/>
              </a:ln>
            </p:spPr>
            <p:txBody>
              <a:bodyPr wrap="none" anchor="ctr"/>
              <a:lstStyle/>
              <a:p>
                <a:endParaRPr lang="en-US"/>
              </a:p>
            </p:txBody>
          </p:sp>
          <p:sp>
            <p:nvSpPr>
              <p:cNvPr id="33808" name="Rectangle 9"/>
              <p:cNvSpPr>
                <a:spLocks noChangeAspect="1" noChangeArrowheads="1"/>
              </p:cNvSpPr>
              <p:nvPr/>
            </p:nvSpPr>
            <p:spPr bwMode="auto">
              <a:xfrm>
                <a:off x="1296" y="1536"/>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09" name="Rectangle 10"/>
              <p:cNvSpPr>
                <a:spLocks noChangeAspect="1" noChangeArrowheads="1"/>
              </p:cNvSpPr>
              <p:nvPr/>
            </p:nvSpPr>
            <p:spPr bwMode="auto">
              <a:xfrm>
                <a:off x="672" y="1968"/>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0" name="Rectangle 11"/>
              <p:cNvSpPr>
                <a:spLocks noChangeAspect="1" noChangeArrowheads="1"/>
              </p:cNvSpPr>
              <p:nvPr/>
            </p:nvSpPr>
            <p:spPr bwMode="auto">
              <a:xfrm>
                <a:off x="1344" y="2304"/>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1" name="Rectangle 12"/>
              <p:cNvSpPr>
                <a:spLocks noChangeAspect="1" noChangeArrowheads="1"/>
              </p:cNvSpPr>
              <p:nvPr/>
            </p:nvSpPr>
            <p:spPr bwMode="auto">
              <a:xfrm>
                <a:off x="1920" y="2304"/>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2" name="Rectangle 13"/>
              <p:cNvSpPr>
                <a:spLocks noChangeAspect="1" noChangeArrowheads="1"/>
              </p:cNvSpPr>
              <p:nvPr/>
            </p:nvSpPr>
            <p:spPr bwMode="auto">
              <a:xfrm>
                <a:off x="2544" y="2016"/>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3" name="Rectangle 14"/>
              <p:cNvSpPr>
                <a:spLocks noChangeAspect="1" noChangeArrowheads="1"/>
              </p:cNvSpPr>
              <p:nvPr/>
            </p:nvSpPr>
            <p:spPr bwMode="auto">
              <a:xfrm>
                <a:off x="2544" y="1536"/>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4" name="Rectangle 15"/>
              <p:cNvSpPr>
                <a:spLocks noChangeAspect="1" noChangeArrowheads="1"/>
              </p:cNvSpPr>
              <p:nvPr/>
            </p:nvSpPr>
            <p:spPr bwMode="auto">
              <a:xfrm>
                <a:off x="3120" y="2016"/>
                <a:ext cx="336" cy="336"/>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3815" name="Line 17"/>
              <p:cNvSpPr>
                <a:spLocks noChangeAspect="1" noChangeShapeType="1"/>
              </p:cNvSpPr>
              <p:nvPr/>
            </p:nvSpPr>
            <p:spPr bwMode="auto">
              <a:xfrm flipV="1">
                <a:off x="1008" y="1680"/>
                <a:ext cx="288" cy="480"/>
              </a:xfrm>
              <a:prstGeom prst="line">
                <a:avLst/>
              </a:prstGeom>
              <a:noFill/>
              <a:ln w="12700" cap="sq">
                <a:solidFill>
                  <a:schemeClr val="tx1"/>
                </a:solidFill>
                <a:round/>
                <a:headEnd type="none" w="sm" len="sm"/>
                <a:tailEnd type="triangle" w="sm" len="sm"/>
              </a:ln>
            </p:spPr>
            <p:txBody>
              <a:bodyPr/>
              <a:lstStyle/>
              <a:p>
                <a:endParaRPr lang="en-US"/>
              </a:p>
            </p:txBody>
          </p:sp>
          <p:sp>
            <p:nvSpPr>
              <p:cNvPr id="33816" name="Line 18"/>
              <p:cNvSpPr>
                <a:spLocks noChangeAspect="1" noChangeShapeType="1"/>
              </p:cNvSpPr>
              <p:nvPr/>
            </p:nvSpPr>
            <p:spPr bwMode="auto">
              <a:xfrm>
                <a:off x="1008" y="2160"/>
                <a:ext cx="336" cy="288"/>
              </a:xfrm>
              <a:prstGeom prst="line">
                <a:avLst/>
              </a:prstGeom>
              <a:noFill/>
              <a:ln w="12700" cap="sq">
                <a:solidFill>
                  <a:schemeClr val="tx1"/>
                </a:solidFill>
                <a:round/>
                <a:headEnd type="none" w="sm" len="sm"/>
                <a:tailEnd type="triangle" w="sm" len="sm"/>
              </a:ln>
            </p:spPr>
            <p:txBody>
              <a:bodyPr/>
              <a:lstStyle/>
              <a:p>
                <a:endParaRPr lang="en-US"/>
              </a:p>
            </p:txBody>
          </p:sp>
          <p:sp>
            <p:nvSpPr>
              <p:cNvPr id="33817" name="Line 20"/>
              <p:cNvSpPr>
                <a:spLocks noChangeAspect="1" noChangeShapeType="1"/>
              </p:cNvSpPr>
              <p:nvPr/>
            </p:nvSpPr>
            <p:spPr bwMode="auto">
              <a:xfrm>
                <a:off x="1680" y="2496"/>
                <a:ext cx="240" cy="0"/>
              </a:xfrm>
              <a:prstGeom prst="line">
                <a:avLst/>
              </a:prstGeom>
              <a:noFill/>
              <a:ln w="12700" cap="sq">
                <a:solidFill>
                  <a:schemeClr val="tx1"/>
                </a:solidFill>
                <a:round/>
                <a:headEnd type="none" w="sm" len="sm"/>
                <a:tailEnd type="triangle" w="sm" len="sm"/>
              </a:ln>
            </p:spPr>
            <p:txBody>
              <a:bodyPr/>
              <a:lstStyle/>
              <a:p>
                <a:endParaRPr lang="en-US"/>
              </a:p>
            </p:txBody>
          </p:sp>
          <p:sp>
            <p:nvSpPr>
              <p:cNvPr id="33818" name="Line 21"/>
              <p:cNvSpPr>
                <a:spLocks noChangeAspect="1" noChangeShapeType="1"/>
              </p:cNvSpPr>
              <p:nvPr/>
            </p:nvSpPr>
            <p:spPr bwMode="auto">
              <a:xfrm>
                <a:off x="2256" y="1680"/>
                <a:ext cx="288" cy="0"/>
              </a:xfrm>
              <a:prstGeom prst="line">
                <a:avLst/>
              </a:prstGeom>
              <a:noFill/>
              <a:ln w="12700" cap="sq">
                <a:solidFill>
                  <a:schemeClr val="tx1"/>
                </a:solidFill>
                <a:round/>
                <a:headEnd type="none" w="sm" len="sm"/>
                <a:tailEnd type="triangle" w="sm" len="sm"/>
              </a:ln>
            </p:spPr>
            <p:txBody>
              <a:bodyPr/>
              <a:lstStyle/>
              <a:p>
                <a:endParaRPr lang="en-US"/>
              </a:p>
            </p:txBody>
          </p:sp>
          <p:sp>
            <p:nvSpPr>
              <p:cNvPr id="33819" name="Line 22"/>
              <p:cNvSpPr>
                <a:spLocks noChangeAspect="1" noChangeShapeType="1"/>
              </p:cNvSpPr>
              <p:nvPr/>
            </p:nvSpPr>
            <p:spPr bwMode="auto">
              <a:xfrm>
                <a:off x="2256" y="1680"/>
                <a:ext cx="288" cy="480"/>
              </a:xfrm>
              <a:prstGeom prst="line">
                <a:avLst/>
              </a:prstGeom>
              <a:noFill/>
              <a:ln w="12700" cap="sq">
                <a:solidFill>
                  <a:schemeClr val="tx1"/>
                </a:solidFill>
                <a:round/>
                <a:headEnd type="none" w="sm" len="sm"/>
                <a:tailEnd type="triangle" w="sm" len="sm"/>
              </a:ln>
            </p:spPr>
            <p:txBody>
              <a:bodyPr/>
              <a:lstStyle/>
              <a:p>
                <a:endParaRPr lang="en-US"/>
              </a:p>
            </p:txBody>
          </p:sp>
          <p:sp>
            <p:nvSpPr>
              <p:cNvPr id="33820" name="Line 23"/>
              <p:cNvSpPr>
                <a:spLocks noChangeAspect="1" noChangeShapeType="1"/>
              </p:cNvSpPr>
              <p:nvPr/>
            </p:nvSpPr>
            <p:spPr bwMode="auto">
              <a:xfrm flipV="1">
                <a:off x="2256" y="2160"/>
                <a:ext cx="288" cy="336"/>
              </a:xfrm>
              <a:prstGeom prst="line">
                <a:avLst/>
              </a:prstGeom>
              <a:noFill/>
              <a:ln w="12700" cap="sq">
                <a:solidFill>
                  <a:schemeClr val="tx1"/>
                </a:solidFill>
                <a:round/>
                <a:headEnd type="none" w="sm" len="sm"/>
                <a:tailEnd type="triangle" w="sm" len="sm"/>
              </a:ln>
            </p:spPr>
            <p:txBody>
              <a:bodyPr/>
              <a:lstStyle/>
              <a:p>
                <a:endParaRPr lang="en-US"/>
              </a:p>
            </p:txBody>
          </p:sp>
          <p:sp>
            <p:nvSpPr>
              <p:cNvPr id="33821" name="Line 24"/>
              <p:cNvSpPr>
                <a:spLocks noChangeAspect="1" noChangeShapeType="1"/>
              </p:cNvSpPr>
              <p:nvPr/>
            </p:nvSpPr>
            <p:spPr bwMode="auto">
              <a:xfrm>
                <a:off x="2880" y="2160"/>
                <a:ext cx="240" cy="0"/>
              </a:xfrm>
              <a:prstGeom prst="line">
                <a:avLst/>
              </a:prstGeom>
              <a:noFill/>
              <a:ln w="12700" cap="sq">
                <a:solidFill>
                  <a:schemeClr val="tx1"/>
                </a:solidFill>
                <a:round/>
                <a:headEnd type="none" w="sm" len="sm"/>
                <a:tailEnd type="triangle" w="sm" len="sm"/>
              </a:ln>
            </p:spPr>
            <p:txBody>
              <a:bodyPr/>
              <a:lstStyle/>
              <a:p>
                <a:endParaRPr lang="en-US"/>
              </a:p>
            </p:txBody>
          </p:sp>
          <p:sp>
            <p:nvSpPr>
              <p:cNvPr id="33822" name="Line 27"/>
              <p:cNvSpPr>
                <a:spLocks noChangeAspect="1" noChangeShapeType="1"/>
              </p:cNvSpPr>
              <p:nvPr/>
            </p:nvSpPr>
            <p:spPr bwMode="auto">
              <a:xfrm>
                <a:off x="2880" y="1680"/>
                <a:ext cx="240" cy="480"/>
              </a:xfrm>
              <a:prstGeom prst="line">
                <a:avLst/>
              </a:prstGeom>
              <a:noFill/>
              <a:ln w="12700" cap="sq">
                <a:solidFill>
                  <a:schemeClr val="tx1"/>
                </a:solidFill>
                <a:round/>
                <a:headEnd type="none" w="sm" len="sm"/>
                <a:tailEnd type="triangle" w="sm" len="sm"/>
              </a:ln>
            </p:spPr>
            <p:txBody>
              <a:bodyPr/>
              <a:lstStyle/>
              <a:p>
                <a:endParaRPr lang="en-US"/>
              </a:p>
            </p:txBody>
          </p:sp>
        </p:grpSp>
        <p:sp>
          <p:nvSpPr>
            <p:cNvPr id="33806" name="Line 48"/>
            <p:cNvSpPr>
              <a:spLocks noChangeShapeType="1"/>
            </p:cNvSpPr>
            <p:nvPr/>
          </p:nvSpPr>
          <p:spPr bwMode="auto">
            <a:xfrm>
              <a:off x="2832" y="1536"/>
              <a:ext cx="0" cy="960"/>
            </a:xfrm>
            <a:prstGeom prst="line">
              <a:avLst/>
            </a:prstGeom>
            <a:noFill/>
            <a:ln w="63500" cap="sq">
              <a:solidFill>
                <a:srgbClr val="808080"/>
              </a:solidFill>
              <a:round/>
              <a:headEnd type="none" w="sm" len="sm"/>
              <a:tailEnd type="none" w="sm" len="sm"/>
            </a:ln>
          </p:spPr>
          <p:txBody>
            <a:bodyPr/>
            <a:lstStyle/>
            <a:p>
              <a:endParaRPr lang="en-US"/>
            </a:p>
          </p:txBody>
        </p:sp>
      </p:grpSp>
      <p:grpSp>
        <p:nvGrpSpPr>
          <p:cNvPr id="6" name="Group 54"/>
          <p:cNvGrpSpPr>
            <a:grpSpLocks/>
          </p:cNvGrpSpPr>
          <p:nvPr/>
        </p:nvGrpSpPr>
        <p:grpSpPr bwMode="auto">
          <a:xfrm>
            <a:off x="1828800" y="2438400"/>
            <a:ext cx="1828800" cy="1981200"/>
            <a:chOff x="864" y="1392"/>
            <a:chExt cx="864" cy="1248"/>
          </a:xfrm>
        </p:grpSpPr>
        <p:sp>
          <p:nvSpPr>
            <p:cNvPr id="33803" name="Line 52"/>
            <p:cNvSpPr>
              <a:spLocks noChangeShapeType="1"/>
            </p:cNvSpPr>
            <p:nvPr/>
          </p:nvSpPr>
          <p:spPr bwMode="auto">
            <a:xfrm flipV="1">
              <a:off x="864" y="1392"/>
              <a:ext cx="864" cy="1248"/>
            </a:xfrm>
            <a:prstGeom prst="line">
              <a:avLst/>
            </a:prstGeom>
            <a:noFill/>
            <a:ln w="63500" cap="sq">
              <a:solidFill>
                <a:srgbClr val="FF0000"/>
              </a:solidFill>
              <a:round/>
              <a:headEnd type="none" w="sm" len="sm"/>
              <a:tailEnd type="none" w="sm" len="sm"/>
            </a:ln>
          </p:spPr>
          <p:txBody>
            <a:bodyPr/>
            <a:lstStyle/>
            <a:p>
              <a:endParaRPr lang="en-US"/>
            </a:p>
          </p:txBody>
        </p:sp>
        <p:sp>
          <p:nvSpPr>
            <p:cNvPr id="33804" name="Line 53"/>
            <p:cNvSpPr>
              <a:spLocks noChangeShapeType="1"/>
            </p:cNvSpPr>
            <p:nvPr/>
          </p:nvSpPr>
          <p:spPr bwMode="auto">
            <a:xfrm>
              <a:off x="912" y="1392"/>
              <a:ext cx="768" cy="1248"/>
            </a:xfrm>
            <a:prstGeom prst="line">
              <a:avLst/>
            </a:prstGeom>
            <a:noFill/>
            <a:ln w="63500" cap="sq">
              <a:solidFill>
                <a:srgbClr val="FF0000"/>
              </a:solidFill>
              <a:round/>
              <a:headEnd type="none" w="sm" len="sm"/>
              <a:tailEnd type="none" w="sm" len="sm"/>
            </a:ln>
          </p:spPr>
          <p:txBody>
            <a:bodyPr/>
            <a:lstStyle/>
            <a:p>
              <a:endParaRPr lang="en-US"/>
            </a:p>
          </p:txBody>
        </p:sp>
      </p:grpSp>
      <p:grpSp>
        <p:nvGrpSpPr>
          <p:cNvPr id="7" name="Group 55"/>
          <p:cNvGrpSpPr>
            <a:grpSpLocks/>
          </p:cNvGrpSpPr>
          <p:nvPr/>
        </p:nvGrpSpPr>
        <p:grpSpPr bwMode="auto">
          <a:xfrm>
            <a:off x="8229600" y="2514600"/>
            <a:ext cx="1828800" cy="1981200"/>
            <a:chOff x="864" y="1392"/>
            <a:chExt cx="864" cy="1248"/>
          </a:xfrm>
        </p:grpSpPr>
        <p:sp>
          <p:nvSpPr>
            <p:cNvPr id="33801" name="Line 56"/>
            <p:cNvSpPr>
              <a:spLocks noChangeShapeType="1"/>
            </p:cNvSpPr>
            <p:nvPr/>
          </p:nvSpPr>
          <p:spPr bwMode="auto">
            <a:xfrm flipV="1">
              <a:off x="864" y="1392"/>
              <a:ext cx="864" cy="1248"/>
            </a:xfrm>
            <a:prstGeom prst="line">
              <a:avLst/>
            </a:prstGeom>
            <a:noFill/>
            <a:ln w="63500" cap="sq">
              <a:solidFill>
                <a:srgbClr val="FF0000"/>
              </a:solidFill>
              <a:round/>
              <a:headEnd type="none" w="sm" len="sm"/>
              <a:tailEnd type="none" w="sm" len="sm"/>
            </a:ln>
          </p:spPr>
          <p:txBody>
            <a:bodyPr/>
            <a:lstStyle/>
            <a:p>
              <a:endParaRPr lang="en-US"/>
            </a:p>
          </p:txBody>
        </p:sp>
        <p:sp>
          <p:nvSpPr>
            <p:cNvPr id="33802" name="Line 57"/>
            <p:cNvSpPr>
              <a:spLocks noChangeShapeType="1"/>
            </p:cNvSpPr>
            <p:nvPr/>
          </p:nvSpPr>
          <p:spPr bwMode="auto">
            <a:xfrm>
              <a:off x="912" y="1392"/>
              <a:ext cx="768" cy="1248"/>
            </a:xfrm>
            <a:prstGeom prst="line">
              <a:avLst/>
            </a:prstGeom>
            <a:noFill/>
            <a:ln w="63500" cap="sq">
              <a:solidFill>
                <a:srgbClr val="FF0000"/>
              </a:solidFill>
              <a:round/>
              <a:headEnd type="none" w="sm" len="sm"/>
              <a:tailEnd type="none" w="sm" len="sm"/>
            </a:ln>
          </p:spPr>
          <p:txBody>
            <a:bodyPr/>
            <a:lstStyle/>
            <a:p>
              <a:endParaRPr 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98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a:t>CPM Logic Diagram</a:t>
            </a:r>
          </a:p>
        </p:txBody>
      </p:sp>
      <p:sp>
        <p:nvSpPr>
          <p:cNvPr id="35843" name="Rectangle 5"/>
          <p:cNvSpPr>
            <a:spLocks noGrp="1" noChangeArrowheads="1"/>
          </p:cNvSpPr>
          <p:nvPr>
            <p:ph idx="1"/>
          </p:nvPr>
        </p:nvSpPr>
        <p:spPr/>
        <p:txBody>
          <a:bodyPr>
            <a:normAutofit fontScale="92500" lnSpcReduction="10000"/>
          </a:bodyPr>
          <a:lstStyle/>
          <a:p>
            <a:r>
              <a:rPr lang="en-US" dirty="0"/>
              <a:t>Make sure the Logic is correct</a:t>
            </a:r>
          </a:p>
          <a:p>
            <a:r>
              <a:rPr lang="en-US" dirty="0"/>
              <a:t>Two critical questions to ask yourself of each activity. Go through the complete logic diagram asking these two questions to each and every activity. These questions will put your mind in another gear and help to make sure the logic is correct.</a:t>
            </a:r>
          </a:p>
          <a:p>
            <a:pPr lvl="1"/>
            <a:r>
              <a:rPr lang="en-US" dirty="0"/>
              <a:t>Does this activity really have to be done before each of the following activities can start?</a:t>
            </a:r>
          </a:p>
          <a:p>
            <a:pPr lvl="1"/>
            <a:r>
              <a:rPr lang="en-US" dirty="0"/>
              <a:t>What other activities need to be done before this activity can start?</a:t>
            </a:r>
          </a:p>
          <a:p>
            <a:r>
              <a:rPr lang="en-US" dirty="0"/>
              <a:t>It is critical that the logic is accurate as to the predecessors and successors of each activity in the project. If the logic diagram is not accurate the results will be a bogus schedule that will be frustrating to everyone involved.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Determine activity duration</a:t>
            </a:r>
          </a:p>
          <a:p>
            <a:r>
              <a:rPr lang="en-US" dirty="0"/>
              <a:t>Describe and develop CPM logic diagram</a:t>
            </a:r>
          </a:p>
          <a:p>
            <a:r>
              <a:rPr lang="en-US" dirty="0"/>
              <a:t>Calculate forward pass for CPM</a:t>
            </a:r>
          </a:p>
          <a:p>
            <a:r>
              <a:rPr lang="en-US" dirty="0"/>
              <a:t>Calculate backward pass for CPM</a:t>
            </a:r>
          </a:p>
        </p:txBody>
      </p:sp>
      <p:sp>
        <p:nvSpPr>
          <p:cNvPr id="2" name="Title 1"/>
          <p:cNvSpPr>
            <a:spLocks noGrp="1"/>
          </p:cNvSpPr>
          <p:nvPr>
            <p:ph type="title"/>
          </p:nvPr>
        </p:nvSpPr>
        <p:spPr/>
        <p:txBody>
          <a:bodyPr/>
          <a:lstStyle/>
          <a:p>
            <a:r>
              <a:rPr lang="en-US" dirty="0"/>
              <a:t>Module Learning Objectives</a:t>
            </a:r>
          </a:p>
        </p:txBody>
      </p:sp>
    </p:spTree>
    <p:extLst>
      <p:ext uri="{BB962C8B-B14F-4D97-AF65-F5344CB8AC3E}">
        <p14:creationId xmlns:p14="http://schemas.microsoft.com/office/powerpoint/2010/main" val="15554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a:t>CPM – Calculating Start and Finish Dates</a:t>
            </a:r>
          </a:p>
        </p:txBody>
      </p:sp>
      <p:sp>
        <p:nvSpPr>
          <p:cNvPr id="35843" name="Rectangle 5"/>
          <p:cNvSpPr>
            <a:spLocks noGrp="1" noChangeArrowheads="1"/>
          </p:cNvSpPr>
          <p:nvPr>
            <p:ph idx="1"/>
          </p:nvPr>
        </p:nvSpPr>
        <p:spPr/>
        <p:txBody>
          <a:bodyPr/>
          <a:lstStyle/>
          <a:p>
            <a:r>
              <a:rPr lang="en-US" dirty="0"/>
              <a:t>Once the network logic diagram has been created and the durations have been added to the activities, the calculations can be done to determine the start and finish dates</a:t>
            </a:r>
          </a:p>
          <a:p>
            <a:r>
              <a:rPr lang="en-US" dirty="0"/>
              <a:t>While, in practice, most calculations are now performed by scheduling software programs, it is still important for the scheduler to have a thorough understanding of the specific nature of the computations that are performed in determining the schedule information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a:t>CPM – Calculating Start and Finish Dates</a:t>
            </a:r>
          </a:p>
        </p:txBody>
      </p:sp>
      <p:sp>
        <p:nvSpPr>
          <p:cNvPr id="35843" name="Rectangle 5"/>
          <p:cNvSpPr>
            <a:spLocks noGrp="1" noChangeArrowheads="1"/>
          </p:cNvSpPr>
          <p:nvPr>
            <p:ph idx="1"/>
          </p:nvPr>
        </p:nvSpPr>
        <p:spPr/>
        <p:txBody>
          <a:bodyPr>
            <a:normAutofit fontScale="92500" lnSpcReduction="20000"/>
          </a:bodyPr>
          <a:lstStyle/>
          <a:p>
            <a:r>
              <a:rPr lang="en-US" dirty="0"/>
              <a:t>Early Start:  the earliest time an activity can possibly start, allowing time for the completion of predecessor activities.</a:t>
            </a:r>
          </a:p>
          <a:p>
            <a:r>
              <a:rPr lang="en-US" dirty="0"/>
              <a:t>Early Finish:  earliest time by which an activity can be finished and is determined by adding the activity’s duration to its early start time.</a:t>
            </a:r>
          </a:p>
          <a:p>
            <a:r>
              <a:rPr lang="en-US" dirty="0"/>
              <a:t>Late Start:  the latest time an activity can start if the project completion date is to be met and is determined by subtracting the activity’s duration from its late finish time </a:t>
            </a:r>
          </a:p>
          <a:p>
            <a:r>
              <a:rPr lang="en-US" dirty="0"/>
              <a:t>Late Finish:  the latest an activity can finish and allow the project to be completed by a specified date.</a:t>
            </a:r>
          </a:p>
          <a:p>
            <a:r>
              <a:rPr lang="en-US" sz="2800" dirty="0"/>
              <a:t>Activity times are usually expressed in terms of expired working days.  </a:t>
            </a:r>
          </a:p>
          <a:p>
            <a:r>
              <a:rPr lang="en-US" sz="2800" dirty="0"/>
              <a:t>Therefore, the start of the project is customarily taken to be at zero time.</a:t>
            </a:r>
            <a:endParaRPr lang="en-US" dirty="0"/>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a:t>CPM – Calculating Start and Finish Dates</a:t>
            </a:r>
          </a:p>
        </p:txBody>
      </p:sp>
      <p:sp>
        <p:nvSpPr>
          <p:cNvPr id="35843" name="Rectangle 5"/>
          <p:cNvSpPr>
            <a:spLocks noGrp="1" noChangeArrowheads="1"/>
          </p:cNvSpPr>
          <p:nvPr>
            <p:ph idx="1"/>
          </p:nvPr>
        </p:nvSpPr>
        <p:spPr/>
        <p:txBody>
          <a:bodyPr>
            <a:normAutofit/>
          </a:bodyPr>
          <a:lstStyle/>
          <a:p>
            <a:r>
              <a:rPr lang="en-US" dirty="0"/>
              <a:t>The Story</a:t>
            </a:r>
          </a:p>
          <a:p>
            <a:endParaRPr lang="en-US" dirty="0"/>
          </a:p>
        </p:txBody>
      </p:sp>
      <p:sp>
        <p:nvSpPr>
          <p:cNvPr id="2" name="TextBox 1">
            <a:extLst>
              <a:ext uri="{FF2B5EF4-FFF2-40B4-BE49-F238E27FC236}">
                <a16:creationId xmlns:a16="http://schemas.microsoft.com/office/drawing/2014/main" id="{5BAA9942-442E-4303-A7C5-E987767EA40A}"/>
              </a:ext>
            </a:extLst>
          </p:cNvPr>
          <p:cNvSpPr txBox="1"/>
          <p:nvPr/>
        </p:nvSpPr>
        <p:spPr>
          <a:xfrm>
            <a:off x="3824868" y="3059668"/>
            <a:ext cx="168383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r>
              <a:rPr lang="en-US" dirty="0"/>
              <a:t>Buy Food</a:t>
            </a:r>
          </a:p>
        </p:txBody>
      </p:sp>
      <p:sp>
        <p:nvSpPr>
          <p:cNvPr id="3" name="TextBox 2">
            <a:extLst>
              <a:ext uri="{FF2B5EF4-FFF2-40B4-BE49-F238E27FC236}">
                <a16:creationId xmlns:a16="http://schemas.microsoft.com/office/drawing/2014/main" id="{0ABB3D54-3D05-4A54-A7F8-6F6A3A6A96FD}"/>
              </a:ext>
            </a:extLst>
          </p:cNvPr>
          <p:cNvSpPr txBox="1"/>
          <p:nvPr/>
        </p:nvSpPr>
        <p:spPr>
          <a:xfrm>
            <a:off x="3456879" y="2650642"/>
            <a:ext cx="713678" cy="307777"/>
          </a:xfrm>
          <a:prstGeom prst="rect">
            <a:avLst/>
          </a:prstGeom>
          <a:noFill/>
          <a:ln>
            <a:noFill/>
          </a:ln>
        </p:spPr>
        <p:txBody>
          <a:bodyPr wrap="square" rtlCol="0" anchor="ctr" anchorCtr="1">
            <a:spAutoFit/>
          </a:bodyPr>
          <a:lstStyle/>
          <a:p>
            <a:r>
              <a:rPr lang="en-US" sz="1400" dirty="0"/>
              <a:t>8 am</a:t>
            </a:r>
          </a:p>
        </p:txBody>
      </p:sp>
      <p:sp>
        <p:nvSpPr>
          <p:cNvPr id="6" name="TextBox 5">
            <a:extLst>
              <a:ext uri="{FF2B5EF4-FFF2-40B4-BE49-F238E27FC236}">
                <a16:creationId xmlns:a16="http://schemas.microsoft.com/office/drawing/2014/main" id="{0FD1D010-7A96-49E5-964E-DB858259C150}"/>
              </a:ext>
            </a:extLst>
          </p:cNvPr>
          <p:cNvSpPr txBox="1"/>
          <p:nvPr/>
        </p:nvSpPr>
        <p:spPr>
          <a:xfrm>
            <a:off x="5151863" y="2650642"/>
            <a:ext cx="713678" cy="307777"/>
          </a:xfrm>
          <a:prstGeom prst="rect">
            <a:avLst/>
          </a:prstGeom>
          <a:noFill/>
          <a:ln>
            <a:noFill/>
          </a:ln>
        </p:spPr>
        <p:txBody>
          <a:bodyPr wrap="square" rtlCol="0" anchor="ctr" anchorCtr="1">
            <a:spAutoFit/>
          </a:bodyPr>
          <a:lstStyle/>
          <a:p>
            <a:r>
              <a:rPr lang="en-US" sz="1400" dirty="0"/>
              <a:t>10 am</a:t>
            </a:r>
          </a:p>
        </p:txBody>
      </p:sp>
      <p:sp>
        <p:nvSpPr>
          <p:cNvPr id="7" name="TextBox 6">
            <a:extLst>
              <a:ext uri="{FF2B5EF4-FFF2-40B4-BE49-F238E27FC236}">
                <a16:creationId xmlns:a16="http://schemas.microsoft.com/office/drawing/2014/main" id="{085BB82D-1C9E-42FB-9EC3-B8950254781A}"/>
              </a:ext>
            </a:extLst>
          </p:cNvPr>
          <p:cNvSpPr txBox="1"/>
          <p:nvPr/>
        </p:nvSpPr>
        <p:spPr>
          <a:xfrm>
            <a:off x="3456879" y="3530249"/>
            <a:ext cx="713678" cy="307777"/>
          </a:xfrm>
          <a:prstGeom prst="rect">
            <a:avLst/>
          </a:prstGeom>
          <a:noFill/>
          <a:ln>
            <a:noFill/>
          </a:ln>
        </p:spPr>
        <p:txBody>
          <a:bodyPr wrap="square" rtlCol="0" anchor="ctr" anchorCtr="1">
            <a:spAutoFit/>
          </a:bodyPr>
          <a:lstStyle/>
          <a:p>
            <a:r>
              <a:rPr lang="en-US" sz="1400" dirty="0"/>
              <a:t>10 am</a:t>
            </a:r>
          </a:p>
        </p:txBody>
      </p:sp>
      <p:sp>
        <p:nvSpPr>
          <p:cNvPr id="8" name="TextBox 7">
            <a:extLst>
              <a:ext uri="{FF2B5EF4-FFF2-40B4-BE49-F238E27FC236}">
                <a16:creationId xmlns:a16="http://schemas.microsoft.com/office/drawing/2014/main" id="{94BA4755-0119-4DA2-81C5-7554B4E969B3}"/>
              </a:ext>
            </a:extLst>
          </p:cNvPr>
          <p:cNvSpPr txBox="1"/>
          <p:nvPr/>
        </p:nvSpPr>
        <p:spPr>
          <a:xfrm>
            <a:off x="5161622" y="3530248"/>
            <a:ext cx="713678" cy="307777"/>
          </a:xfrm>
          <a:prstGeom prst="rect">
            <a:avLst/>
          </a:prstGeom>
          <a:noFill/>
          <a:ln>
            <a:noFill/>
          </a:ln>
        </p:spPr>
        <p:txBody>
          <a:bodyPr wrap="square" rtlCol="0" anchor="ctr" anchorCtr="1">
            <a:spAutoFit/>
          </a:bodyPr>
          <a:lstStyle/>
          <a:p>
            <a:r>
              <a:rPr lang="en-US" sz="1400" dirty="0"/>
              <a:t>12 pm</a:t>
            </a:r>
          </a:p>
        </p:txBody>
      </p:sp>
      <p:sp>
        <p:nvSpPr>
          <p:cNvPr id="9" name="TextBox 8">
            <a:extLst>
              <a:ext uri="{FF2B5EF4-FFF2-40B4-BE49-F238E27FC236}">
                <a16:creationId xmlns:a16="http://schemas.microsoft.com/office/drawing/2014/main" id="{AA445E84-45B3-4556-9C9D-7B1EE7DA4D4A}"/>
              </a:ext>
            </a:extLst>
          </p:cNvPr>
          <p:cNvSpPr txBox="1"/>
          <p:nvPr/>
        </p:nvSpPr>
        <p:spPr>
          <a:xfrm>
            <a:off x="3317488" y="2395504"/>
            <a:ext cx="1014759" cy="307777"/>
          </a:xfrm>
          <a:prstGeom prst="rect">
            <a:avLst/>
          </a:prstGeom>
          <a:noFill/>
          <a:ln>
            <a:noFill/>
          </a:ln>
        </p:spPr>
        <p:txBody>
          <a:bodyPr wrap="square" rtlCol="0" anchor="ctr" anchorCtr="1">
            <a:spAutoFit/>
          </a:bodyPr>
          <a:lstStyle/>
          <a:p>
            <a:r>
              <a:rPr lang="en-US" sz="1400" dirty="0"/>
              <a:t>Early Start</a:t>
            </a:r>
          </a:p>
        </p:txBody>
      </p:sp>
      <p:sp>
        <p:nvSpPr>
          <p:cNvPr id="10" name="TextBox 9">
            <a:extLst>
              <a:ext uri="{FF2B5EF4-FFF2-40B4-BE49-F238E27FC236}">
                <a16:creationId xmlns:a16="http://schemas.microsoft.com/office/drawing/2014/main" id="{3E641924-7D7B-4608-8247-B1FAA442C192}"/>
              </a:ext>
            </a:extLst>
          </p:cNvPr>
          <p:cNvSpPr txBox="1"/>
          <p:nvPr/>
        </p:nvSpPr>
        <p:spPr>
          <a:xfrm>
            <a:off x="5045000" y="2342865"/>
            <a:ext cx="1281461" cy="307777"/>
          </a:xfrm>
          <a:prstGeom prst="rect">
            <a:avLst/>
          </a:prstGeom>
          <a:noFill/>
          <a:ln>
            <a:noFill/>
          </a:ln>
        </p:spPr>
        <p:txBody>
          <a:bodyPr wrap="square" rtlCol="0" anchor="ctr" anchorCtr="1">
            <a:spAutoFit/>
          </a:bodyPr>
          <a:lstStyle/>
          <a:p>
            <a:r>
              <a:rPr lang="en-US" sz="1400" dirty="0"/>
              <a:t>Early Finish</a:t>
            </a:r>
          </a:p>
        </p:txBody>
      </p:sp>
      <p:sp>
        <p:nvSpPr>
          <p:cNvPr id="11" name="TextBox 10">
            <a:extLst>
              <a:ext uri="{FF2B5EF4-FFF2-40B4-BE49-F238E27FC236}">
                <a16:creationId xmlns:a16="http://schemas.microsoft.com/office/drawing/2014/main" id="{9A7981DA-66B2-4158-8C59-75610BD17B71}"/>
              </a:ext>
            </a:extLst>
          </p:cNvPr>
          <p:cNvSpPr txBox="1"/>
          <p:nvPr/>
        </p:nvSpPr>
        <p:spPr>
          <a:xfrm>
            <a:off x="3317488" y="3792153"/>
            <a:ext cx="1014759" cy="307777"/>
          </a:xfrm>
          <a:prstGeom prst="rect">
            <a:avLst/>
          </a:prstGeom>
          <a:noFill/>
          <a:ln>
            <a:noFill/>
          </a:ln>
        </p:spPr>
        <p:txBody>
          <a:bodyPr wrap="square" rtlCol="0" anchor="ctr" anchorCtr="1">
            <a:spAutoFit/>
          </a:bodyPr>
          <a:lstStyle/>
          <a:p>
            <a:r>
              <a:rPr lang="en-US" sz="1400" dirty="0"/>
              <a:t>Late Start</a:t>
            </a:r>
          </a:p>
        </p:txBody>
      </p:sp>
      <p:sp>
        <p:nvSpPr>
          <p:cNvPr id="12" name="TextBox 11">
            <a:extLst>
              <a:ext uri="{FF2B5EF4-FFF2-40B4-BE49-F238E27FC236}">
                <a16:creationId xmlns:a16="http://schemas.microsoft.com/office/drawing/2014/main" id="{185333B3-21E1-4808-A512-333791466B00}"/>
              </a:ext>
            </a:extLst>
          </p:cNvPr>
          <p:cNvSpPr txBox="1"/>
          <p:nvPr/>
        </p:nvSpPr>
        <p:spPr>
          <a:xfrm>
            <a:off x="5001322" y="3821262"/>
            <a:ext cx="1281461" cy="307777"/>
          </a:xfrm>
          <a:prstGeom prst="rect">
            <a:avLst/>
          </a:prstGeom>
          <a:noFill/>
          <a:ln>
            <a:noFill/>
          </a:ln>
        </p:spPr>
        <p:txBody>
          <a:bodyPr wrap="square" rtlCol="0" anchor="ctr" anchorCtr="1">
            <a:spAutoFit/>
          </a:bodyPr>
          <a:lstStyle/>
          <a:p>
            <a:r>
              <a:rPr lang="en-US" sz="1400" dirty="0"/>
              <a:t>Late Finish</a:t>
            </a:r>
          </a:p>
        </p:txBody>
      </p:sp>
      <p:sp>
        <p:nvSpPr>
          <p:cNvPr id="13" name="TextBox 12">
            <a:extLst>
              <a:ext uri="{FF2B5EF4-FFF2-40B4-BE49-F238E27FC236}">
                <a16:creationId xmlns:a16="http://schemas.microsoft.com/office/drawing/2014/main" id="{001FC10C-85CF-49F5-9D74-AB750DE7D4A7}"/>
              </a:ext>
            </a:extLst>
          </p:cNvPr>
          <p:cNvSpPr txBox="1"/>
          <p:nvPr/>
        </p:nvSpPr>
        <p:spPr>
          <a:xfrm>
            <a:off x="7527073" y="3059668"/>
            <a:ext cx="2386361"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a:r>
              <a:rPr lang="en-US" dirty="0"/>
              <a:t>Gather Hunting Gear </a:t>
            </a:r>
          </a:p>
        </p:txBody>
      </p:sp>
      <p:sp>
        <p:nvSpPr>
          <p:cNvPr id="14" name="TextBox 13">
            <a:extLst>
              <a:ext uri="{FF2B5EF4-FFF2-40B4-BE49-F238E27FC236}">
                <a16:creationId xmlns:a16="http://schemas.microsoft.com/office/drawing/2014/main" id="{B9088AA7-1611-455A-8648-004E96DB817B}"/>
              </a:ext>
            </a:extLst>
          </p:cNvPr>
          <p:cNvSpPr txBox="1"/>
          <p:nvPr/>
        </p:nvSpPr>
        <p:spPr>
          <a:xfrm>
            <a:off x="7379789" y="2650642"/>
            <a:ext cx="713678" cy="307777"/>
          </a:xfrm>
          <a:prstGeom prst="rect">
            <a:avLst/>
          </a:prstGeom>
          <a:noFill/>
          <a:ln>
            <a:noFill/>
          </a:ln>
        </p:spPr>
        <p:txBody>
          <a:bodyPr wrap="square" rtlCol="0" anchor="ctr" anchorCtr="1">
            <a:spAutoFit/>
          </a:bodyPr>
          <a:lstStyle/>
          <a:p>
            <a:r>
              <a:rPr lang="en-US" sz="1400" dirty="0"/>
              <a:t>8 am</a:t>
            </a:r>
          </a:p>
        </p:txBody>
      </p:sp>
      <p:sp>
        <p:nvSpPr>
          <p:cNvPr id="15" name="TextBox 14">
            <a:extLst>
              <a:ext uri="{FF2B5EF4-FFF2-40B4-BE49-F238E27FC236}">
                <a16:creationId xmlns:a16="http://schemas.microsoft.com/office/drawing/2014/main" id="{8C7FEAB8-1520-400C-B7D5-4192B4C43642}"/>
              </a:ext>
            </a:extLst>
          </p:cNvPr>
          <p:cNvSpPr txBox="1"/>
          <p:nvPr/>
        </p:nvSpPr>
        <p:spPr>
          <a:xfrm>
            <a:off x="9423711" y="2650642"/>
            <a:ext cx="713678" cy="307777"/>
          </a:xfrm>
          <a:prstGeom prst="rect">
            <a:avLst/>
          </a:prstGeom>
          <a:noFill/>
          <a:ln>
            <a:noFill/>
          </a:ln>
        </p:spPr>
        <p:txBody>
          <a:bodyPr wrap="square" rtlCol="0" anchor="ctr" anchorCtr="1">
            <a:spAutoFit/>
          </a:bodyPr>
          <a:lstStyle/>
          <a:p>
            <a:r>
              <a:rPr lang="en-US" sz="1400" dirty="0"/>
              <a:t>11 am</a:t>
            </a:r>
          </a:p>
        </p:txBody>
      </p:sp>
      <p:sp>
        <p:nvSpPr>
          <p:cNvPr id="16" name="TextBox 15">
            <a:extLst>
              <a:ext uri="{FF2B5EF4-FFF2-40B4-BE49-F238E27FC236}">
                <a16:creationId xmlns:a16="http://schemas.microsoft.com/office/drawing/2014/main" id="{3DA99B46-43AA-4229-9D78-80DA4D10DA28}"/>
              </a:ext>
            </a:extLst>
          </p:cNvPr>
          <p:cNvSpPr txBox="1"/>
          <p:nvPr/>
        </p:nvSpPr>
        <p:spPr>
          <a:xfrm>
            <a:off x="7415099" y="3530249"/>
            <a:ext cx="713678" cy="307777"/>
          </a:xfrm>
          <a:prstGeom prst="rect">
            <a:avLst/>
          </a:prstGeom>
          <a:noFill/>
          <a:ln>
            <a:noFill/>
          </a:ln>
        </p:spPr>
        <p:txBody>
          <a:bodyPr wrap="square" rtlCol="0" anchor="ctr" anchorCtr="1">
            <a:spAutoFit/>
          </a:bodyPr>
          <a:lstStyle/>
          <a:p>
            <a:r>
              <a:rPr lang="en-US" sz="1400" dirty="0"/>
              <a:t>9 am</a:t>
            </a:r>
          </a:p>
        </p:txBody>
      </p:sp>
      <p:sp>
        <p:nvSpPr>
          <p:cNvPr id="17" name="TextBox 16">
            <a:extLst>
              <a:ext uri="{FF2B5EF4-FFF2-40B4-BE49-F238E27FC236}">
                <a16:creationId xmlns:a16="http://schemas.microsoft.com/office/drawing/2014/main" id="{18558B24-4B95-48BB-BB6E-AB9BE1386A7B}"/>
              </a:ext>
            </a:extLst>
          </p:cNvPr>
          <p:cNvSpPr txBox="1"/>
          <p:nvPr/>
        </p:nvSpPr>
        <p:spPr>
          <a:xfrm>
            <a:off x="9423711" y="3540493"/>
            <a:ext cx="713678" cy="307777"/>
          </a:xfrm>
          <a:prstGeom prst="rect">
            <a:avLst/>
          </a:prstGeom>
          <a:noFill/>
          <a:ln>
            <a:noFill/>
          </a:ln>
        </p:spPr>
        <p:txBody>
          <a:bodyPr wrap="square" rtlCol="0" anchor="ctr" anchorCtr="1">
            <a:spAutoFit/>
          </a:bodyPr>
          <a:lstStyle/>
          <a:p>
            <a:r>
              <a:rPr lang="en-US" sz="1400" dirty="0"/>
              <a:t>12 pm</a:t>
            </a:r>
          </a:p>
        </p:txBody>
      </p:sp>
      <p:sp>
        <p:nvSpPr>
          <p:cNvPr id="18" name="TextBox 17">
            <a:extLst>
              <a:ext uri="{FF2B5EF4-FFF2-40B4-BE49-F238E27FC236}">
                <a16:creationId xmlns:a16="http://schemas.microsoft.com/office/drawing/2014/main" id="{4859B75A-E34D-41F5-9FC4-03583EB1424C}"/>
              </a:ext>
            </a:extLst>
          </p:cNvPr>
          <p:cNvSpPr txBox="1"/>
          <p:nvPr/>
        </p:nvSpPr>
        <p:spPr>
          <a:xfrm>
            <a:off x="7275708" y="2395504"/>
            <a:ext cx="1014759" cy="307777"/>
          </a:xfrm>
          <a:prstGeom prst="rect">
            <a:avLst/>
          </a:prstGeom>
          <a:noFill/>
          <a:ln>
            <a:noFill/>
          </a:ln>
        </p:spPr>
        <p:txBody>
          <a:bodyPr wrap="square" rtlCol="0" anchor="ctr" anchorCtr="1">
            <a:spAutoFit/>
          </a:bodyPr>
          <a:lstStyle/>
          <a:p>
            <a:r>
              <a:rPr lang="en-US" sz="1400" dirty="0"/>
              <a:t>Early Start</a:t>
            </a:r>
          </a:p>
        </p:txBody>
      </p:sp>
      <p:sp>
        <p:nvSpPr>
          <p:cNvPr id="19" name="TextBox 18">
            <a:extLst>
              <a:ext uri="{FF2B5EF4-FFF2-40B4-BE49-F238E27FC236}">
                <a16:creationId xmlns:a16="http://schemas.microsoft.com/office/drawing/2014/main" id="{7548DEDD-7EE5-4038-AA3E-DB6C762D8E73}"/>
              </a:ext>
            </a:extLst>
          </p:cNvPr>
          <p:cNvSpPr txBox="1"/>
          <p:nvPr/>
        </p:nvSpPr>
        <p:spPr>
          <a:xfrm>
            <a:off x="9003220" y="2342865"/>
            <a:ext cx="1281461" cy="307777"/>
          </a:xfrm>
          <a:prstGeom prst="rect">
            <a:avLst/>
          </a:prstGeom>
          <a:noFill/>
          <a:ln>
            <a:noFill/>
          </a:ln>
        </p:spPr>
        <p:txBody>
          <a:bodyPr wrap="square" rtlCol="0" anchor="ctr" anchorCtr="1">
            <a:spAutoFit/>
          </a:bodyPr>
          <a:lstStyle/>
          <a:p>
            <a:r>
              <a:rPr lang="en-US" sz="1400" dirty="0"/>
              <a:t>Early Finish</a:t>
            </a:r>
          </a:p>
        </p:txBody>
      </p:sp>
      <p:sp>
        <p:nvSpPr>
          <p:cNvPr id="20" name="TextBox 19">
            <a:extLst>
              <a:ext uri="{FF2B5EF4-FFF2-40B4-BE49-F238E27FC236}">
                <a16:creationId xmlns:a16="http://schemas.microsoft.com/office/drawing/2014/main" id="{320FF28C-5D3C-4C86-B668-C674B3E92549}"/>
              </a:ext>
            </a:extLst>
          </p:cNvPr>
          <p:cNvSpPr txBox="1"/>
          <p:nvPr/>
        </p:nvSpPr>
        <p:spPr>
          <a:xfrm>
            <a:off x="7275708" y="3792153"/>
            <a:ext cx="1014759" cy="307777"/>
          </a:xfrm>
          <a:prstGeom prst="rect">
            <a:avLst/>
          </a:prstGeom>
          <a:noFill/>
          <a:ln>
            <a:noFill/>
          </a:ln>
        </p:spPr>
        <p:txBody>
          <a:bodyPr wrap="square" rtlCol="0" anchor="ctr" anchorCtr="1">
            <a:spAutoFit/>
          </a:bodyPr>
          <a:lstStyle/>
          <a:p>
            <a:r>
              <a:rPr lang="en-US" sz="1400" dirty="0"/>
              <a:t>Late Start</a:t>
            </a:r>
          </a:p>
        </p:txBody>
      </p:sp>
      <p:sp>
        <p:nvSpPr>
          <p:cNvPr id="21" name="TextBox 20">
            <a:extLst>
              <a:ext uri="{FF2B5EF4-FFF2-40B4-BE49-F238E27FC236}">
                <a16:creationId xmlns:a16="http://schemas.microsoft.com/office/drawing/2014/main" id="{B599F5F1-227D-4C25-9421-DE0EBCC5DB4E}"/>
              </a:ext>
            </a:extLst>
          </p:cNvPr>
          <p:cNvSpPr txBox="1"/>
          <p:nvPr/>
        </p:nvSpPr>
        <p:spPr>
          <a:xfrm>
            <a:off x="8959542" y="3821262"/>
            <a:ext cx="1281461" cy="307777"/>
          </a:xfrm>
          <a:prstGeom prst="rect">
            <a:avLst/>
          </a:prstGeom>
          <a:noFill/>
          <a:ln>
            <a:noFill/>
          </a:ln>
        </p:spPr>
        <p:txBody>
          <a:bodyPr wrap="square" rtlCol="0" anchor="ctr" anchorCtr="1">
            <a:spAutoFit/>
          </a:bodyPr>
          <a:lstStyle/>
          <a:p>
            <a:r>
              <a:rPr lang="en-US" sz="1400" dirty="0"/>
              <a:t>Late Finish</a:t>
            </a:r>
          </a:p>
        </p:txBody>
      </p:sp>
      <p:sp>
        <p:nvSpPr>
          <p:cNvPr id="22" name="TextBox 21">
            <a:extLst>
              <a:ext uri="{FF2B5EF4-FFF2-40B4-BE49-F238E27FC236}">
                <a16:creationId xmlns:a16="http://schemas.microsoft.com/office/drawing/2014/main" id="{FD5CDE8C-14D1-4F74-B81A-288FFC1BD519}"/>
              </a:ext>
            </a:extLst>
          </p:cNvPr>
          <p:cNvSpPr txBox="1"/>
          <p:nvPr/>
        </p:nvSpPr>
        <p:spPr>
          <a:xfrm>
            <a:off x="5493373" y="5051677"/>
            <a:ext cx="168383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1">
            <a:spAutoFit/>
          </a:bodyPr>
          <a:lstStyle/>
          <a:p>
            <a:r>
              <a:rPr lang="en-US" dirty="0"/>
              <a:t>Fix Car</a:t>
            </a:r>
          </a:p>
        </p:txBody>
      </p:sp>
      <p:sp>
        <p:nvSpPr>
          <p:cNvPr id="23" name="TextBox 22">
            <a:extLst>
              <a:ext uri="{FF2B5EF4-FFF2-40B4-BE49-F238E27FC236}">
                <a16:creationId xmlns:a16="http://schemas.microsoft.com/office/drawing/2014/main" id="{30AD9642-B5B3-4115-8BCD-88465ADAAA13}"/>
              </a:ext>
            </a:extLst>
          </p:cNvPr>
          <p:cNvSpPr txBox="1"/>
          <p:nvPr/>
        </p:nvSpPr>
        <p:spPr>
          <a:xfrm>
            <a:off x="5125384" y="4642651"/>
            <a:ext cx="713678" cy="307777"/>
          </a:xfrm>
          <a:prstGeom prst="rect">
            <a:avLst/>
          </a:prstGeom>
          <a:noFill/>
          <a:ln>
            <a:noFill/>
          </a:ln>
        </p:spPr>
        <p:txBody>
          <a:bodyPr wrap="square" rtlCol="0" anchor="ctr" anchorCtr="1">
            <a:spAutoFit/>
          </a:bodyPr>
          <a:lstStyle/>
          <a:p>
            <a:r>
              <a:rPr lang="en-US" sz="1400" dirty="0"/>
              <a:t>8 am</a:t>
            </a:r>
          </a:p>
        </p:txBody>
      </p:sp>
      <p:sp>
        <p:nvSpPr>
          <p:cNvPr id="24" name="TextBox 23">
            <a:extLst>
              <a:ext uri="{FF2B5EF4-FFF2-40B4-BE49-F238E27FC236}">
                <a16:creationId xmlns:a16="http://schemas.microsoft.com/office/drawing/2014/main" id="{54E47BEE-6741-496E-AE26-FB78077C9359}"/>
              </a:ext>
            </a:extLst>
          </p:cNvPr>
          <p:cNvSpPr txBox="1"/>
          <p:nvPr/>
        </p:nvSpPr>
        <p:spPr>
          <a:xfrm>
            <a:off x="6820368" y="4642651"/>
            <a:ext cx="713678" cy="307777"/>
          </a:xfrm>
          <a:prstGeom prst="rect">
            <a:avLst/>
          </a:prstGeom>
          <a:noFill/>
          <a:ln>
            <a:noFill/>
          </a:ln>
        </p:spPr>
        <p:txBody>
          <a:bodyPr wrap="square" rtlCol="0" anchor="ctr" anchorCtr="1">
            <a:spAutoFit/>
          </a:bodyPr>
          <a:lstStyle/>
          <a:p>
            <a:r>
              <a:rPr lang="en-US" sz="1400" dirty="0"/>
              <a:t>12 pm</a:t>
            </a:r>
          </a:p>
        </p:txBody>
      </p:sp>
      <p:sp>
        <p:nvSpPr>
          <p:cNvPr id="25" name="TextBox 24">
            <a:extLst>
              <a:ext uri="{FF2B5EF4-FFF2-40B4-BE49-F238E27FC236}">
                <a16:creationId xmlns:a16="http://schemas.microsoft.com/office/drawing/2014/main" id="{E46B5320-BD8A-4785-AE79-45355C6D0A72}"/>
              </a:ext>
            </a:extLst>
          </p:cNvPr>
          <p:cNvSpPr txBox="1"/>
          <p:nvPr/>
        </p:nvSpPr>
        <p:spPr>
          <a:xfrm>
            <a:off x="5125384" y="5522258"/>
            <a:ext cx="713678" cy="307777"/>
          </a:xfrm>
          <a:prstGeom prst="rect">
            <a:avLst/>
          </a:prstGeom>
          <a:noFill/>
          <a:ln>
            <a:noFill/>
          </a:ln>
        </p:spPr>
        <p:txBody>
          <a:bodyPr wrap="square" rtlCol="0" anchor="ctr" anchorCtr="1">
            <a:spAutoFit/>
          </a:bodyPr>
          <a:lstStyle/>
          <a:p>
            <a:r>
              <a:rPr lang="en-US" sz="1400" dirty="0"/>
              <a:t>8 am</a:t>
            </a:r>
          </a:p>
        </p:txBody>
      </p:sp>
      <p:sp>
        <p:nvSpPr>
          <p:cNvPr id="26" name="TextBox 25">
            <a:extLst>
              <a:ext uri="{FF2B5EF4-FFF2-40B4-BE49-F238E27FC236}">
                <a16:creationId xmlns:a16="http://schemas.microsoft.com/office/drawing/2014/main" id="{23ED2BE8-8FCD-4087-97CC-D5DCC7145010}"/>
              </a:ext>
            </a:extLst>
          </p:cNvPr>
          <p:cNvSpPr txBox="1"/>
          <p:nvPr/>
        </p:nvSpPr>
        <p:spPr>
          <a:xfrm>
            <a:off x="6830127" y="5522257"/>
            <a:ext cx="713678" cy="307777"/>
          </a:xfrm>
          <a:prstGeom prst="rect">
            <a:avLst/>
          </a:prstGeom>
          <a:noFill/>
          <a:ln>
            <a:noFill/>
          </a:ln>
        </p:spPr>
        <p:txBody>
          <a:bodyPr wrap="square" rtlCol="0" anchor="ctr" anchorCtr="1">
            <a:spAutoFit/>
          </a:bodyPr>
          <a:lstStyle/>
          <a:p>
            <a:r>
              <a:rPr lang="en-US" sz="1400" dirty="0"/>
              <a:t>12 pm</a:t>
            </a:r>
          </a:p>
        </p:txBody>
      </p:sp>
      <p:sp>
        <p:nvSpPr>
          <p:cNvPr id="27" name="TextBox 26">
            <a:extLst>
              <a:ext uri="{FF2B5EF4-FFF2-40B4-BE49-F238E27FC236}">
                <a16:creationId xmlns:a16="http://schemas.microsoft.com/office/drawing/2014/main" id="{2078833F-C087-4DE0-BDDA-2EE49E617F9C}"/>
              </a:ext>
            </a:extLst>
          </p:cNvPr>
          <p:cNvSpPr txBox="1"/>
          <p:nvPr/>
        </p:nvSpPr>
        <p:spPr>
          <a:xfrm>
            <a:off x="4985993" y="4387513"/>
            <a:ext cx="1014759" cy="307777"/>
          </a:xfrm>
          <a:prstGeom prst="rect">
            <a:avLst/>
          </a:prstGeom>
          <a:noFill/>
          <a:ln>
            <a:noFill/>
          </a:ln>
        </p:spPr>
        <p:txBody>
          <a:bodyPr wrap="square" rtlCol="0" anchor="ctr" anchorCtr="1">
            <a:spAutoFit/>
          </a:bodyPr>
          <a:lstStyle/>
          <a:p>
            <a:r>
              <a:rPr lang="en-US" sz="1400" dirty="0"/>
              <a:t>Early Start</a:t>
            </a:r>
          </a:p>
        </p:txBody>
      </p:sp>
      <p:sp>
        <p:nvSpPr>
          <p:cNvPr id="28" name="TextBox 27">
            <a:extLst>
              <a:ext uri="{FF2B5EF4-FFF2-40B4-BE49-F238E27FC236}">
                <a16:creationId xmlns:a16="http://schemas.microsoft.com/office/drawing/2014/main" id="{068402A0-B3A6-48A3-9333-4E35DBD10F18}"/>
              </a:ext>
            </a:extLst>
          </p:cNvPr>
          <p:cNvSpPr txBox="1"/>
          <p:nvPr/>
        </p:nvSpPr>
        <p:spPr>
          <a:xfrm>
            <a:off x="6713505" y="4334874"/>
            <a:ext cx="1281461" cy="307777"/>
          </a:xfrm>
          <a:prstGeom prst="rect">
            <a:avLst/>
          </a:prstGeom>
          <a:noFill/>
          <a:ln>
            <a:noFill/>
          </a:ln>
        </p:spPr>
        <p:txBody>
          <a:bodyPr wrap="square" rtlCol="0" anchor="ctr" anchorCtr="1">
            <a:spAutoFit/>
          </a:bodyPr>
          <a:lstStyle/>
          <a:p>
            <a:r>
              <a:rPr lang="en-US" sz="1400" dirty="0"/>
              <a:t>Early Finish</a:t>
            </a:r>
          </a:p>
        </p:txBody>
      </p:sp>
      <p:sp>
        <p:nvSpPr>
          <p:cNvPr id="29" name="TextBox 28">
            <a:extLst>
              <a:ext uri="{FF2B5EF4-FFF2-40B4-BE49-F238E27FC236}">
                <a16:creationId xmlns:a16="http://schemas.microsoft.com/office/drawing/2014/main" id="{80098C82-B26E-4E26-A19F-61CD9BE24A88}"/>
              </a:ext>
            </a:extLst>
          </p:cNvPr>
          <p:cNvSpPr txBox="1"/>
          <p:nvPr/>
        </p:nvSpPr>
        <p:spPr>
          <a:xfrm>
            <a:off x="4985993" y="5784162"/>
            <a:ext cx="1014759" cy="307777"/>
          </a:xfrm>
          <a:prstGeom prst="rect">
            <a:avLst/>
          </a:prstGeom>
          <a:noFill/>
          <a:ln>
            <a:noFill/>
          </a:ln>
        </p:spPr>
        <p:txBody>
          <a:bodyPr wrap="square" rtlCol="0" anchor="ctr" anchorCtr="1">
            <a:spAutoFit/>
          </a:bodyPr>
          <a:lstStyle/>
          <a:p>
            <a:r>
              <a:rPr lang="en-US" sz="1400" dirty="0"/>
              <a:t>Late Start</a:t>
            </a:r>
          </a:p>
        </p:txBody>
      </p:sp>
      <p:sp>
        <p:nvSpPr>
          <p:cNvPr id="30" name="TextBox 29">
            <a:extLst>
              <a:ext uri="{FF2B5EF4-FFF2-40B4-BE49-F238E27FC236}">
                <a16:creationId xmlns:a16="http://schemas.microsoft.com/office/drawing/2014/main" id="{A561D557-CAF3-422C-86B4-C2242E14FD08}"/>
              </a:ext>
            </a:extLst>
          </p:cNvPr>
          <p:cNvSpPr txBox="1"/>
          <p:nvPr/>
        </p:nvSpPr>
        <p:spPr>
          <a:xfrm>
            <a:off x="6669827" y="5813271"/>
            <a:ext cx="1281461" cy="307777"/>
          </a:xfrm>
          <a:prstGeom prst="rect">
            <a:avLst/>
          </a:prstGeom>
          <a:noFill/>
          <a:ln>
            <a:noFill/>
          </a:ln>
        </p:spPr>
        <p:txBody>
          <a:bodyPr wrap="square" rtlCol="0" anchor="ctr" anchorCtr="1">
            <a:spAutoFit/>
          </a:bodyPr>
          <a:lstStyle/>
          <a:p>
            <a:r>
              <a:rPr lang="en-US" sz="1400" dirty="0"/>
              <a:t>Late Finish</a:t>
            </a:r>
          </a:p>
        </p:txBody>
      </p:sp>
    </p:spTree>
    <p:custDataLst>
      <p:tags r:id="rId1"/>
    </p:custDataLst>
    <p:extLst>
      <p:ext uri="{BB962C8B-B14F-4D97-AF65-F5344CB8AC3E}">
        <p14:creationId xmlns:p14="http://schemas.microsoft.com/office/powerpoint/2010/main" val="315142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p:bldP spid="20" grpId="0"/>
      <p:bldP spid="21" grpId="0"/>
      <p:bldP spid="22" grpId="0" animBg="1"/>
      <p:bldP spid="23" grpId="0"/>
      <p:bldP spid="24" grpId="0"/>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dirty="0"/>
              <a:t>CPM – Calculating Start and Finish Dates</a:t>
            </a:r>
          </a:p>
        </p:txBody>
      </p:sp>
      <p:sp>
        <p:nvSpPr>
          <p:cNvPr id="35843" name="Rectangle 5"/>
          <p:cNvSpPr>
            <a:spLocks noGrp="1" noChangeArrowheads="1"/>
          </p:cNvSpPr>
          <p:nvPr>
            <p:ph idx="1"/>
          </p:nvPr>
        </p:nvSpPr>
        <p:spPr/>
        <p:txBody>
          <a:bodyPr>
            <a:normAutofit fontScale="92500" lnSpcReduction="20000"/>
          </a:bodyPr>
          <a:lstStyle/>
          <a:p>
            <a:r>
              <a:rPr lang="en-US" dirty="0"/>
              <a:t>Early Start:  the earliest time an activity can possibly start, allowing time for the completion of predecessor activities.</a:t>
            </a:r>
          </a:p>
          <a:p>
            <a:r>
              <a:rPr lang="en-US" dirty="0"/>
              <a:t>Early Finish:  earliest time by which an activity can be finished and is determined by adding the activity’s duration to its early start time.</a:t>
            </a:r>
          </a:p>
          <a:p>
            <a:r>
              <a:rPr lang="en-US" dirty="0"/>
              <a:t>Late Start:  the latest time an activity can start if the project completion date is to be met and is determined by subtracting the activity’s duration from its late finish time </a:t>
            </a:r>
          </a:p>
          <a:p>
            <a:r>
              <a:rPr lang="en-US" dirty="0"/>
              <a:t>Late Finish:  the latest an activity can finish and allow the project to be completed by a specified date.</a:t>
            </a:r>
          </a:p>
          <a:p>
            <a:r>
              <a:rPr lang="en-US" sz="2800" dirty="0"/>
              <a:t>Activity times are usually expressed in terms of expired working days.  </a:t>
            </a:r>
          </a:p>
          <a:p>
            <a:r>
              <a:rPr lang="en-US" sz="2800" dirty="0"/>
              <a:t>Therefore, the start of the project is customarily taken to be at zero time.</a:t>
            </a:r>
            <a:endParaRPr lang="en-US" dirty="0"/>
          </a:p>
          <a:p>
            <a:endParaRPr lang="en-US" dirty="0"/>
          </a:p>
        </p:txBody>
      </p:sp>
    </p:spTree>
    <p:custDataLst>
      <p:tags r:id="rId1"/>
    </p:custDataLst>
    <p:extLst>
      <p:ext uri="{BB962C8B-B14F-4D97-AF65-F5344CB8AC3E}">
        <p14:creationId xmlns:p14="http://schemas.microsoft.com/office/powerpoint/2010/main" val="88422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p:txBody>
          <a:bodyPr/>
          <a:lstStyle/>
          <a:p>
            <a:pPr eaLnBrk="1" hangingPunct="1"/>
            <a:r>
              <a:rPr lang="en-US" dirty="0"/>
              <a:t>Each activity is depicted in the following manner</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6" name="Table 5"/>
          <p:cNvGraphicFramePr>
            <a:graphicFrameLocks noGrp="1"/>
          </p:cNvGraphicFramePr>
          <p:nvPr/>
        </p:nvGraphicFramePr>
        <p:xfrm>
          <a:off x="2529712" y="2316971"/>
          <a:ext cx="6892083" cy="2818622"/>
        </p:xfrm>
        <a:graphic>
          <a:graphicData uri="http://schemas.openxmlformats.org/drawingml/2006/table">
            <a:tbl>
              <a:tblPr firstRow="1" bandRow="1">
                <a:tableStyleId>{5940675A-B579-460E-94D1-54222C63F5DA}</a:tableStyleId>
              </a:tblPr>
              <a:tblGrid>
                <a:gridCol w="2297361">
                  <a:extLst>
                    <a:ext uri="{9D8B030D-6E8A-4147-A177-3AD203B41FA5}">
                      <a16:colId xmlns:a16="http://schemas.microsoft.com/office/drawing/2014/main" val="20000"/>
                    </a:ext>
                  </a:extLst>
                </a:gridCol>
                <a:gridCol w="2297361">
                  <a:extLst>
                    <a:ext uri="{9D8B030D-6E8A-4147-A177-3AD203B41FA5}">
                      <a16:colId xmlns:a16="http://schemas.microsoft.com/office/drawing/2014/main" val="20001"/>
                    </a:ext>
                  </a:extLst>
                </a:gridCol>
                <a:gridCol w="2297361">
                  <a:extLst>
                    <a:ext uri="{9D8B030D-6E8A-4147-A177-3AD203B41FA5}">
                      <a16:colId xmlns:a16="http://schemas.microsoft.com/office/drawing/2014/main" val="20002"/>
                    </a:ext>
                  </a:extLst>
                </a:gridCol>
              </a:tblGrid>
              <a:tr h="936871">
                <a:tc>
                  <a:txBody>
                    <a:bodyPr/>
                    <a:lstStyle/>
                    <a:p>
                      <a:pPr algn="ctr"/>
                      <a:r>
                        <a:rPr lang="en-US" sz="2800" dirty="0"/>
                        <a:t>Early Start</a:t>
                      </a:r>
                    </a:p>
                  </a:txBody>
                  <a:tcPr anchor="ctr"/>
                </a:tc>
                <a:tc>
                  <a:txBody>
                    <a:bodyPr/>
                    <a:lstStyle/>
                    <a:p>
                      <a:pPr algn="ctr"/>
                      <a:r>
                        <a:rPr lang="en-US" sz="2800" dirty="0"/>
                        <a:t>Activity Duration</a:t>
                      </a:r>
                    </a:p>
                  </a:txBody>
                  <a:tcPr anchor="ctr"/>
                </a:tc>
                <a:tc>
                  <a:txBody>
                    <a:bodyPr/>
                    <a:lstStyle/>
                    <a:p>
                      <a:pPr algn="ctr"/>
                      <a:r>
                        <a:rPr lang="en-US" sz="2800" dirty="0"/>
                        <a:t>Early Finish</a:t>
                      </a:r>
                    </a:p>
                  </a:txBody>
                  <a:tcPr anchor="ctr"/>
                </a:tc>
                <a:extLst>
                  <a:ext uri="{0D108BD9-81ED-4DB2-BD59-A6C34878D82A}">
                    <a16:rowId xmlns:a16="http://schemas.microsoft.com/office/drawing/2014/main" val="10000"/>
                  </a:ext>
                </a:extLst>
              </a:tr>
              <a:tr h="936871">
                <a:tc gridSpan="3">
                  <a:txBody>
                    <a:bodyPr/>
                    <a:lstStyle/>
                    <a:p>
                      <a:pPr algn="ctr"/>
                      <a:r>
                        <a:rPr lang="en-US" sz="2800" dirty="0"/>
                        <a:t>Activity Description</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936871">
                <a:tc>
                  <a:txBody>
                    <a:bodyPr/>
                    <a:lstStyle/>
                    <a:p>
                      <a:pPr algn="ctr"/>
                      <a:r>
                        <a:rPr lang="en-US" sz="2800" dirty="0"/>
                        <a:t>Late Start</a:t>
                      </a:r>
                    </a:p>
                  </a:txBody>
                  <a:tcPr anchor="ctr"/>
                </a:tc>
                <a:tc>
                  <a:txBody>
                    <a:bodyPr/>
                    <a:lstStyle/>
                    <a:p>
                      <a:pPr algn="ctr"/>
                      <a:r>
                        <a:rPr lang="en-US" sz="2800" dirty="0"/>
                        <a:t>Total Float</a:t>
                      </a:r>
                    </a:p>
                  </a:txBody>
                  <a:tcPr anchor="ctr"/>
                </a:tc>
                <a:tc>
                  <a:txBody>
                    <a:bodyPr/>
                    <a:lstStyle/>
                    <a:p>
                      <a:pPr algn="ctr"/>
                      <a:r>
                        <a:rPr lang="en-US" sz="2800" dirty="0"/>
                        <a:t>Late Finish</a:t>
                      </a:r>
                    </a:p>
                  </a:txBody>
                  <a:tcPr anchor="ctr"/>
                </a:tc>
                <a:extLst>
                  <a:ext uri="{0D108BD9-81ED-4DB2-BD59-A6C34878D82A}">
                    <a16:rowId xmlns:a16="http://schemas.microsoft.com/office/drawing/2014/main" val="10002"/>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p:txBody>
          <a:bodyPr/>
          <a:lstStyle/>
          <a:p>
            <a:pPr eaLnBrk="1" hangingPunct="1"/>
            <a:r>
              <a:rPr lang="en-US" dirty="0"/>
              <a:t>Example: Warehouse Logic Diagram (</a:t>
            </a:r>
            <a:r>
              <a:rPr lang="en-US" i="1" dirty="0"/>
              <a:t>From handout “Calculating Start and Finish Dates”)</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pic>
        <p:nvPicPr>
          <p:cNvPr id="5" name="Picture 4" descr="Warehouse Example.jpg"/>
          <p:cNvPicPr>
            <a:picLocks noChangeAspect="1"/>
          </p:cNvPicPr>
          <p:nvPr/>
        </p:nvPicPr>
        <p:blipFill>
          <a:blip r:embed="rId3" cstate="print"/>
          <a:stretch>
            <a:fillRect/>
          </a:stretch>
        </p:blipFill>
        <p:spPr>
          <a:xfrm>
            <a:off x="1618679" y="2331313"/>
            <a:ext cx="8900932" cy="4212834"/>
          </a:xfrm>
          <a:prstGeom prst="rect">
            <a:avLst/>
          </a:prstGeom>
        </p:spPr>
      </p:pic>
    </p:spTree>
    <p:custDataLst>
      <p:tags r:id="rId1"/>
    </p:custDataLst>
    <p:extLst>
      <p:ext uri="{BB962C8B-B14F-4D97-AF65-F5344CB8AC3E}">
        <p14:creationId xmlns:p14="http://schemas.microsoft.com/office/powerpoint/2010/main" val="368562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p:txBody>
          <a:bodyPr/>
          <a:lstStyle/>
          <a:p>
            <a:pPr eaLnBrk="1" hangingPunct="1"/>
            <a:r>
              <a:rPr lang="en-US" dirty="0"/>
              <a:t>Example: Warehouse</a:t>
            </a:r>
          </a:p>
          <a:p>
            <a:pPr marL="0" indent="0" eaLnBrk="1" hangingPunct="1">
              <a:buNone/>
            </a:pP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2" name="Table 2">
            <a:extLst>
              <a:ext uri="{FF2B5EF4-FFF2-40B4-BE49-F238E27FC236}">
                <a16:creationId xmlns:a16="http://schemas.microsoft.com/office/drawing/2014/main" id="{00D723A6-D303-4136-A418-BFC8FE63EB82}"/>
              </a:ext>
            </a:extLst>
          </p:cNvPr>
          <p:cNvGraphicFramePr>
            <a:graphicFrameLocks noGrp="1"/>
          </p:cNvGraphicFramePr>
          <p:nvPr>
            <p:extLst>
              <p:ext uri="{D42A27DB-BD31-4B8C-83A1-F6EECF244321}">
                <p14:modId xmlns:p14="http://schemas.microsoft.com/office/powerpoint/2010/main" val="1940507193"/>
              </p:ext>
            </p:extLst>
          </p:nvPr>
        </p:nvGraphicFramePr>
        <p:xfrm>
          <a:off x="1219200" y="351917"/>
          <a:ext cx="10180984" cy="6217920"/>
        </p:xfrm>
        <a:graphic>
          <a:graphicData uri="http://schemas.openxmlformats.org/drawingml/2006/table">
            <a:tbl>
              <a:tblPr firstRow="1" bandRow="1">
                <a:tableStyleId>{5C22544A-7EE6-4342-B048-85BDC9FD1C3A}</a:tableStyleId>
              </a:tblPr>
              <a:tblGrid>
                <a:gridCol w="1553817">
                  <a:extLst>
                    <a:ext uri="{9D8B030D-6E8A-4147-A177-3AD203B41FA5}">
                      <a16:colId xmlns:a16="http://schemas.microsoft.com/office/drawing/2014/main" val="3395765462"/>
                    </a:ext>
                  </a:extLst>
                </a:gridCol>
                <a:gridCol w="3536675">
                  <a:extLst>
                    <a:ext uri="{9D8B030D-6E8A-4147-A177-3AD203B41FA5}">
                      <a16:colId xmlns:a16="http://schemas.microsoft.com/office/drawing/2014/main" val="2146063699"/>
                    </a:ext>
                  </a:extLst>
                </a:gridCol>
                <a:gridCol w="2545246">
                  <a:extLst>
                    <a:ext uri="{9D8B030D-6E8A-4147-A177-3AD203B41FA5}">
                      <a16:colId xmlns:a16="http://schemas.microsoft.com/office/drawing/2014/main" val="3545789971"/>
                    </a:ext>
                  </a:extLst>
                </a:gridCol>
                <a:gridCol w="2545246">
                  <a:extLst>
                    <a:ext uri="{9D8B030D-6E8A-4147-A177-3AD203B41FA5}">
                      <a16:colId xmlns:a16="http://schemas.microsoft.com/office/drawing/2014/main" val="3219919088"/>
                    </a:ext>
                  </a:extLst>
                </a:gridCol>
              </a:tblGrid>
              <a:tr h="248167">
                <a:tc>
                  <a:txBody>
                    <a:bodyPr/>
                    <a:lstStyle/>
                    <a:p>
                      <a:pPr algn="ctr"/>
                      <a:r>
                        <a:rPr lang="en-US" dirty="0"/>
                        <a:t>Activity ID</a:t>
                      </a:r>
                    </a:p>
                  </a:txBody>
                  <a:tcPr/>
                </a:tc>
                <a:tc>
                  <a:txBody>
                    <a:bodyPr/>
                    <a:lstStyle/>
                    <a:p>
                      <a:pPr algn="ctr"/>
                      <a:r>
                        <a:rPr lang="en-US" dirty="0"/>
                        <a:t>Activity</a:t>
                      </a:r>
                    </a:p>
                  </a:txBody>
                  <a:tcPr/>
                </a:tc>
                <a:tc>
                  <a:txBody>
                    <a:bodyPr/>
                    <a:lstStyle/>
                    <a:p>
                      <a:pPr algn="ctr"/>
                      <a:r>
                        <a:rPr lang="en-US" dirty="0"/>
                        <a:t>Duration (Day)</a:t>
                      </a:r>
                    </a:p>
                  </a:txBody>
                  <a:tcPr/>
                </a:tc>
                <a:tc>
                  <a:txBody>
                    <a:bodyPr/>
                    <a:lstStyle/>
                    <a:p>
                      <a:pPr algn="ctr"/>
                      <a:r>
                        <a:rPr lang="en-US" dirty="0"/>
                        <a:t>IPA</a:t>
                      </a:r>
                    </a:p>
                  </a:txBody>
                  <a:tcPr/>
                </a:tc>
                <a:extLst>
                  <a:ext uri="{0D108BD9-81ED-4DB2-BD59-A6C34878D82A}">
                    <a16:rowId xmlns:a16="http://schemas.microsoft.com/office/drawing/2014/main" val="3831772171"/>
                  </a:ext>
                </a:extLst>
              </a:tr>
              <a:tr h="248167">
                <a:tc>
                  <a:txBody>
                    <a:bodyPr/>
                    <a:lstStyle/>
                    <a:p>
                      <a:pPr algn="ctr"/>
                      <a:r>
                        <a:rPr lang="en-US" sz="1800" dirty="0"/>
                        <a:t>10</a:t>
                      </a:r>
                    </a:p>
                  </a:txBody>
                  <a:tcPr/>
                </a:tc>
                <a:tc>
                  <a:txBody>
                    <a:bodyPr/>
                    <a:lstStyle/>
                    <a:p>
                      <a:pPr algn="l"/>
                      <a:r>
                        <a:rPr lang="en-US" sz="1800" dirty="0"/>
                        <a:t>Excavate</a:t>
                      </a:r>
                    </a:p>
                  </a:txBody>
                  <a:tcPr/>
                </a:tc>
                <a:tc>
                  <a:txBody>
                    <a:bodyPr/>
                    <a:lstStyle/>
                    <a:p>
                      <a:pPr algn="ctr"/>
                      <a:r>
                        <a:rPr lang="en-US" dirty="0"/>
                        <a:t>3</a:t>
                      </a:r>
                    </a:p>
                  </a:txBody>
                  <a:tcPr/>
                </a:tc>
                <a:tc>
                  <a:txBody>
                    <a:bodyPr/>
                    <a:lstStyle/>
                    <a:p>
                      <a:pPr algn="ctr"/>
                      <a:r>
                        <a:rPr lang="en-US" dirty="0"/>
                        <a:t>-</a:t>
                      </a:r>
                    </a:p>
                  </a:txBody>
                  <a:tcPr/>
                </a:tc>
                <a:extLst>
                  <a:ext uri="{0D108BD9-81ED-4DB2-BD59-A6C34878D82A}">
                    <a16:rowId xmlns:a16="http://schemas.microsoft.com/office/drawing/2014/main" val="3636055309"/>
                  </a:ext>
                </a:extLst>
              </a:tr>
              <a:tr h="248167">
                <a:tc>
                  <a:txBody>
                    <a:bodyPr/>
                    <a:lstStyle/>
                    <a:p>
                      <a:pPr algn="ctr"/>
                      <a:r>
                        <a:rPr lang="en-US" sz="1800" dirty="0"/>
                        <a:t>20</a:t>
                      </a:r>
                    </a:p>
                  </a:txBody>
                  <a:tcPr/>
                </a:tc>
                <a:tc>
                  <a:txBody>
                    <a:bodyPr/>
                    <a:lstStyle/>
                    <a:p>
                      <a:pPr algn="l"/>
                      <a:r>
                        <a:rPr lang="en-US" sz="1800" dirty="0"/>
                        <a:t>Form &amp; Pour Slab</a:t>
                      </a:r>
                    </a:p>
                  </a:txBody>
                  <a:tcPr/>
                </a:tc>
                <a:tc>
                  <a:txBody>
                    <a:bodyPr/>
                    <a:lstStyle/>
                    <a:p>
                      <a:pPr algn="ctr"/>
                      <a:r>
                        <a:rPr lang="en-US" dirty="0"/>
                        <a:t>6</a:t>
                      </a:r>
                    </a:p>
                  </a:txBody>
                  <a:tcPr/>
                </a:tc>
                <a:tc>
                  <a:txBody>
                    <a:bodyPr/>
                    <a:lstStyle/>
                    <a:p>
                      <a:pPr algn="ctr"/>
                      <a:r>
                        <a:rPr lang="en-US" dirty="0"/>
                        <a:t>10</a:t>
                      </a:r>
                    </a:p>
                  </a:txBody>
                  <a:tcPr/>
                </a:tc>
                <a:extLst>
                  <a:ext uri="{0D108BD9-81ED-4DB2-BD59-A6C34878D82A}">
                    <a16:rowId xmlns:a16="http://schemas.microsoft.com/office/drawing/2014/main" val="1886463216"/>
                  </a:ext>
                </a:extLst>
              </a:tr>
              <a:tr h="248167">
                <a:tc>
                  <a:txBody>
                    <a:bodyPr/>
                    <a:lstStyle/>
                    <a:p>
                      <a:pPr algn="ctr"/>
                      <a:r>
                        <a:rPr lang="en-US" sz="1800" dirty="0"/>
                        <a:t>30</a:t>
                      </a:r>
                    </a:p>
                  </a:txBody>
                  <a:tcPr/>
                </a:tc>
                <a:tc>
                  <a:txBody>
                    <a:bodyPr/>
                    <a:lstStyle/>
                    <a:p>
                      <a:pPr algn="l"/>
                      <a:r>
                        <a:rPr lang="en-US" sz="1800" dirty="0"/>
                        <a:t>Temp Power</a:t>
                      </a:r>
                    </a:p>
                  </a:txBody>
                  <a:tcPr/>
                </a:tc>
                <a:tc>
                  <a:txBody>
                    <a:bodyPr/>
                    <a:lstStyle/>
                    <a:p>
                      <a:pPr algn="ctr"/>
                      <a:r>
                        <a:rPr lang="en-US" dirty="0"/>
                        <a:t>1</a:t>
                      </a:r>
                    </a:p>
                  </a:txBody>
                  <a:tcPr/>
                </a:tc>
                <a:tc>
                  <a:txBody>
                    <a:bodyPr/>
                    <a:lstStyle/>
                    <a:p>
                      <a:pPr algn="ctr"/>
                      <a:r>
                        <a:rPr lang="en-US" dirty="0"/>
                        <a:t>10</a:t>
                      </a:r>
                    </a:p>
                  </a:txBody>
                  <a:tcPr/>
                </a:tc>
                <a:extLst>
                  <a:ext uri="{0D108BD9-81ED-4DB2-BD59-A6C34878D82A}">
                    <a16:rowId xmlns:a16="http://schemas.microsoft.com/office/drawing/2014/main" val="3496613080"/>
                  </a:ext>
                </a:extLst>
              </a:tr>
              <a:tr h="248167">
                <a:tc>
                  <a:txBody>
                    <a:bodyPr/>
                    <a:lstStyle/>
                    <a:p>
                      <a:pPr algn="ctr"/>
                      <a:r>
                        <a:rPr lang="en-US" sz="1800" dirty="0"/>
                        <a:t>40</a:t>
                      </a:r>
                    </a:p>
                  </a:txBody>
                  <a:tcPr/>
                </a:tc>
                <a:tc>
                  <a:txBody>
                    <a:bodyPr/>
                    <a:lstStyle/>
                    <a:p>
                      <a:pPr algn="l"/>
                      <a:r>
                        <a:rPr lang="en-US" sz="1800" dirty="0"/>
                        <a:t>Frame Ext Walls</a:t>
                      </a:r>
                    </a:p>
                  </a:txBody>
                  <a:tcPr/>
                </a:tc>
                <a:tc>
                  <a:txBody>
                    <a:bodyPr/>
                    <a:lstStyle/>
                    <a:p>
                      <a:pPr algn="ctr"/>
                      <a:r>
                        <a:rPr lang="en-US" dirty="0"/>
                        <a:t>5</a:t>
                      </a:r>
                    </a:p>
                  </a:txBody>
                  <a:tcPr/>
                </a:tc>
                <a:tc>
                  <a:txBody>
                    <a:bodyPr/>
                    <a:lstStyle/>
                    <a:p>
                      <a:pPr algn="ctr"/>
                      <a:r>
                        <a:rPr lang="en-US" dirty="0"/>
                        <a:t>20,30</a:t>
                      </a:r>
                    </a:p>
                  </a:txBody>
                  <a:tcPr/>
                </a:tc>
                <a:extLst>
                  <a:ext uri="{0D108BD9-81ED-4DB2-BD59-A6C34878D82A}">
                    <a16:rowId xmlns:a16="http://schemas.microsoft.com/office/drawing/2014/main" val="2759728680"/>
                  </a:ext>
                </a:extLst>
              </a:tr>
              <a:tr h="248167">
                <a:tc>
                  <a:txBody>
                    <a:bodyPr/>
                    <a:lstStyle/>
                    <a:p>
                      <a:pPr algn="ctr"/>
                      <a:r>
                        <a:rPr lang="en-US" sz="1800" dirty="0"/>
                        <a:t>50</a:t>
                      </a:r>
                    </a:p>
                  </a:txBody>
                  <a:tcPr/>
                </a:tc>
                <a:tc>
                  <a:txBody>
                    <a:bodyPr/>
                    <a:lstStyle/>
                    <a:p>
                      <a:pPr algn="l"/>
                      <a:r>
                        <a:rPr lang="en-US" sz="1800" dirty="0"/>
                        <a:t>Frame Roof</a:t>
                      </a:r>
                    </a:p>
                  </a:txBody>
                  <a:tcPr/>
                </a:tc>
                <a:tc>
                  <a:txBody>
                    <a:bodyPr/>
                    <a:lstStyle/>
                    <a:p>
                      <a:pPr algn="ctr"/>
                      <a:r>
                        <a:rPr lang="en-US" dirty="0"/>
                        <a:t>2</a:t>
                      </a:r>
                    </a:p>
                  </a:txBody>
                  <a:tcPr/>
                </a:tc>
                <a:tc>
                  <a:txBody>
                    <a:bodyPr/>
                    <a:lstStyle/>
                    <a:p>
                      <a:pPr algn="ctr"/>
                      <a:r>
                        <a:rPr lang="en-US" dirty="0"/>
                        <a:t>40</a:t>
                      </a:r>
                    </a:p>
                  </a:txBody>
                  <a:tcPr/>
                </a:tc>
                <a:extLst>
                  <a:ext uri="{0D108BD9-81ED-4DB2-BD59-A6C34878D82A}">
                    <a16:rowId xmlns:a16="http://schemas.microsoft.com/office/drawing/2014/main" val="3998792810"/>
                  </a:ext>
                </a:extLst>
              </a:tr>
              <a:tr h="248167">
                <a:tc>
                  <a:txBody>
                    <a:bodyPr/>
                    <a:lstStyle/>
                    <a:p>
                      <a:pPr algn="ctr"/>
                      <a:r>
                        <a:rPr lang="en-US" sz="1800" dirty="0"/>
                        <a:t>60</a:t>
                      </a:r>
                    </a:p>
                  </a:txBody>
                  <a:tcPr/>
                </a:tc>
                <a:tc>
                  <a:txBody>
                    <a:bodyPr/>
                    <a:lstStyle/>
                    <a:p>
                      <a:pPr algn="l"/>
                      <a:r>
                        <a:rPr lang="en-US" sz="1800" dirty="0"/>
                        <a:t>Install Windows &amp; Doors</a:t>
                      </a:r>
                    </a:p>
                  </a:txBody>
                  <a:tcPr/>
                </a:tc>
                <a:tc>
                  <a:txBody>
                    <a:bodyPr/>
                    <a:lstStyle/>
                    <a:p>
                      <a:pPr algn="ctr"/>
                      <a:r>
                        <a:rPr lang="en-US" dirty="0"/>
                        <a:t>3</a:t>
                      </a:r>
                    </a:p>
                  </a:txBody>
                  <a:tcPr/>
                </a:tc>
                <a:tc>
                  <a:txBody>
                    <a:bodyPr/>
                    <a:lstStyle/>
                    <a:p>
                      <a:pPr algn="ctr"/>
                      <a:r>
                        <a:rPr lang="en-US" dirty="0"/>
                        <a:t>40</a:t>
                      </a:r>
                    </a:p>
                  </a:txBody>
                  <a:tcPr/>
                </a:tc>
                <a:extLst>
                  <a:ext uri="{0D108BD9-81ED-4DB2-BD59-A6C34878D82A}">
                    <a16:rowId xmlns:a16="http://schemas.microsoft.com/office/drawing/2014/main" val="3805957614"/>
                  </a:ext>
                </a:extLst>
              </a:tr>
              <a:tr h="248167">
                <a:tc>
                  <a:txBody>
                    <a:bodyPr/>
                    <a:lstStyle/>
                    <a:p>
                      <a:pPr algn="ctr"/>
                      <a:r>
                        <a:rPr lang="en-US" sz="1800" dirty="0"/>
                        <a:t>70</a:t>
                      </a:r>
                    </a:p>
                  </a:txBody>
                  <a:tcPr/>
                </a:tc>
                <a:tc>
                  <a:txBody>
                    <a:bodyPr/>
                    <a:lstStyle/>
                    <a:p>
                      <a:pPr algn="l"/>
                      <a:r>
                        <a:rPr lang="en-US" sz="1800" dirty="0"/>
                        <a:t>Rough Electrical</a:t>
                      </a:r>
                    </a:p>
                  </a:txBody>
                  <a:tcPr/>
                </a:tc>
                <a:tc>
                  <a:txBody>
                    <a:bodyPr/>
                    <a:lstStyle/>
                    <a:p>
                      <a:pPr algn="ctr"/>
                      <a:r>
                        <a:rPr lang="en-US" dirty="0"/>
                        <a:t>4</a:t>
                      </a:r>
                    </a:p>
                  </a:txBody>
                  <a:tcPr/>
                </a:tc>
                <a:tc>
                  <a:txBody>
                    <a:bodyPr/>
                    <a:lstStyle/>
                    <a:p>
                      <a:pPr algn="ctr"/>
                      <a:r>
                        <a:rPr lang="en-US" dirty="0"/>
                        <a:t>50</a:t>
                      </a:r>
                    </a:p>
                  </a:txBody>
                  <a:tcPr/>
                </a:tc>
                <a:extLst>
                  <a:ext uri="{0D108BD9-81ED-4DB2-BD59-A6C34878D82A}">
                    <a16:rowId xmlns:a16="http://schemas.microsoft.com/office/drawing/2014/main" val="3477030716"/>
                  </a:ext>
                </a:extLst>
              </a:tr>
              <a:tr h="248167">
                <a:tc>
                  <a:txBody>
                    <a:bodyPr/>
                    <a:lstStyle/>
                    <a:p>
                      <a:pPr algn="ctr"/>
                      <a:r>
                        <a:rPr lang="en-US" sz="1800" dirty="0"/>
                        <a:t>80</a:t>
                      </a:r>
                    </a:p>
                  </a:txBody>
                  <a:tcPr/>
                </a:tc>
                <a:tc>
                  <a:txBody>
                    <a:bodyPr/>
                    <a:lstStyle/>
                    <a:p>
                      <a:pPr algn="l"/>
                      <a:r>
                        <a:rPr lang="en-US" sz="1800" dirty="0"/>
                        <a:t>Shingle Roof</a:t>
                      </a:r>
                    </a:p>
                  </a:txBody>
                  <a:tcPr/>
                </a:tc>
                <a:tc>
                  <a:txBody>
                    <a:bodyPr/>
                    <a:lstStyle/>
                    <a:p>
                      <a:pPr algn="ctr"/>
                      <a:r>
                        <a:rPr lang="en-US" dirty="0"/>
                        <a:t>2</a:t>
                      </a:r>
                    </a:p>
                  </a:txBody>
                  <a:tcPr/>
                </a:tc>
                <a:tc>
                  <a:txBody>
                    <a:bodyPr/>
                    <a:lstStyle/>
                    <a:p>
                      <a:pPr algn="ctr"/>
                      <a:r>
                        <a:rPr lang="en-US" dirty="0"/>
                        <a:t>50</a:t>
                      </a:r>
                    </a:p>
                  </a:txBody>
                  <a:tcPr/>
                </a:tc>
                <a:extLst>
                  <a:ext uri="{0D108BD9-81ED-4DB2-BD59-A6C34878D82A}">
                    <a16:rowId xmlns:a16="http://schemas.microsoft.com/office/drawing/2014/main" val="1005622560"/>
                  </a:ext>
                </a:extLst>
              </a:tr>
              <a:tr h="248167">
                <a:tc>
                  <a:txBody>
                    <a:bodyPr/>
                    <a:lstStyle/>
                    <a:p>
                      <a:pPr algn="ctr"/>
                      <a:r>
                        <a:rPr lang="en-US" sz="1800" dirty="0"/>
                        <a:t>90</a:t>
                      </a:r>
                    </a:p>
                  </a:txBody>
                  <a:tcPr/>
                </a:tc>
                <a:tc>
                  <a:txBody>
                    <a:bodyPr/>
                    <a:lstStyle/>
                    <a:p>
                      <a:pPr algn="l"/>
                      <a:r>
                        <a:rPr lang="en-US" sz="1800" dirty="0"/>
                        <a:t>Brick Front Side</a:t>
                      </a:r>
                    </a:p>
                  </a:txBody>
                  <a:tcPr/>
                </a:tc>
                <a:tc>
                  <a:txBody>
                    <a:bodyPr/>
                    <a:lstStyle/>
                    <a:p>
                      <a:pPr algn="ctr"/>
                      <a:r>
                        <a:rPr lang="en-US" dirty="0"/>
                        <a:t>5</a:t>
                      </a:r>
                    </a:p>
                  </a:txBody>
                  <a:tcPr/>
                </a:tc>
                <a:tc>
                  <a:txBody>
                    <a:bodyPr/>
                    <a:lstStyle/>
                    <a:p>
                      <a:pPr algn="ctr"/>
                      <a:r>
                        <a:rPr lang="en-US" dirty="0"/>
                        <a:t>60</a:t>
                      </a:r>
                    </a:p>
                  </a:txBody>
                  <a:tcPr/>
                </a:tc>
                <a:extLst>
                  <a:ext uri="{0D108BD9-81ED-4DB2-BD59-A6C34878D82A}">
                    <a16:rowId xmlns:a16="http://schemas.microsoft.com/office/drawing/2014/main" val="4208720286"/>
                  </a:ext>
                </a:extLst>
              </a:tr>
              <a:tr h="248167">
                <a:tc>
                  <a:txBody>
                    <a:bodyPr/>
                    <a:lstStyle/>
                    <a:p>
                      <a:pPr algn="ctr"/>
                      <a:r>
                        <a:rPr lang="en-US" sz="1800" dirty="0"/>
                        <a:t>100</a:t>
                      </a:r>
                    </a:p>
                  </a:txBody>
                  <a:tcPr/>
                </a:tc>
                <a:tc>
                  <a:txBody>
                    <a:bodyPr/>
                    <a:lstStyle/>
                    <a:p>
                      <a:pPr algn="l"/>
                      <a:r>
                        <a:rPr lang="en-US" sz="1800" dirty="0"/>
                        <a:t>Install Siding</a:t>
                      </a:r>
                    </a:p>
                  </a:txBody>
                  <a:tcPr/>
                </a:tc>
                <a:tc>
                  <a:txBody>
                    <a:bodyPr/>
                    <a:lstStyle/>
                    <a:p>
                      <a:pPr algn="ctr"/>
                      <a:r>
                        <a:rPr lang="en-US" dirty="0"/>
                        <a:t>4</a:t>
                      </a:r>
                    </a:p>
                  </a:txBody>
                  <a:tcPr/>
                </a:tc>
                <a:tc>
                  <a:txBody>
                    <a:bodyPr/>
                    <a:lstStyle/>
                    <a:p>
                      <a:pPr algn="ctr"/>
                      <a:r>
                        <a:rPr lang="en-US" dirty="0"/>
                        <a:t>60</a:t>
                      </a:r>
                    </a:p>
                  </a:txBody>
                  <a:tcPr/>
                </a:tc>
                <a:extLst>
                  <a:ext uri="{0D108BD9-81ED-4DB2-BD59-A6C34878D82A}">
                    <a16:rowId xmlns:a16="http://schemas.microsoft.com/office/drawing/2014/main" val="2649480008"/>
                  </a:ext>
                </a:extLst>
              </a:tr>
              <a:tr h="248167">
                <a:tc>
                  <a:txBody>
                    <a:bodyPr/>
                    <a:lstStyle/>
                    <a:p>
                      <a:pPr algn="ctr"/>
                      <a:r>
                        <a:rPr lang="en-US" sz="1800" dirty="0"/>
                        <a:t>110</a:t>
                      </a:r>
                    </a:p>
                  </a:txBody>
                  <a:tcPr/>
                </a:tc>
                <a:tc>
                  <a:txBody>
                    <a:bodyPr/>
                    <a:lstStyle/>
                    <a:p>
                      <a:pPr algn="l"/>
                      <a:r>
                        <a:rPr lang="en-US" sz="1800" dirty="0"/>
                        <a:t>Insulate</a:t>
                      </a:r>
                    </a:p>
                  </a:txBody>
                  <a:tcPr/>
                </a:tc>
                <a:tc>
                  <a:txBody>
                    <a:bodyPr/>
                    <a:lstStyle/>
                    <a:p>
                      <a:pPr algn="ctr"/>
                      <a:r>
                        <a:rPr lang="en-US" dirty="0"/>
                        <a:t>3</a:t>
                      </a:r>
                    </a:p>
                  </a:txBody>
                  <a:tcPr/>
                </a:tc>
                <a:tc>
                  <a:txBody>
                    <a:bodyPr/>
                    <a:lstStyle/>
                    <a:p>
                      <a:pPr algn="ctr"/>
                      <a:r>
                        <a:rPr lang="en-US" dirty="0"/>
                        <a:t>60,70</a:t>
                      </a:r>
                    </a:p>
                  </a:txBody>
                  <a:tcPr/>
                </a:tc>
                <a:extLst>
                  <a:ext uri="{0D108BD9-81ED-4DB2-BD59-A6C34878D82A}">
                    <a16:rowId xmlns:a16="http://schemas.microsoft.com/office/drawing/2014/main" val="865500886"/>
                  </a:ext>
                </a:extLst>
              </a:tr>
              <a:tr h="248167">
                <a:tc>
                  <a:txBody>
                    <a:bodyPr/>
                    <a:lstStyle/>
                    <a:p>
                      <a:pPr algn="ctr"/>
                      <a:r>
                        <a:rPr lang="en-US" sz="1800" dirty="0"/>
                        <a:t>120</a:t>
                      </a:r>
                    </a:p>
                  </a:txBody>
                  <a:tcPr/>
                </a:tc>
                <a:tc>
                  <a:txBody>
                    <a:bodyPr/>
                    <a:lstStyle/>
                    <a:p>
                      <a:pPr algn="l"/>
                      <a:r>
                        <a:rPr lang="en-US" sz="1800" dirty="0"/>
                        <a:t>Paint Exterior</a:t>
                      </a:r>
                    </a:p>
                  </a:txBody>
                  <a:tcPr/>
                </a:tc>
                <a:tc>
                  <a:txBody>
                    <a:bodyPr/>
                    <a:lstStyle/>
                    <a:p>
                      <a:pPr algn="ctr"/>
                      <a:r>
                        <a:rPr lang="en-US" dirty="0"/>
                        <a:t>3</a:t>
                      </a:r>
                    </a:p>
                  </a:txBody>
                  <a:tcPr/>
                </a:tc>
                <a:tc>
                  <a:txBody>
                    <a:bodyPr/>
                    <a:lstStyle/>
                    <a:p>
                      <a:pPr algn="ctr"/>
                      <a:r>
                        <a:rPr lang="en-US" dirty="0"/>
                        <a:t>100</a:t>
                      </a:r>
                    </a:p>
                  </a:txBody>
                  <a:tcPr/>
                </a:tc>
                <a:extLst>
                  <a:ext uri="{0D108BD9-81ED-4DB2-BD59-A6C34878D82A}">
                    <a16:rowId xmlns:a16="http://schemas.microsoft.com/office/drawing/2014/main" val="3628573716"/>
                  </a:ext>
                </a:extLst>
              </a:tr>
              <a:tr h="248167">
                <a:tc>
                  <a:txBody>
                    <a:bodyPr/>
                    <a:lstStyle/>
                    <a:p>
                      <a:pPr algn="ctr"/>
                      <a:r>
                        <a:rPr lang="en-US" sz="1800" dirty="0"/>
                        <a:t>130</a:t>
                      </a:r>
                    </a:p>
                  </a:txBody>
                  <a:tcPr/>
                </a:tc>
                <a:tc>
                  <a:txBody>
                    <a:bodyPr/>
                    <a:lstStyle/>
                    <a:p>
                      <a:pPr algn="l"/>
                      <a:r>
                        <a:rPr lang="en-US" sz="1800" dirty="0"/>
                        <a:t>Install Drywall</a:t>
                      </a:r>
                    </a:p>
                  </a:txBody>
                  <a:tcPr/>
                </a:tc>
                <a:tc>
                  <a:txBody>
                    <a:bodyPr/>
                    <a:lstStyle/>
                    <a:p>
                      <a:pPr algn="ctr"/>
                      <a:r>
                        <a:rPr lang="en-US" dirty="0"/>
                        <a:t>6</a:t>
                      </a:r>
                    </a:p>
                  </a:txBody>
                  <a:tcPr/>
                </a:tc>
                <a:tc>
                  <a:txBody>
                    <a:bodyPr/>
                    <a:lstStyle/>
                    <a:p>
                      <a:pPr algn="ctr"/>
                      <a:r>
                        <a:rPr lang="en-US" dirty="0"/>
                        <a:t>80,110</a:t>
                      </a:r>
                    </a:p>
                  </a:txBody>
                  <a:tcPr/>
                </a:tc>
                <a:extLst>
                  <a:ext uri="{0D108BD9-81ED-4DB2-BD59-A6C34878D82A}">
                    <a16:rowId xmlns:a16="http://schemas.microsoft.com/office/drawing/2014/main" val="3415975042"/>
                  </a:ext>
                </a:extLst>
              </a:tr>
              <a:tr h="248167">
                <a:tc>
                  <a:txBody>
                    <a:bodyPr/>
                    <a:lstStyle/>
                    <a:p>
                      <a:pPr algn="ctr"/>
                      <a:r>
                        <a:rPr lang="en-US" sz="1800" dirty="0"/>
                        <a:t>140</a:t>
                      </a:r>
                    </a:p>
                  </a:txBody>
                  <a:tcPr/>
                </a:tc>
                <a:tc>
                  <a:txBody>
                    <a:bodyPr/>
                    <a:lstStyle/>
                    <a:p>
                      <a:pPr algn="l"/>
                      <a:r>
                        <a:rPr lang="en-US" sz="1800" dirty="0"/>
                        <a:t>Paint Interior</a:t>
                      </a:r>
                    </a:p>
                  </a:txBody>
                  <a:tcPr/>
                </a:tc>
                <a:tc>
                  <a:txBody>
                    <a:bodyPr/>
                    <a:lstStyle/>
                    <a:p>
                      <a:pPr algn="ctr"/>
                      <a:r>
                        <a:rPr lang="en-US" dirty="0"/>
                        <a:t>3</a:t>
                      </a:r>
                    </a:p>
                  </a:txBody>
                  <a:tcPr/>
                </a:tc>
                <a:tc>
                  <a:txBody>
                    <a:bodyPr/>
                    <a:lstStyle/>
                    <a:p>
                      <a:pPr algn="ctr"/>
                      <a:r>
                        <a:rPr lang="en-US" dirty="0"/>
                        <a:t>130</a:t>
                      </a:r>
                    </a:p>
                  </a:txBody>
                  <a:tcPr/>
                </a:tc>
                <a:extLst>
                  <a:ext uri="{0D108BD9-81ED-4DB2-BD59-A6C34878D82A}">
                    <a16:rowId xmlns:a16="http://schemas.microsoft.com/office/drawing/2014/main" val="1150310255"/>
                  </a:ext>
                </a:extLst>
              </a:tr>
              <a:tr h="248167">
                <a:tc>
                  <a:txBody>
                    <a:bodyPr/>
                    <a:lstStyle/>
                    <a:p>
                      <a:pPr algn="ctr"/>
                      <a:r>
                        <a:rPr lang="en-US" sz="1800" dirty="0"/>
                        <a:t>150</a:t>
                      </a:r>
                    </a:p>
                  </a:txBody>
                  <a:tcPr/>
                </a:tc>
                <a:tc>
                  <a:txBody>
                    <a:bodyPr/>
                    <a:lstStyle/>
                    <a:p>
                      <a:pPr algn="l"/>
                      <a:r>
                        <a:rPr lang="en-US" sz="1800" dirty="0"/>
                        <a:t>Finish Electrical</a:t>
                      </a:r>
                    </a:p>
                  </a:txBody>
                  <a:tcPr/>
                </a:tc>
                <a:tc>
                  <a:txBody>
                    <a:bodyPr/>
                    <a:lstStyle/>
                    <a:p>
                      <a:pPr algn="ctr"/>
                      <a:r>
                        <a:rPr lang="en-US" dirty="0"/>
                        <a:t>2</a:t>
                      </a:r>
                    </a:p>
                  </a:txBody>
                  <a:tcPr/>
                </a:tc>
                <a:tc>
                  <a:txBody>
                    <a:bodyPr/>
                    <a:lstStyle/>
                    <a:p>
                      <a:pPr algn="ctr"/>
                      <a:r>
                        <a:rPr lang="en-US" dirty="0"/>
                        <a:t>90,120,140</a:t>
                      </a:r>
                    </a:p>
                  </a:txBody>
                  <a:tcPr/>
                </a:tc>
                <a:extLst>
                  <a:ext uri="{0D108BD9-81ED-4DB2-BD59-A6C34878D82A}">
                    <a16:rowId xmlns:a16="http://schemas.microsoft.com/office/drawing/2014/main" val="1811861240"/>
                  </a:ext>
                </a:extLst>
              </a:tr>
              <a:tr h="248167">
                <a:tc>
                  <a:txBody>
                    <a:bodyPr/>
                    <a:lstStyle/>
                    <a:p>
                      <a:pPr algn="ctr"/>
                      <a:r>
                        <a:rPr lang="en-US" sz="1800" dirty="0"/>
                        <a:t>160</a:t>
                      </a:r>
                    </a:p>
                  </a:txBody>
                  <a:tcPr/>
                </a:tc>
                <a:tc>
                  <a:txBody>
                    <a:bodyPr/>
                    <a:lstStyle/>
                    <a:p>
                      <a:pPr algn="l"/>
                      <a:r>
                        <a:rPr lang="en-US" sz="1800" dirty="0"/>
                        <a:t>Close Out</a:t>
                      </a:r>
                    </a:p>
                  </a:txBody>
                  <a:tcPr/>
                </a:tc>
                <a:tc>
                  <a:txBody>
                    <a:bodyPr/>
                    <a:lstStyle/>
                    <a:p>
                      <a:pPr algn="ctr"/>
                      <a:r>
                        <a:rPr lang="en-US" dirty="0"/>
                        <a:t>1</a:t>
                      </a:r>
                    </a:p>
                  </a:txBody>
                  <a:tcPr/>
                </a:tc>
                <a:tc>
                  <a:txBody>
                    <a:bodyPr/>
                    <a:lstStyle/>
                    <a:p>
                      <a:pPr algn="ctr"/>
                      <a:r>
                        <a:rPr lang="en-US"/>
                        <a:t>150</a:t>
                      </a:r>
                      <a:endParaRPr lang="en-US" dirty="0"/>
                    </a:p>
                  </a:txBody>
                  <a:tcPr/>
                </a:tc>
                <a:extLst>
                  <a:ext uri="{0D108BD9-81ED-4DB2-BD59-A6C34878D82A}">
                    <a16:rowId xmlns:a16="http://schemas.microsoft.com/office/drawing/2014/main" val="88542066"/>
                  </a:ext>
                </a:extLst>
              </a:tr>
            </a:tbl>
          </a:graphicData>
        </a:graphic>
      </p:graphicFrame>
    </p:spTree>
    <p:custDataLst>
      <p:tags r:id="rId1"/>
    </p:custDataLst>
    <p:extLst>
      <p:ext uri="{BB962C8B-B14F-4D97-AF65-F5344CB8AC3E}">
        <p14:creationId xmlns:p14="http://schemas.microsoft.com/office/powerpoint/2010/main" val="295752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p:txBody>
          <a:bodyPr>
            <a:normAutofit fontScale="85000" lnSpcReduction="20000"/>
          </a:bodyPr>
          <a:lstStyle/>
          <a:p>
            <a:pPr eaLnBrk="1" hangingPunct="1"/>
            <a:r>
              <a:rPr lang="en-US" dirty="0"/>
              <a:t>The Forward Pass:</a:t>
            </a:r>
          </a:p>
          <a:p>
            <a:pPr lvl="1"/>
            <a:r>
              <a:rPr lang="en-US" dirty="0"/>
              <a:t>With the network logic diagram completed and the activity durations included for the warehouse project, the next step is to calculate the early start and early finish dates. This process is typically referred to as the </a:t>
            </a:r>
            <a:r>
              <a:rPr lang="en-US" b="1" dirty="0"/>
              <a:t>forward pass. The calculations start at the beginning </a:t>
            </a:r>
            <a:r>
              <a:rPr lang="en-US" dirty="0"/>
              <a:t>of the project and move to the end of the project, or from left to right</a:t>
            </a:r>
          </a:p>
          <a:p>
            <a:r>
              <a:rPr lang="en-US" dirty="0"/>
              <a:t>Pick activity or activates that start the project. In the example, activity “Excavate” initiate the project. </a:t>
            </a:r>
            <a:r>
              <a:rPr lang="en-US" sz="2800" dirty="0"/>
              <a:t>To begin the calculations, put a zero (which represents the morning of the first day) in the early start (ES) area of the activity box. Add the duration to the ES and that results in the early finish (EF) day for the first activity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6" name="Table 5"/>
          <p:cNvGraphicFramePr>
            <a:graphicFrameLocks noGrp="1"/>
          </p:cNvGraphicFramePr>
          <p:nvPr/>
        </p:nvGraphicFramePr>
        <p:xfrm>
          <a:off x="4103870" y="5034801"/>
          <a:ext cx="3280779" cy="1554480"/>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420609">
                <a:tc>
                  <a:txBody>
                    <a:bodyPr/>
                    <a:lstStyle/>
                    <a:p>
                      <a:pPr algn="ctr"/>
                      <a:r>
                        <a:rPr lang="en-US" sz="2800" dirty="0"/>
                        <a:t>0</a:t>
                      </a:r>
                    </a:p>
                  </a:txBody>
                  <a:tcPr anchor="ctr"/>
                </a:tc>
                <a:tc>
                  <a:txBody>
                    <a:bodyPr/>
                    <a:lstStyle/>
                    <a:p>
                      <a:pPr algn="ctr"/>
                      <a:r>
                        <a:rPr lang="en-US" sz="2800" dirty="0"/>
                        <a:t>3</a:t>
                      </a:r>
                    </a:p>
                  </a:txBody>
                  <a:tcPr anchor="ctr"/>
                </a:tc>
                <a:tc>
                  <a:txBody>
                    <a:bodyPr/>
                    <a:lstStyle/>
                    <a:p>
                      <a:pPr algn="ctr"/>
                      <a:r>
                        <a:rPr lang="en-US" sz="2800" dirty="0"/>
                        <a:t>3</a:t>
                      </a:r>
                    </a:p>
                  </a:txBody>
                  <a:tcPr anchor="ctr"/>
                </a:tc>
                <a:extLst>
                  <a:ext uri="{0D108BD9-81ED-4DB2-BD59-A6C34878D82A}">
                    <a16:rowId xmlns:a16="http://schemas.microsoft.com/office/drawing/2014/main" val="10000"/>
                  </a:ext>
                </a:extLst>
              </a:tr>
              <a:tr h="420609">
                <a:tc gridSpan="3">
                  <a:txBody>
                    <a:bodyPr/>
                    <a:lstStyle/>
                    <a:p>
                      <a:pPr algn="ctr"/>
                      <a:r>
                        <a:rPr lang="en-US" sz="2800" dirty="0"/>
                        <a:t>Excavate</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20609">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extLst>
                  <a:ext uri="{0D108BD9-81ED-4DB2-BD59-A6C34878D82A}">
                    <a16:rowId xmlns:a16="http://schemas.microsoft.com/office/drawing/2014/main" val="10002"/>
                  </a:ext>
                </a:extLst>
              </a:tr>
            </a:tbl>
          </a:graphicData>
        </a:graphic>
      </p:graphicFrame>
      <p:sp>
        <p:nvSpPr>
          <p:cNvPr id="7" name="TextBox 6"/>
          <p:cNvSpPr txBox="1"/>
          <p:nvPr/>
        </p:nvSpPr>
        <p:spPr>
          <a:xfrm>
            <a:off x="4386805" y="4584103"/>
            <a:ext cx="763929" cy="369332"/>
          </a:xfrm>
          <a:prstGeom prst="rect">
            <a:avLst/>
          </a:prstGeom>
          <a:noFill/>
          <a:ln>
            <a:solidFill>
              <a:schemeClr val="bg2"/>
            </a:solidFill>
          </a:ln>
        </p:spPr>
        <p:txBody>
          <a:bodyPr wrap="square" rtlCol="0" anchor="ctr" anchorCtr="1">
            <a:spAutoFit/>
          </a:bodyPr>
          <a:lstStyle/>
          <a:p>
            <a:r>
              <a:rPr lang="en-US" dirty="0"/>
              <a:t>ES</a:t>
            </a:r>
          </a:p>
        </p:txBody>
      </p:sp>
      <p:sp>
        <p:nvSpPr>
          <p:cNvPr id="8" name="TextBox 7"/>
          <p:cNvSpPr txBox="1"/>
          <p:nvPr/>
        </p:nvSpPr>
        <p:spPr>
          <a:xfrm>
            <a:off x="5418881" y="4597607"/>
            <a:ext cx="763929" cy="369332"/>
          </a:xfrm>
          <a:prstGeom prst="rect">
            <a:avLst/>
          </a:prstGeom>
          <a:noFill/>
          <a:ln>
            <a:solidFill>
              <a:schemeClr val="bg2"/>
            </a:solidFill>
          </a:ln>
        </p:spPr>
        <p:txBody>
          <a:bodyPr wrap="square" rtlCol="0" anchor="ctr" anchorCtr="1">
            <a:spAutoFit/>
          </a:bodyPr>
          <a:lstStyle/>
          <a:p>
            <a:r>
              <a:rPr lang="en-US" dirty="0" err="1"/>
              <a:t>Dur</a:t>
            </a:r>
            <a:endParaRPr lang="en-US" dirty="0"/>
          </a:p>
        </p:txBody>
      </p:sp>
      <p:sp>
        <p:nvSpPr>
          <p:cNvPr id="9" name="TextBox 8"/>
          <p:cNvSpPr txBox="1"/>
          <p:nvPr/>
        </p:nvSpPr>
        <p:spPr>
          <a:xfrm>
            <a:off x="6485681" y="4599536"/>
            <a:ext cx="763929" cy="369332"/>
          </a:xfrm>
          <a:prstGeom prst="rect">
            <a:avLst/>
          </a:prstGeom>
          <a:noFill/>
          <a:ln>
            <a:solidFill>
              <a:schemeClr val="bg2"/>
            </a:solidFill>
          </a:ln>
        </p:spPr>
        <p:txBody>
          <a:bodyPr wrap="square" rtlCol="0" anchor="ctr" anchorCtr="1">
            <a:spAutoFit/>
          </a:bodyPr>
          <a:lstStyle/>
          <a:p>
            <a:r>
              <a:rPr lang="en-US" dirty="0"/>
              <a:t>EF</a:t>
            </a:r>
          </a:p>
        </p:txBody>
      </p:sp>
      <p:sp>
        <p:nvSpPr>
          <p:cNvPr id="10" name="TextBox 9"/>
          <p:cNvSpPr txBox="1"/>
          <p:nvPr/>
        </p:nvSpPr>
        <p:spPr>
          <a:xfrm>
            <a:off x="7942162" y="4482259"/>
            <a:ext cx="2428755" cy="646331"/>
          </a:xfrm>
          <a:prstGeom prst="rect">
            <a:avLst/>
          </a:prstGeom>
          <a:noFill/>
          <a:ln>
            <a:solidFill>
              <a:schemeClr val="bg2"/>
            </a:solidFill>
          </a:ln>
        </p:spPr>
        <p:txBody>
          <a:bodyPr wrap="square" rtlCol="0" anchor="ctr" anchorCtr="1">
            <a:spAutoFit/>
          </a:bodyPr>
          <a:lstStyle/>
          <a:p>
            <a:r>
              <a:rPr lang="en-US" dirty="0"/>
              <a:t>EF = ES + Duration</a:t>
            </a:r>
          </a:p>
          <a:p>
            <a:r>
              <a:rPr lang="en-US" dirty="0"/>
              <a:t>      = 0 + 3 = 3</a:t>
            </a:r>
          </a:p>
        </p:txBody>
      </p:sp>
      <p:cxnSp>
        <p:nvCxnSpPr>
          <p:cNvPr id="12" name="Straight Arrow Connector 11"/>
          <p:cNvCxnSpPr>
            <a:endCxn id="10" idx="1"/>
          </p:cNvCxnSpPr>
          <p:nvPr/>
        </p:nvCxnSpPr>
        <p:spPr>
          <a:xfrm flipV="1">
            <a:off x="7349924" y="4805425"/>
            <a:ext cx="592238" cy="518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494590"/>
          </a:xfrm>
        </p:spPr>
        <p:txBody>
          <a:bodyPr>
            <a:normAutofit lnSpcReduction="10000"/>
          </a:bodyPr>
          <a:lstStyle/>
          <a:p>
            <a:pPr eaLnBrk="1" hangingPunct="1"/>
            <a:r>
              <a:rPr lang="en-US" dirty="0"/>
              <a:t>The Forward Pass:</a:t>
            </a:r>
          </a:p>
          <a:p>
            <a:pPr lvl="1"/>
            <a:r>
              <a:rPr lang="en-US" dirty="0"/>
              <a:t>The second activity can start as soon as the first activity has finished; therefore, the next step is to transfer, or copy, the EF of the predecessor activity to the ES of the successor activity.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6" name="Table 5"/>
          <p:cNvGraphicFramePr>
            <a:graphicFrameLocks noGrp="1"/>
          </p:cNvGraphicFramePr>
          <p:nvPr/>
        </p:nvGraphicFramePr>
        <p:xfrm>
          <a:off x="1372246" y="4004654"/>
          <a:ext cx="2273781" cy="1585917"/>
        </p:xfrm>
        <a:graphic>
          <a:graphicData uri="http://schemas.openxmlformats.org/drawingml/2006/table">
            <a:tbl>
              <a:tblPr firstRow="1" bandRow="1">
                <a:tableStyleId>{5940675A-B579-460E-94D1-54222C63F5DA}</a:tableStyleId>
              </a:tblPr>
              <a:tblGrid>
                <a:gridCol w="757927">
                  <a:extLst>
                    <a:ext uri="{9D8B030D-6E8A-4147-A177-3AD203B41FA5}">
                      <a16:colId xmlns:a16="http://schemas.microsoft.com/office/drawing/2014/main" val="20000"/>
                    </a:ext>
                  </a:extLst>
                </a:gridCol>
                <a:gridCol w="757927">
                  <a:extLst>
                    <a:ext uri="{9D8B030D-6E8A-4147-A177-3AD203B41FA5}">
                      <a16:colId xmlns:a16="http://schemas.microsoft.com/office/drawing/2014/main" val="20001"/>
                    </a:ext>
                  </a:extLst>
                </a:gridCol>
                <a:gridCol w="757927">
                  <a:extLst>
                    <a:ext uri="{9D8B030D-6E8A-4147-A177-3AD203B41FA5}">
                      <a16:colId xmlns:a16="http://schemas.microsoft.com/office/drawing/2014/main" val="20002"/>
                    </a:ext>
                  </a:extLst>
                </a:gridCol>
              </a:tblGrid>
              <a:tr h="528639">
                <a:tc>
                  <a:txBody>
                    <a:bodyPr/>
                    <a:lstStyle/>
                    <a:p>
                      <a:pPr algn="ctr"/>
                      <a:r>
                        <a:rPr lang="en-US" sz="2800" dirty="0"/>
                        <a:t>0</a:t>
                      </a:r>
                    </a:p>
                  </a:txBody>
                  <a:tcPr anchor="ctr"/>
                </a:tc>
                <a:tc>
                  <a:txBody>
                    <a:bodyPr/>
                    <a:lstStyle/>
                    <a:p>
                      <a:pPr algn="ctr"/>
                      <a:r>
                        <a:rPr lang="en-US" sz="2800" dirty="0"/>
                        <a:t>3</a:t>
                      </a:r>
                    </a:p>
                  </a:txBody>
                  <a:tcPr anchor="ctr"/>
                </a:tc>
                <a:tc>
                  <a:txBody>
                    <a:bodyPr/>
                    <a:lstStyle/>
                    <a:p>
                      <a:pPr algn="ctr"/>
                      <a:r>
                        <a:rPr lang="en-US" sz="2800" dirty="0"/>
                        <a:t>3</a:t>
                      </a:r>
                    </a:p>
                  </a:txBody>
                  <a:tcPr anchor="ctr"/>
                </a:tc>
                <a:extLst>
                  <a:ext uri="{0D108BD9-81ED-4DB2-BD59-A6C34878D82A}">
                    <a16:rowId xmlns:a16="http://schemas.microsoft.com/office/drawing/2014/main" val="10000"/>
                  </a:ext>
                </a:extLst>
              </a:tr>
              <a:tr h="528639">
                <a:tc gridSpan="3">
                  <a:txBody>
                    <a:bodyPr/>
                    <a:lstStyle/>
                    <a:p>
                      <a:pPr algn="ctr"/>
                      <a:r>
                        <a:rPr lang="en-US" sz="2800" dirty="0"/>
                        <a:t>Excavate</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28639">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nvGraphicFramePr>
        <p:xfrm>
          <a:off x="5008625" y="5094604"/>
          <a:ext cx="3128379" cy="1554480"/>
        </p:xfrm>
        <a:graphic>
          <a:graphicData uri="http://schemas.openxmlformats.org/drawingml/2006/table">
            <a:tbl>
              <a:tblPr firstRow="1" bandRow="1">
                <a:tableStyleId>{5940675A-B579-460E-94D1-54222C63F5DA}</a:tableStyleId>
              </a:tblPr>
              <a:tblGrid>
                <a:gridCol w="1042793">
                  <a:extLst>
                    <a:ext uri="{9D8B030D-6E8A-4147-A177-3AD203B41FA5}">
                      <a16:colId xmlns:a16="http://schemas.microsoft.com/office/drawing/2014/main" val="20000"/>
                    </a:ext>
                  </a:extLst>
                </a:gridCol>
                <a:gridCol w="1042793">
                  <a:extLst>
                    <a:ext uri="{9D8B030D-6E8A-4147-A177-3AD203B41FA5}">
                      <a16:colId xmlns:a16="http://schemas.microsoft.com/office/drawing/2014/main" val="20001"/>
                    </a:ext>
                  </a:extLst>
                </a:gridCol>
                <a:gridCol w="1042793">
                  <a:extLst>
                    <a:ext uri="{9D8B030D-6E8A-4147-A177-3AD203B41FA5}">
                      <a16:colId xmlns:a16="http://schemas.microsoft.com/office/drawing/2014/main" val="20002"/>
                    </a:ext>
                  </a:extLst>
                </a:gridCol>
              </a:tblGrid>
              <a:tr h="468584">
                <a:tc>
                  <a:txBody>
                    <a:bodyPr/>
                    <a:lstStyle/>
                    <a:p>
                      <a:pPr algn="ctr"/>
                      <a:r>
                        <a:rPr lang="en-US" sz="2800" dirty="0"/>
                        <a:t>3</a:t>
                      </a:r>
                    </a:p>
                  </a:txBody>
                  <a:tcPr anchor="ctr"/>
                </a:tc>
                <a:tc>
                  <a:txBody>
                    <a:bodyPr/>
                    <a:lstStyle/>
                    <a:p>
                      <a:pPr algn="ctr"/>
                      <a:r>
                        <a:rPr lang="en-US" sz="2800" dirty="0"/>
                        <a:t>1</a:t>
                      </a:r>
                    </a:p>
                  </a:txBody>
                  <a:tcPr anchor="ctr"/>
                </a:tc>
                <a:tc>
                  <a:txBody>
                    <a:bodyPr/>
                    <a:lstStyle/>
                    <a:p>
                      <a:pPr algn="ctr"/>
                      <a:r>
                        <a:rPr lang="en-US" sz="2800" dirty="0"/>
                        <a:t>4</a:t>
                      </a:r>
                    </a:p>
                  </a:txBody>
                  <a:tcPr anchor="ctr"/>
                </a:tc>
                <a:extLst>
                  <a:ext uri="{0D108BD9-81ED-4DB2-BD59-A6C34878D82A}">
                    <a16:rowId xmlns:a16="http://schemas.microsoft.com/office/drawing/2014/main" val="10000"/>
                  </a:ext>
                </a:extLst>
              </a:tr>
              <a:tr h="468584">
                <a:tc gridSpan="3">
                  <a:txBody>
                    <a:bodyPr/>
                    <a:lstStyle/>
                    <a:p>
                      <a:pPr algn="ctr"/>
                      <a:r>
                        <a:rPr lang="en-US" sz="2800" dirty="0"/>
                        <a:t>Temp.</a:t>
                      </a:r>
                      <a:r>
                        <a:rPr lang="en-US" sz="2800" baseline="0" dirty="0"/>
                        <a:t> Power</a:t>
                      </a:r>
                      <a:endParaRPr lang="en-US" sz="28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68584">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4965540" y="3295313"/>
          <a:ext cx="3183036" cy="1554480"/>
        </p:xfrm>
        <a:graphic>
          <a:graphicData uri="http://schemas.openxmlformats.org/drawingml/2006/table">
            <a:tbl>
              <a:tblPr firstRow="1" bandRow="1">
                <a:tableStyleId>{5940675A-B579-460E-94D1-54222C63F5DA}</a:tableStyleId>
              </a:tblPr>
              <a:tblGrid>
                <a:gridCol w="1061012">
                  <a:extLst>
                    <a:ext uri="{9D8B030D-6E8A-4147-A177-3AD203B41FA5}">
                      <a16:colId xmlns:a16="http://schemas.microsoft.com/office/drawing/2014/main" val="20000"/>
                    </a:ext>
                  </a:extLst>
                </a:gridCol>
                <a:gridCol w="1061012">
                  <a:extLst>
                    <a:ext uri="{9D8B030D-6E8A-4147-A177-3AD203B41FA5}">
                      <a16:colId xmlns:a16="http://schemas.microsoft.com/office/drawing/2014/main" val="20001"/>
                    </a:ext>
                  </a:extLst>
                </a:gridCol>
                <a:gridCol w="1061012">
                  <a:extLst>
                    <a:ext uri="{9D8B030D-6E8A-4147-A177-3AD203B41FA5}">
                      <a16:colId xmlns:a16="http://schemas.microsoft.com/office/drawing/2014/main" val="20002"/>
                    </a:ext>
                  </a:extLst>
                </a:gridCol>
              </a:tblGrid>
              <a:tr h="435980">
                <a:tc>
                  <a:txBody>
                    <a:bodyPr/>
                    <a:lstStyle/>
                    <a:p>
                      <a:pPr algn="ctr"/>
                      <a:r>
                        <a:rPr lang="en-US" sz="2800" dirty="0"/>
                        <a:t>3</a:t>
                      </a:r>
                    </a:p>
                  </a:txBody>
                  <a:tcPr anchor="ctr"/>
                </a:tc>
                <a:tc>
                  <a:txBody>
                    <a:bodyPr/>
                    <a:lstStyle/>
                    <a:p>
                      <a:pPr algn="ctr"/>
                      <a:r>
                        <a:rPr lang="en-US" sz="2800" dirty="0"/>
                        <a:t>6</a:t>
                      </a:r>
                    </a:p>
                  </a:txBody>
                  <a:tcPr anchor="ctr"/>
                </a:tc>
                <a:tc>
                  <a:txBody>
                    <a:bodyPr/>
                    <a:lstStyle/>
                    <a:p>
                      <a:pPr algn="ctr"/>
                      <a:r>
                        <a:rPr lang="en-US" sz="2800" dirty="0"/>
                        <a:t>9</a:t>
                      </a:r>
                    </a:p>
                  </a:txBody>
                  <a:tcPr anchor="ctr"/>
                </a:tc>
                <a:extLst>
                  <a:ext uri="{0D108BD9-81ED-4DB2-BD59-A6C34878D82A}">
                    <a16:rowId xmlns:a16="http://schemas.microsoft.com/office/drawing/2014/main" val="10000"/>
                  </a:ext>
                </a:extLst>
              </a:tr>
              <a:tr h="435980">
                <a:tc gridSpan="3">
                  <a:txBody>
                    <a:bodyPr/>
                    <a:lstStyle/>
                    <a:p>
                      <a:pPr algn="ctr"/>
                      <a:r>
                        <a:rPr lang="en-US" sz="2800" dirty="0"/>
                        <a:t>Form</a:t>
                      </a:r>
                      <a:r>
                        <a:rPr lang="en-US" sz="2800" baseline="0" dirty="0"/>
                        <a:t> &amp; Pour Slab</a:t>
                      </a:r>
                      <a:endParaRPr lang="en-US" sz="28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35980">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extLst>
                  <a:ext uri="{0D108BD9-81ED-4DB2-BD59-A6C34878D82A}">
                    <a16:rowId xmlns:a16="http://schemas.microsoft.com/office/drawing/2014/main" val="10002"/>
                  </a:ext>
                </a:extLst>
              </a:tr>
            </a:tbl>
          </a:graphicData>
        </a:graphic>
      </p:graphicFrame>
      <p:cxnSp>
        <p:nvCxnSpPr>
          <p:cNvPr id="15" name="Straight Arrow Connector 14"/>
          <p:cNvCxnSpPr/>
          <p:nvPr/>
        </p:nvCxnSpPr>
        <p:spPr>
          <a:xfrm flipV="1">
            <a:off x="3646025" y="3784922"/>
            <a:ext cx="1319514" cy="949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46025" y="5023413"/>
            <a:ext cx="1388962" cy="1064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Bent Arrow 19"/>
          <p:cNvSpPr/>
          <p:nvPr/>
        </p:nvSpPr>
        <p:spPr>
          <a:xfrm>
            <a:off x="3113590" y="3310359"/>
            <a:ext cx="2095019" cy="1122745"/>
          </a:xfrm>
          <a:prstGeom prst="bentArrow">
            <a:avLst>
              <a:gd name="adj1" fmla="val 25000"/>
              <a:gd name="adj2" fmla="val 25704"/>
              <a:gd name="adj3" fmla="val 25000"/>
              <a:gd name="adj4" fmla="val 43750"/>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5092861" y="2876838"/>
            <a:ext cx="3229336" cy="369332"/>
          </a:xfrm>
          <a:prstGeom prst="rect">
            <a:avLst/>
          </a:prstGeom>
          <a:noFill/>
          <a:ln>
            <a:solidFill>
              <a:srgbClr val="C00000"/>
            </a:solidFill>
          </a:ln>
        </p:spPr>
        <p:txBody>
          <a:bodyPr wrap="square" rtlCol="0" anchor="ctr" anchorCtr="1">
            <a:spAutoFit/>
          </a:bodyPr>
          <a:lstStyle/>
          <a:p>
            <a:r>
              <a:rPr lang="en-US" dirty="0"/>
              <a:t>3 + 6 = 9</a:t>
            </a:r>
          </a:p>
        </p:txBody>
      </p:sp>
      <p:cxnSp>
        <p:nvCxnSpPr>
          <p:cNvPr id="23" name="Straight Arrow Connector 22"/>
          <p:cNvCxnSpPr/>
          <p:nvPr/>
        </p:nvCxnSpPr>
        <p:spPr>
          <a:xfrm flipH="1">
            <a:off x="5590572" y="3078866"/>
            <a:ext cx="682906" cy="370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20719" y="3125165"/>
            <a:ext cx="46299" cy="312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60557" y="3113590"/>
            <a:ext cx="462987" cy="300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Bent Arrow 28"/>
          <p:cNvSpPr/>
          <p:nvPr/>
        </p:nvSpPr>
        <p:spPr>
          <a:xfrm rot="10800000" flipH="1">
            <a:off x="3090440" y="4039565"/>
            <a:ext cx="2685326" cy="1620454"/>
          </a:xfrm>
          <a:prstGeom prst="bentArrow">
            <a:avLst>
              <a:gd name="adj1" fmla="val 25000"/>
              <a:gd name="adj2" fmla="val 24587"/>
              <a:gd name="adj3" fmla="val 25000"/>
              <a:gd name="adj4" fmla="val 43750"/>
            </a:avLst>
          </a:prstGeom>
          <a:noFill/>
          <a:ln>
            <a:solidFill>
              <a:schemeClr val="accent1">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494590"/>
          </a:xfrm>
        </p:spPr>
        <p:txBody>
          <a:bodyPr>
            <a:normAutofit fontScale="85000" lnSpcReduction="20000"/>
          </a:bodyPr>
          <a:lstStyle/>
          <a:p>
            <a:pPr eaLnBrk="1" hangingPunct="1"/>
            <a:r>
              <a:rPr lang="en-US" dirty="0"/>
              <a:t>The Forward Pass:</a:t>
            </a:r>
          </a:p>
          <a:p>
            <a:pPr lvl="1"/>
            <a:r>
              <a:rPr lang="en-US" dirty="0"/>
              <a:t>If there are two or more activities (arrows) as predecessors to a single activity, choose the one with the largest EF day to insert into the successor activity. This is done because both activities need to be finished before the successor activity can start.</a:t>
            </a:r>
          </a:p>
          <a:p>
            <a:pPr lvl="1"/>
            <a:r>
              <a:rPr lang="en-US" dirty="0"/>
              <a:t>Notice in the Figure the ES for </a:t>
            </a:r>
            <a:r>
              <a:rPr lang="en-US" i="1" dirty="0"/>
              <a:t>Frame Ext. Walls is the largest EF of the predecessor </a:t>
            </a:r>
            <a:r>
              <a:rPr lang="en-US" dirty="0"/>
              <a:t>activities, the 9, not the 4. Then, add the duration to get the EF day: 9 + 5 = 14. Hence, the EF for </a:t>
            </a:r>
            <a:r>
              <a:rPr lang="en-US" i="1" dirty="0"/>
              <a:t>Frame Ext. Walls is the end of day 14.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6" name="Table 5"/>
          <p:cNvGraphicFramePr>
            <a:graphicFrameLocks noGrp="1"/>
          </p:cNvGraphicFramePr>
          <p:nvPr/>
        </p:nvGraphicFramePr>
        <p:xfrm>
          <a:off x="7095280" y="4143550"/>
          <a:ext cx="4514130" cy="1585917"/>
        </p:xfrm>
        <a:graphic>
          <a:graphicData uri="http://schemas.openxmlformats.org/drawingml/2006/table">
            <a:tbl>
              <a:tblPr firstRow="1" bandRow="1">
                <a:tableStyleId>{5940675A-B579-460E-94D1-54222C63F5DA}</a:tableStyleId>
              </a:tblPr>
              <a:tblGrid>
                <a:gridCol w="1504710">
                  <a:extLst>
                    <a:ext uri="{9D8B030D-6E8A-4147-A177-3AD203B41FA5}">
                      <a16:colId xmlns:a16="http://schemas.microsoft.com/office/drawing/2014/main" val="20000"/>
                    </a:ext>
                  </a:extLst>
                </a:gridCol>
                <a:gridCol w="1504710">
                  <a:extLst>
                    <a:ext uri="{9D8B030D-6E8A-4147-A177-3AD203B41FA5}">
                      <a16:colId xmlns:a16="http://schemas.microsoft.com/office/drawing/2014/main" val="20001"/>
                    </a:ext>
                  </a:extLst>
                </a:gridCol>
                <a:gridCol w="1504710">
                  <a:extLst>
                    <a:ext uri="{9D8B030D-6E8A-4147-A177-3AD203B41FA5}">
                      <a16:colId xmlns:a16="http://schemas.microsoft.com/office/drawing/2014/main" val="20002"/>
                    </a:ext>
                  </a:extLst>
                </a:gridCol>
              </a:tblGrid>
              <a:tr h="528639">
                <a:tc>
                  <a:txBody>
                    <a:bodyPr/>
                    <a:lstStyle/>
                    <a:p>
                      <a:pPr algn="ctr"/>
                      <a:r>
                        <a:rPr lang="en-US" sz="2000" dirty="0"/>
                        <a:t>9</a:t>
                      </a:r>
                    </a:p>
                  </a:txBody>
                  <a:tcPr anchor="ctr"/>
                </a:tc>
                <a:tc>
                  <a:txBody>
                    <a:bodyPr/>
                    <a:lstStyle/>
                    <a:p>
                      <a:pPr algn="ctr"/>
                      <a:r>
                        <a:rPr lang="en-US" sz="2000" dirty="0"/>
                        <a:t>5</a:t>
                      </a:r>
                    </a:p>
                  </a:txBody>
                  <a:tcPr anchor="ctr"/>
                </a:tc>
                <a:tc>
                  <a:txBody>
                    <a:bodyPr/>
                    <a:lstStyle/>
                    <a:p>
                      <a:pPr algn="ctr"/>
                      <a:r>
                        <a:rPr lang="en-US" sz="2000" dirty="0"/>
                        <a:t>14</a:t>
                      </a:r>
                    </a:p>
                  </a:txBody>
                  <a:tcPr anchor="ctr"/>
                </a:tc>
                <a:extLst>
                  <a:ext uri="{0D108BD9-81ED-4DB2-BD59-A6C34878D82A}">
                    <a16:rowId xmlns:a16="http://schemas.microsoft.com/office/drawing/2014/main" val="10000"/>
                  </a:ext>
                </a:extLst>
              </a:tr>
              <a:tr h="528639">
                <a:tc gridSpan="3">
                  <a:txBody>
                    <a:bodyPr/>
                    <a:lstStyle/>
                    <a:p>
                      <a:pPr algn="ctr"/>
                      <a:r>
                        <a:rPr lang="en-US" sz="2000" dirty="0"/>
                        <a:t>Frame</a:t>
                      </a:r>
                      <a:r>
                        <a:rPr lang="en-US" sz="2000" baseline="0" dirty="0"/>
                        <a:t> Ext. Wall</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28639">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nvGraphicFramePr>
        <p:xfrm>
          <a:off x="1053298" y="5059675"/>
          <a:ext cx="4305783" cy="1248528"/>
        </p:xfrm>
        <a:graphic>
          <a:graphicData uri="http://schemas.openxmlformats.org/drawingml/2006/table">
            <a:tbl>
              <a:tblPr firstRow="1" bandRow="1">
                <a:tableStyleId>{5940675A-B579-460E-94D1-54222C63F5DA}</a:tableStyleId>
              </a:tblPr>
              <a:tblGrid>
                <a:gridCol w="1435261">
                  <a:extLst>
                    <a:ext uri="{9D8B030D-6E8A-4147-A177-3AD203B41FA5}">
                      <a16:colId xmlns:a16="http://schemas.microsoft.com/office/drawing/2014/main" val="20000"/>
                    </a:ext>
                  </a:extLst>
                </a:gridCol>
                <a:gridCol w="1435261">
                  <a:extLst>
                    <a:ext uri="{9D8B030D-6E8A-4147-A177-3AD203B41FA5}">
                      <a16:colId xmlns:a16="http://schemas.microsoft.com/office/drawing/2014/main" val="20001"/>
                    </a:ext>
                  </a:extLst>
                </a:gridCol>
                <a:gridCol w="1435261">
                  <a:extLst>
                    <a:ext uri="{9D8B030D-6E8A-4147-A177-3AD203B41FA5}">
                      <a16:colId xmlns:a16="http://schemas.microsoft.com/office/drawing/2014/main" val="20002"/>
                    </a:ext>
                  </a:extLst>
                </a:gridCol>
              </a:tblGrid>
              <a:tr h="426144">
                <a:tc>
                  <a:txBody>
                    <a:bodyPr/>
                    <a:lstStyle/>
                    <a:p>
                      <a:pPr algn="ctr"/>
                      <a:r>
                        <a:rPr lang="en-US" sz="2000" dirty="0"/>
                        <a:t>3</a:t>
                      </a:r>
                    </a:p>
                  </a:txBody>
                  <a:tcPr anchor="ctr"/>
                </a:tc>
                <a:tc>
                  <a:txBody>
                    <a:bodyPr/>
                    <a:lstStyle/>
                    <a:p>
                      <a:pPr algn="ctr"/>
                      <a:r>
                        <a:rPr lang="en-US" sz="2000" dirty="0"/>
                        <a:t>1</a:t>
                      </a:r>
                    </a:p>
                  </a:txBody>
                  <a:tcPr anchor="ctr"/>
                </a:tc>
                <a:tc>
                  <a:txBody>
                    <a:bodyPr/>
                    <a:lstStyle/>
                    <a:p>
                      <a:pPr algn="ctr"/>
                      <a:r>
                        <a:rPr lang="en-US" sz="2000" dirty="0"/>
                        <a:t>4</a:t>
                      </a:r>
                    </a:p>
                  </a:txBody>
                  <a:tcPr anchor="ctr"/>
                </a:tc>
                <a:extLst>
                  <a:ext uri="{0D108BD9-81ED-4DB2-BD59-A6C34878D82A}">
                    <a16:rowId xmlns:a16="http://schemas.microsoft.com/office/drawing/2014/main" val="10000"/>
                  </a:ext>
                </a:extLst>
              </a:tr>
              <a:tr h="426144">
                <a:tc gridSpan="3">
                  <a:txBody>
                    <a:bodyPr/>
                    <a:lstStyle/>
                    <a:p>
                      <a:pPr algn="ctr"/>
                      <a:r>
                        <a:rPr lang="en-US" sz="2000" dirty="0"/>
                        <a:t>Temp.</a:t>
                      </a:r>
                      <a:r>
                        <a:rPr lang="en-US" sz="2000" baseline="0" dirty="0"/>
                        <a:t> Power</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49736">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1099595" y="3460830"/>
          <a:ext cx="4294206" cy="1247751"/>
        </p:xfrm>
        <a:graphic>
          <a:graphicData uri="http://schemas.openxmlformats.org/drawingml/2006/table">
            <a:tbl>
              <a:tblPr firstRow="1" bandRow="1">
                <a:tableStyleId>{5940675A-B579-460E-94D1-54222C63F5DA}</a:tableStyleId>
              </a:tblPr>
              <a:tblGrid>
                <a:gridCol w="1431402">
                  <a:extLst>
                    <a:ext uri="{9D8B030D-6E8A-4147-A177-3AD203B41FA5}">
                      <a16:colId xmlns:a16="http://schemas.microsoft.com/office/drawing/2014/main" val="20000"/>
                    </a:ext>
                  </a:extLst>
                </a:gridCol>
                <a:gridCol w="1431402">
                  <a:extLst>
                    <a:ext uri="{9D8B030D-6E8A-4147-A177-3AD203B41FA5}">
                      <a16:colId xmlns:a16="http://schemas.microsoft.com/office/drawing/2014/main" val="20001"/>
                    </a:ext>
                  </a:extLst>
                </a:gridCol>
                <a:gridCol w="1431402">
                  <a:extLst>
                    <a:ext uri="{9D8B030D-6E8A-4147-A177-3AD203B41FA5}">
                      <a16:colId xmlns:a16="http://schemas.microsoft.com/office/drawing/2014/main" val="20002"/>
                    </a:ext>
                  </a:extLst>
                </a:gridCol>
              </a:tblGrid>
              <a:tr h="329108">
                <a:tc>
                  <a:txBody>
                    <a:bodyPr/>
                    <a:lstStyle/>
                    <a:p>
                      <a:pPr algn="ctr"/>
                      <a:r>
                        <a:rPr lang="en-US" sz="2000" dirty="0"/>
                        <a:t>3</a:t>
                      </a:r>
                    </a:p>
                  </a:txBody>
                  <a:tcPr anchor="ctr"/>
                </a:tc>
                <a:tc>
                  <a:txBody>
                    <a:bodyPr/>
                    <a:lstStyle/>
                    <a:p>
                      <a:pPr algn="ctr"/>
                      <a:r>
                        <a:rPr lang="en-US" sz="2000" dirty="0"/>
                        <a:t>6</a:t>
                      </a:r>
                    </a:p>
                  </a:txBody>
                  <a:tcPr anchor="ctr"/>
                </a:tc>
                <a:tc>
                  <a:txBody>
                    <a:bodyPr/>
                    <a:lstStyle/>
                    <a:p>
                      <a:pPr algn="ctr"/>
                      <a:r>
                        <a:rPr lang="en-US" sz="2000" dirty="0"/>
                        <a:t>9</a:t>
                      </a:r>
                    </a:p>
                  </a:txBody>
                  <a:tcPr anchor="ctr"/>
                </a:tc>
                <a:extLst>
                  <a:ext uri="{0D108BD9-81ED-4DB2-BD59-A6C34878D82A}">
                    <a16:rowId xmlns:a16="http://schemas.microsoft.com/office/drawing/2014/main" val="10000"/>
                  </a:ext>
                </a:extLst>
              </a:tr>
              <a:tr h="455271">
                <a:tc gridSpan="3">
                  <a:txBody>
                    <a:bodyPr/>
                    <a:lstStyle/>
                    <a:p>
                      <a:pPr algn="ctr"/>
                      <a:r>
                        <a:rPr lang="en-US" sz="2000" dirty="0"/>
                        <a:t>Form</a:t>
                      </a:r>
                      <a:r>
                        <a:rPr lang="en-US" sz="2000" baseline="0" dirty="0"/>
                        <a:t> &amp; Pour Slab</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08271">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2"/>
                  </a:ext>
                </a:extLst>
              </a:tr>
            </a:tbl>
          </a:graphicData>
        </a:graphic>
      </p:graphicFrame>
      <p:sp>
        <p:nvSpPr>
          <p:cNvPr id="21" name="TextBox 20"/>
          <p:cNvSpPr txBox="1"/>
          <p:nvPr/>
        </p:nvSpPr>
        <p:spPr>
          <a:xfrm>
            <a:off x="7882360" y="3594469"/>
            <a:ext cx="3229336" cy="369332"/>
          </a:xfrm>
          <a:prstGeom prst="rect">
            <a:avLst/>
          </a:prstGeom>
          <a:noFill/>
          <a:ln>
            <a:solidFill>
              <a:srgbClr val="C00000"/>
            </a:solidFill>
          </a:ln>
        </p:spPr>
        <p:txBody>
          <a:bodyPr wrap="square" rtlCol="0" anchor="ctr" anchorCtr="1">
            <a:spAutoFit/>
          </a:bodyPr>
          <a:lstStyle/>
          <a:p>
            <a:r>
              <a:rPr lang="en-US" dirty="0"/>
              <a:t>9 + 5 = 14</a:t>
            </a:r>
          </a:p>
        </p:txBody>
      </p:sp>
      <p:cxnSp>
        <p:nvCxnSpPr>
          <p:cNvPr id="18" name="Straight Arrow Connector 17"/>
          <p:cNvCxnSpPr/>
          <p:nvPr/>
        </p:nvCxnSpPr>
        <p:spPr>
          <a:xfrm>
            <a:off x="5348990" y="4114800"/>
            <a:ext cx="1749706" cy="642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34000" y="5069711"/>
            <a:ext cx="1749706" cy="645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963382" y="3819646"/>
            <a:ext cx="1076446" cy="486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387068" y="3854370"/>
            <a:ext cx="23150" cy="358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931078" y="3831220"/>
            <a:ext cx="763930" cy="462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60961" y="5782480"/>
            <a:ext cx="4791919" cy="646331"/>
          </a:xfrm>
          <a:prstGeom prst="rect">
            <a:avLst/>
          </a:prstGeom>
          <a:noFill/>
          <a:ln>
            <a:solidFill>
              <a:srgbClr val="C00000"/>
            </a:solidFill>
          </a:ln>
        </p:spPr>
        <p:txBody>
          <a:bodyPr wrap="square" rtlCol="0" anchor="ctr" anchorCtr="1">
            <a:spAutoFit/>
          </a:bodyPr>
          <a:lstStyle/>
          <a:p>
            <a:r>
              <a:rPr lang="en-US" dirty="0"/>
              <a:t>Largest of ( EF of Form &amp; Pour Slab and EF of Temp. Power) = largest (9, 4) = 9 </a:t>
            </a:r>
          </a:p>
        </p:txBody>
      </p:sp>
      <p:cxnSp>
        <p:nvCxnSpPr>
          <p:cNvPr id="35" name="Straight Arrow Connector 34"/>
          <p:cNvCxnSpPr/>
          <p:nvPr/>
        </p:nvCxnSpPr>
        <p:spPr>
          <a:xfrm flipH="1">
            <a:off x="7303625" y="4421529"/>
            <a:ext cx="462988" cy="136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4560425" y="6435524"/>
            <a:ext cx="3345084" cy="59030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In our last module we have learned that a CPM schedule involves five steps. They are:</a:t>
            </a:r>
          </a:p>
          <a:p>
            <a:pPr lvl="1"/>
            <a:r>
              <a:rPr lang="en-US" dirty="0"/>
              <a:t>Determine the work activities: Any project, no matter how large or small, must be divided into smaller entities, called activities, or tasks</a:t>
            </a:r>
          </a:p>
          <a:p>
            <a:pPr lvl="1"/>
            <a:r>
              <a:rPr lang="en-US" dirty="0"/>
              <a:t>Determine activities’ resources: labor (human), materials, and equipment</a:t>
            </a:r>
          </a:p>
          <a:p>
            <a:pPr lvl="1"/>
            <a:r>
              <a:rPr lang="en-US" dirty="0"/>
              <a:t>Determine activities’ durations: time estimates for each operation</a:t>
            </a:r>
          </a:p>
          <a:p>
            <a:pPr lvl="1"/>
            <a:r>
              <a:rPr lang="en-US" dirty="0"/>
              <a:t>Determine logical relationships: Determine FS, SS, FF, &amp; SF and draw logic diagram</a:t>
            </a:r>
          </a:p>
          <a:p>
            <a:pPr lvl="1"/>
            <a:r>
              <a:rPr lang="en-US" dirty="0"/>
              <a:t>Perform the CPM calculations: ES, EF, LS, LF, TF, FF</a:t>
            </a:r>
          </a:p>
          <a:p>
            <a:pPr marL="347663" lvl="1" indent="-347663">
              <a:buNone/>
            </a:pPr>
            <a:r>
              <a:rPr lang="en-US" b="1" dirty="0">
                <a:solidFill>
                  <a:srgbClr val="FF0000"/>
                </a:solidFill>
              </a:rPr>
              <a:t>	</a:t>
            </a:r>
            <a:r>
              <a:rPr lang="en-US" i="1" dirty="0"/>
              <a:t>		</a:t>
            </a:r>
            <a:endParaRPr lang="en-US" dirty="0">
              <a:solidFill>
                <a:srgbClr val="7030A0"/>
              </a:solidFill>
            </a:endParaRPr>
          </a:p>
        </p:txBody>
      </p:sp>
      <p:sp>
        <p:nvSpPr>
          <p:cNvPr id="2" name="Title 1"/>
          <p:cNvSpPr>
            <a:spLocks noGrp="1"/>
          </p:cNvSpPr>
          <p:nvPr>
            <p:ph type="title"/>
          </p:nvPr>
        </p:nvSpPr>
        <p:spPr/>
        <p:txBody>
          <a:bodyPr/>
          <a:lstStyle/>
          <a:p>
            <a:r>
              <a:rPr lang="en-US" dirty="0"/>
              <a:t>The CPM Schedule</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2707511"/>
          </a:xfrm>
        </p:spPr>
        <p:txBody>
          <a:bodyPr>
            <a:normAutofit fontScale="70000" lnSpcReduction="20000"/>
          </a:bodyPr>
          <a:lstStyle/>
          <a:p>
            <a:pPr eaLnBrk="1" hangingPunct="1"/>
            <a:r>
              <a:rPr lang="en-US" dirty="0"/>
              <a:t>The Forward Pass:</a:t>
            </a:r>
          </a:p>
          <a:p>
            <a:pPr lvl="1"/>
            <a:r>
              <a:rPr lang="en-US" dirty="0"/>
              <a:t>Continue in a like manner, always choosing the larger of the predecessors for the ES day, adding the duration to get the EF day and continuing this through the rest of the network as shown in Figure. As can be seen from the network in Figure, the project is scheduled to finish on the end of day 35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pic>
        <p:nvPicPr>
          <p:cNvPr id="15" name="Picture 14" descr="Forward Pass.jpg"/>
          <p:cNvPicPr>
            <a:picLocks noChangeAspect="1"/>
          </p:cNvPicPr>
          <p:nvPr/>
        </p:nvPicPr>
        <p:blipFill>
          <a:blip r:embed="rId3" cstate="print"/>
          <a:stretch>
            <a:fillRect/>
          </a:stretch>
        </p:blipFill>
        <p:spPr>
          <a:xfrm>
            <a:off x="2030272" y="2762164"/>
            <a:ext cx="7322073" cy="39511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899704"/>
          </a:xfrm>
        </p:spPr>
        <p:txBody>
          <a:bodyPr>
            <a:normAutofit fontScale="92500" lnSpcReduction="20000"/>
          </a:bodyPr>
          <a:lstStyle/>
          <a:p>
            <a:pPr eaLnBrk="1" hangingPunct="1"/>
            <a:r>
              <a:rPr lang="en-US" dirty="0"/>
              <a:t>The Backward Pass:</a:t>
            </a:r>
          </a:p>
          <a:p>
            <a:pPr lvl="1"/>
            <a:r>
              <a:rPr lang="en-US" dirty="0"/>
              <a:t>With the forward pass completed, the early start and finish days have been established. To establish the late start and finish days, the same concept is followed, except that everything is done backward. Therefore, it is called the </a:t>
            </a:r>
            <a:r>
              <a:rPr lang="en-US" b="1" dirty="0"/>
              <a:t>backward pass. The calculations begin </a:t>
            </a:r>
            <a:r>
              <a:rPr lang="en-US" dirty="0"/>
              <a:t>at the end of the project and move to the beginning of the project, or from right to left. If two arrows back into an activity, the lowest number is chosen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899704"/>
          </a:xfrm>
        </p:spPr>
        <p:txBody>
          <a:bodyPr>
            <a:normAutofit fontScale="92500" lnSpcReduction="20000"/>
          </a:bodyPr>
          <a:lstStyle/>
          <a:p>
            <a:pPr eaLnBrk="1" hangingPunct="1"/>
            <a:r>
              <a:rPr lang="en-US" dirty="0"/>
              <a:t>The Backward Pass:</a:t>
            </a:r>
          </a:p>
          <a:p>
            <a:pPr lvl="1"/>
            <a:r>
              <a:rPr lang="en-US" dirty="0"/>
              <a:t>To begin the backward pass calculations, go to the last activity and copy the EF day (top right cell) into the LF (bottom right) cell of the activity box as shown in Figure. This is the standard or default method of starting the backward pass because it is typical to want the late finish day to be the same day as the early finish day. Then, subtract the duration from the LF day and that gives the LS day for that last activity as shown in Figure.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4" name="Table 3"/>
          <p:cNvGraphicFramePr>
            <a:graphicFrameLocks noGrp="1"/>
          </p:cNvGraphicFramePr>
          <p:nvPr/>
        </p:nvGraphicFramePr>
        <p:xfrm>
          <a:off x="3883951" y="4039378"/>
          <a:ext cx="3280779" cy="1554480"/>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420609">
                <a:tc>
                  <a:txBody>
                    <a:bodyPr/>
                    <a:lstStyle/>
                    <a:p>
                      <a:pPr algn="ctr"/>
                      <a:r>
                        <a:rPr lang="en-US" sz="2800" dirty="0"/>
                        <a:t>34</a:t>
                      </a:r>
                    </a:p>
                  </a:txBody>
                  <a:tcPr anchor="ctr"/>
                </a:tc>
                <a:tc>
                  <a:txBody>
                    <a:bodyPr/>
                    <a:lstStyle/>
                    <a:p>
                      <a:pPr algn="ctr"/>
                      <a:r>
                        <a:rPr lang="en-US" sz="2800" dirty="0"/>
                        <a:t>1</a:t>
                      </a:r>
                    </a:p>
                  </a:txBody>
                  <a:tcPr anchor="ctr"/>
                </a:tc>
                <a:tc>
                  <a:txBody>
                    <a:bodyPr/>
                    <a:lstStyle/>
                    <a:p>
                      <a:pPr algn="ctr"/>
                      <a:r>
                        <a:rPr lang="en-US" sz="2800" dirty="0"/>
                        <a:t>35</a:t>
                      </a:r>
                    </a:p>
                  </a:txBody>
                  <a:tcPr anchor="ctr"/>
                </a:tc>
                <a:extLst>
                  <a:ext uri="{0D108BD9-81ED-4DB2-BD59-A6C34878D82A}">
                    <a16:rowId xmlns:a16="http://schemas.microsoft.com/office/drawing/2014/main" val="10000"/>
                  </a:ext>
                </a:extLst>
              </a:tr>
              <a:tr h="420609">
                <a:tc gridSpan="3">
                  <a:txBody>
                    <a:bodyPr/>
                    <a:lstStyle/>
                    <a:p>
                      <a:pPr algn="ctr"/>
                      <a:r>
                        <a:rPr lang="en-US" sz="2800" dirty="0"/>
                        <a:t>Close</a:t>
                      </a:r>
                      <a:r>
                        <a:rPr lang="en-US" sz="2800" baseline="0" dirty="0"/>
                        <a:t> Out</a:t>
                      </a:r>
                      <a:endParaRPr lang="en-US" sz="28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20609">
                <a:tc>
                  <a:txBody>
                    <a:bodyPr/>
                    <a:lstStyle/>
                    <a:p>
                      <a:pPr algn="ctr"/>
                      <a:r>
                        <a:rPr lang="en-US" sz="2800" dirty="0"/>
                        <a:t>34</a:t>
                      </a:r>
                    </a:p>
                  </a:txBody>
                  <a:tcPr anchor="ctr"/>
                </a:tc>
                <a:tc>
                  <a:txBody>
                    <a:bodyPr/>
                    <a:lstStyle/>
                    <a:p>
                      <a:pPr algn="ctr"/>
                      <a:endParaRPr lang="en-US" sz="2800" dirty="0"/>
                    </a:p>
                  </a:txBody>
                  <a:tcPr anchor="ctr"/>
                </a:tc>
                <a:tc>
                  <a:txBody>
                    <a:bodyPr/>
                    <a:lstStyle/>
                    <a:p>
                      <a:pPr algn="ctr"/>
                      <a:r>
                        <a:rPr lang="en-US" sz="2800" dirty="0"/>
                        <a:t>35</a:t>
                      </a:r>
                    </a:p>
                  </a:txBody>
                  <a:tcPr anchor="ctr"/>
                </a:tc>
                <a:extLst>
                  <a:ext uri="{0D108BD9-81ED-4DB2-BD59-A6C34878D82A}">
                    <a16:rowId xmlns:a16="http://schemas.microsoft.com/office/drawing/2014/main" val="10002"/>
                  </a:ext>
                </a:extLst>
              </a:tr>
            </a:tbl>
          </a:graphicData>
        </a:graphic>
      </p:graphicFrame>
      <p:sp>
        <p:nvSpPr>
          <p:cNvPr id="6" name="Down Arrow 5"/>
          <p:cNvSpPr/>
          <p:nvPr/>
        </p:nvSpPr>
        <p:spPr>
          <a:xfrm>
            <a:off x="6180881" y="4097438"/>
            <a:ext cx="879676" cy="1088020"/>
          </a:xfrm>
          <a:prstGeom prst="down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7" name="TextBox 6"/>
          <p:cNvSpPr txBox="1"/>
          <p:nvPr/>
        </p:nvSpPr>
        <p:spPr>
          <a:xfrm>
            <a:off x="544011" y="5070636"/>
            <a:ext cx="3252486" cy="646331"/>
          </a:xfrm>
          <a:prstGeom prst="rect">
            <a:avLst/>
          </a:prstGeom>
          <a:noFill/>
          <a:ln>
            <a:solidFill>
              <a:srgbClr val="C00000"/>
            </a:solidFill>
          </a:ln>
        </p:spPr>
        <p:txBody>
          <a:bodyPr wrap="square" rtlCol="0" anchor="ctr" anchorCtr="1">
            <a:spAutoFit/>
          </a:bodyPr>
          <a:lstStyle/>
          <a:p>
            <a:r>
              <a:rPr lang="en-US" dirty="0"/>
              <a:t>LS = LF – Duration</a:t>
            </a:r>
          </a:p>
          <a:p>
            <a:r>
              <a:rPr lang="en-US" dirty="0"/>
              <a:t>     = </a:t>
            </a:r>
            <a:r>
              <a:rPr lang="en-US" dirty="0">
                <a:solidFill>
                  <a:srgbClr val="00B050"/>
                </a:solidFill>
              </a:rPr>
              <a:t>35</a:t>
            </a:r>
            <a:r>
              <a:rPr lang="en-US" dirty="0"/>
              <a:t> – </a:t>
            </a:r>
            <a:r>
              <a:rPr lang="en-US" dirty="0">
                <a:solidFill>
                  <a:srgbClr val="7030A0"/>
                </a:solidFill>
              </a:rPr>
              <a:t>1</a:t>
            </a:r>
            <a:r>
              <a:rPr lang="en-US" dirty="0"/>
              <a:t> = </a:t>
            </a:r>
            <a:r>
              <a:rPr lang="en-US" dirty="0">
                <a:solidFill>
                  <a:srgbClr val="C00000"/>
                </a:solidFill>
              </a:rPr>
              <a:t>34</a:t>
            </a:r>
          </a:p>
        </p:txBody>
      </p:sp>
      <p:cxnSp>
        <p:nvCxnSpPr>
          <p:cNvPr id="18" name="Straight Arrow Connector 17"/>
          <p:cNvCxnSpPr/>
          <p:nvPr/>
        </p:nvCxnSpPr>
        <p:spPr>
          <a:xfrm flipH="1">
            <a:off x="2743200" y="5301205"/>
            <a:ext cx="1435261" cy="196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0800000" flipV="1">
            <a:off x="2187615" y="4317356"/>
            <a:ext cx="3252486" cy="1169043"/>
          </a:xfrm>
          <a:prstGeom prst="curvedConnector3">
            <a:avLst>
              <a:gd name="adj1" fmla="val 50000"/>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flipV="1">
            <a:off x="1828801" y="5289630"/>
            <a:ext cx="4548851" cy="335666"/>
          </a:xfrm>
          <a:prstGeom prst="curved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899704"/>
          </a:xfrm>
        </p:spPr>
        <p:txBody>
          <a:bodyPr>
            <a:normAutofit fontScale="92500" lnSpcReduction="10000"/>
          </a:bodyPr>
          <a:lstStyle/>
          <a:p>
            <a:pPr eaLnBrk="1" hangingPunct="1"/>
            <a:r>
              <a:rPr lang="en-US" dirty="0"/>
              <a:t>The Backward Pass:</a:t>
            </a:r>
          </a:p>
          <a:p>
            <a:pPr lvl="1"/>
            <a:r>
              <a:rPr lang="en-US" dirty="0"/>
              <a:t>Next, move to the predecessor of the last activity and copy the LS day of the successor to the LF of the predecessor as shown in Figure.</a:t>
            </a:r>
          </a:p>
          <a:p>
            <a:pPr lvl="1"/>
            <a:r>
              <a:rPr lang="en-US" i="1" dirty="0"/>
              <a:t>Close Out has an LS day of 34, so this becomes the LF day for Finish Electrical. Then, </a:t>
            </a:r>
            <a:r>
              <a:rPr lang="en-US" dirty="0"/>
              <a:t>subtract the </a:t>
            </a:r>
            <a:r>
              <a:rPr lang="en-US" i="1" dirty="0"/>
              <a:t>Finish Electrical duration of 2 days (34 – 2 = 32) and this calculates the LS for Finish Electrical to be day 32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4" name="Table 3"/>
          <p:cNvGraphicFramePr>
            <a:graphicFrameLocks noGrp="1"/>
          </p:cNvGraphicFramePr>
          <p:nvPr/>
        </p:nvGraphicFramePr>
        <p:xfrm>
          <a:off x="8189733" y="3912056"/>
          <a:ext cx="3280779" cy="1554480"/>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420609">
                <a:tc>
                  <a:txBody>
                    <a:bodyPr/>
                    <a:lstStyle/>
                    <a:p>
                      <a:pPr algn="ctr"/>
                      <a:r>
                        <a:rPr lang="en-US" sz="2800" dirty="0"/>
                        <a:t>34</a:t>
                      </a:r>
                    </a:p>
                  </a:txBody>
                  <a:tcPr anchor="ctr"/>
                </a:tc>
                <a:tc>
                  <a:txBody>
                    <a:bodyPr/>
                    <a:lstStyle/>
                    <a:p>
                      <a:pPr algn="ctr"/>
                      <a:r>
                        <a:rPr lang="en-US" sz="2800" dirty="0"/>
                        <a:t>1</a:t>
                      </a:r>
                    </a:p>
                  </a:txBody>
                  <a:tcPr anchor="ctr"/>
                </a:tc>
                <a:tc>
                  <a:txBody>
                    <a:bodyPr/>
                    <a:lstStyle/>
                    <a:p>
                      <a:pPr algn="ctr"/>
                      <a:r>
                        <a:rPr lang="en-US" sz="2800" dirty="0"/>
                        <a:t>35</a:t>
                      </a:r>
                    </a:p>
                  </a:txBody>
                  <a:tcPr anchor="ctr"/>
                </a:tc>
                <a:extLst>
                  <a:ext uri="{0D108BD9-81ED-4DB2-BD59-A6C34878D82A}">
                    <a16:rowId xmlns:a16="http://schemas.microsoft.com/office/drawing/2014/main" val="10000"/>
                  </a:ext>
                </a:extLst>
              </a:tr>
              <a:tr h="420609">
                <a:tc gridSpan="3">
                  <a:txBody>
                    <a:bodyPr/>
                    <a:lstStyle/>
                    <a:p>
                      <a:pPr algn="ctr"/>
                      <a:r>
                        <a:rPr lang="en-US" sz="2800" dirty="0"/>
                        <a:t>Close</a:t>
                      </a:r>
                      <a:r>
                        <a:rPr lang="en-US" sz="2800" baseline="0" dirty="0"/>
                        <a:t> Out</a:t>
                      </a:r>
                      <a:endParaRPr lang="en-US" sz="28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20609">
                <a:tc>
                  <a:txBody>
                    <a:bodyPr/>
                    <a:lstStyle/>
                    <a:p>
                      <a:pPr algn="ctr"/>
                      <a:r>
                        <a:rPr lang="en-US" sz="2800" dirty="0"/>
                        <a:t>34</a:t>
                      </a:r>
                    </a:p>
                  </a:txBody>
                  <a:tcPr anchor="ctr"/>
                </a:tc>
                <a:tc>
                  <a:txBody>
                    <a:bodyPr/>
                    <a:lstStyle/>
                    <a:p>
                      <a:pPr algn="ctr"/>
                      <a:endParaRPr lang="en-US" sz="2800" dirty="0"/>
                    </a:p>
                  </a:txBody>
                  <a:tcPr anchor="ctr"/>
                </a:tc>
                <a:tc>
                  <a:txBody>
                    <a:bodyPr/>
                    <a:lstStyle/>
                    <a:p>
                      <a:pPr algn="ctr"/>
                      <a:r>
                        <a:rPr lang="en-US" sz="2800" dirty="0"/>
                        <a:t>35</a:t>
                      </a:r>
                    </a:p>
                  </a:txBody>
                  <a:tcPr anchor="ctr"/>
                </a:tc>
                <a:extLst>
                  <a:ext uri="{0D108BD9-81ED-4DB2-BD59-A6C34878D82A}">
                    <a16:rowId xmlns:a16="http://schemas.microsoft.com/office/drawing/2014/main" val="10002"/>
                  </a:ext>
                </a:extLst>
              </a:tr>
            </a:tbl>
          </a:graphicData>
        </a:graphic>
      </p:graphicFrame>
      <p:sp>
        <p:nvSpPr>
          <p:cNvPr id="7" name="TextBox 6"/>
          <p:cNvSpPr txBox="1"/>
          <p:nvPr/>
        </p:nvSpPr>
        <p:spPr>
          <a:xfrm>
            <a:off x="2592730" y="5672519"/>
            <a:ext cx="3252486" cy="646331"/>
          </a:xfrm>
          <a:prstGeom prst="rect">
            <a:avLst/>
          </a:prstGeom>
          <a:noFill/>
          <a:ln>
            <a:solidFill>
              <a:srgbClr val="C00000"/>
            </a:solidFill>
          </a:ln>
        </p:spPr>
        <p:txBody>
          <a:bodyPr wrap="square" rtlCol="0" anchor="ctr" anchorCtr="1">
            <a:spAutoFit/>
          </a:bodyPr>
          <a:lstStyle/>
          <a:p>
            <a:r>
              <a:rPr lang="en-US" dirty="0"/>
              <a:t>LS = LF – Duration</a:t>
            </a:r>
          </a:p>
          <a:p>
            <a:r>
              <a:rPr lang="en-US" dirty="0"/>
              <a:t>     = 34 – 2 = 32</a:t>
            </a:r>
          </a:p>
        </p:txBody>
      </p:sp>
      <p:graphicFrame>
        <p:nvGraphicFramePr>
          <p:cNvPr id="10" name="Table 9"/>
          <p:cNvGraphicFramePr>
            <a:graphicFrameLocks noGrp="1"/>
          </p:cNvGraphicFramePr>
          <p:nvPr/>
        </p:nvGraphicFramePr>
        <p:xfrm>
          <a:off x="4105799" y="3948708"/>
          <a:ext cx="3280779" cy="1554480"/>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420609">
                <a:tc>
                  <a:txBody>
                    <a:bodyPr/>
                    <a:lstStyle/>
                    <a:p>
                      <a:pPr algn="ctr"/>
                      <a:r>
                        <a:rPr lang="en-US" sz="2800" dirty="0"/>
                        <a:t>32</a:t>
                      </a:r>
                    </a:p>
                  </a:txBody>
                  <a:tcPr anchor="ctr"/>
                </a:tc>
                <a:tc>
                  <a:txBody>
                    <a:bodyPr/>
                    <a:lstStyle/>
                    <a:p>
                      <a:pPr algn="ctr"/>
                      <a:r>
                        <a:rPr lang="en-US" sz="2800" dirty="0"/>
                        <a:t>2</a:t>
                      </a:r>
                    </a:p>
                  </a:txBody>
                  <a:tcPr anchor="ctr"/>
                </a:tc>
                <a:tc>
                  <a:txBody>
                    <a:bodyPr/>
                    <a:lstStyle/>
                    <a:p>
                      <a:pPr algn="ctr"/>
                      <a:r>
                        <a:rPr lang="en-US" sz="2800" dirty="0"/>
                        <a:t>34</a:t>
                      </a:r>
                    </a:p>
                  </a:txBody>
                  <a:tcPr anchor="ctr"/>
                </a:tc>
                <a:extLst>
                  <a:ext uri="{0D108BD9-81ED-4DB2-BD59-A6C34878D82A}">
                    <a16:rowId xmlns:a16="http://schemas.microsoft.com/office/drawing/2014/main" val="10000"/>
                  </a:ext>
                </a:extLst>
              </a:tr>
              <a:tr h="420609">
                <a:tc gridSpan="3">
                  <a:txBody>
                    <a:bodyPr/>
                    <a:lstStyle/>
                    <a:p>
                      <a:pPr algn="ctr"/>
                      <a:r>
                        <a:rPr lang="en-US" sz="2800" dirty="0"/>
                        <a:t>Finish</a:t>
                      </a:r>
                      <a:r>
                        <a:rPr lang="en-US" sz="2800" baseline="0" dirty="0"/>
                        <a:t> Electrical</a:t>
                      </a:r>
                      <a:endParaRPr lang="en-US" sz="28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20609">
                <a:tc>
                  <a:txBody>
                    <a:bodyPr/>
                    <a:lstStyle/>
                    <a:p>
                      <a:pPr algn="ctr"/>
                      <a:r>
                        <a:rPr lang="en-US" sz="2800" dirty="0"/>
                        <a:t>32</a:t>
                      </a:r>
                    </a:p>
                  </a:txBody>
                  <a:tcPr anchor="ctr"/>
                </a:tc>
                <a:tc>
                  <a:txBody>
                    <a:bodyPr/>
                    <a:lstStyle/>
                    <a:p>
                      <a:pPr algn="ctr"/>
                      <a:endParaRPr lang="en-US" sz="2800" dirty="0"/>
                    </a:p>
                  </a:txBody>
                  <a:tcPr anchor="ctr"/>
                </a:tc>
                <a:tc>
                  <a:txBody>
                    <a:bodyPr/>
                    <a:lstStyle/>
                    <a:p>
                      <a:pPr algn="ctr"/>
                      <a:r>
                        <a:rPr lang="en-US" sz="2800" dirty="0"/>
                        <a:t>34</a:t>
                      </a:r>
                    </a:p>
                  </a:txBody>
                  <a:tcPr anchor="ctr"/>
                </a:tc>
                <a:extLst>
                  <a:ext uri="{0D108BD9-81ED-4DB2-BD59-A6C34878D82A}">
                    <a16:rowId xmlns:a16="http://schemas.microsoft.com/office/drawing/2014/main" val="10002"/>
                  </a:ext>
                </a:extLst>
              </a:tr>
            </a:tbl>
          </a:graphicData>
        </a:graphic>
      </p:graphicFrame>
      <p:cxnSp>
        <p:nvCxnSpPr>
          <p:cNvPr id="12" name="Straight Arrow Connector 11"/>
          <p:cNvCxnSpPr/>
          <p:nvPr/>
        </p:nvCxnSpPr>
        <p:spPr>
          <a:xfrm>
            <a:off x="7396223" y="4745620"/>
            <a:ext cx="8102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Left Arrow 12"/>
          <p:cNvSpPr/>
          <p:nvPr/>
        </p:nvSpPr>
        <p:spPr>
          <a:xfrm>
            <a:off x="7095281" y="4791920"/>
            <a:ext cx="1932972" cy="844952"/>
          </a:xfrm>
          <a:prstGeom prst="left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5" name="Down Arrow 14"/>
          <p:cNvSpPr/>
          <p:nvPr/>
        </p:nvSpPr>
        <p:spPr>
          <a:xfrm rot="2100000">
            <a:off x="4067478" y="5276665"/>
            <a:ext cx="378407" cy="561334"/>
          </a:xfrm>
          <a:prstGeom prst="down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702934"/>
          </a:xfrm>
        </p:spPr>
        <p:txBody>
          <a:bodyPr>
            <a:normAutofit fontScale="85000" lnSpcReduction="20000"/>
          </a:bodyPr>
          <a:lstStyle/>
          <a:p>
            <a:pPr eaLnBrk="1" hangingPunct="1"/>
            <a:r>
              <a:rPr lang="en-US" dirty="0"/>
              <a:t>The Backward Pass:</a:t>
            </a:r>
          </a:p>
          <a:p>
            <a:pPr lvl="1"/>
            <a:r>
              <a:rPr lang="en-US" dirty="0"/>
              <a:t>During the backward pass, when there are two successor activities (noted by arrows) backing into a single activity, choose the one with the </a:t>
            </a:r>
            <a:r>
              <a:rPr lang="en-US" i="1" dirty="0"/>
              <a:t>earliest LS day to become the LF day </a:t>
            </a:r>
            <a:r>
              <a:rPr lang="en-US" dirty="0"/>
              <a:t>to insert into the predecessor activity as shown in Figure.</a:t>
            </a:r>
          </a:p>
          <a:p>
            <a:pPr lvl="1"/>
            <a:r>
              <a:rPr lang="en-US" dirty="0"/>
              <a:t>For example, both </a:t>
            </a:r>
            <a:r>
              <a:rPr lang="en-US" i="1" dirty="0"/>
              <a:t>Frame Roof (LS of 14) and Windows &amp; Doors (LS of 17) are backing </a:t>
            </a:r>
            <a:r>
              <a:rPr lang="en-US" dirty="0"/>
              <a:t>into </a:t>
            </a:r>
            <a:r>
              <a:rPr lang="en-US" i="1" dirty="0"/>
              <a:t>Frame Ext. Walls. So, the number to enter into the LF of Frame Ext. Walls (lower right) is </a:t>
            </a:r>
            <a:r>
              <a:rPr lang="en-US" dirty="0"/>
              <a:t>14, the earliest or smallest. Remember to focus on the bottom numbers in the activity box. Then subtract the duration of 5 days to get the LS day for </a:t>
            </a:r>
            <a:r>
              <a:rPr lang="en-US" i="1" dirty="0"/>
              <a:t>Frame Ext. Walls. (14 – 5 = 9).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graphicFrame>
        <p:nvGraphicFramePr>
          <p:cNvPr id="4" name="Table 3"/>
          <p:cNvGraphicFramePr>
            <a:graphicFrameLocks noGrp="1"/>
          </p:cNvGraphicFramePr>
          <p:nvPr/>
        </p:nvGraphicFramePr>
        <p:xfrm>
          <a:off x="5261338" y="3645840"/>
          <a:ext cx="3280779" cy="1192377"/>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397459">
                <a:tc>
                  <a:txBody>
                    <a:bodyPr/>
                    <a:lstStyle/>
                    <a:p>
                      <a:pPr algn="ctr"/>
                      <a:r>
                        <a:rPr lang="en-US" sz="2000" dirty="0"/>
                        <a:t>14</a:t>
                      </a:r>
                    </a:p>
                  </a:txBody>
                  <a:tcPr anchor="ctr"/>
                </a:tc>
                <a:tc>
                  <a:txBody>
                    <a:bodyPr/>
                    <a:lstStyle/>
                    <a:p>
                      <a:pPr algn="ctr"/>
                      <a:r>
                        <a:rPr lang="en-US" sz="2000" dirty="0"/>
                        <a:t>2</a:t>
                      </a:r>
                    </a:p>
                  </a:txBody>
                  <a:tcPr anchor="ctr"/>
                </a:tc>
                <a:tc>
                  <a:txBody>
                    <a:bodyPr/>
                    <a:lstStyle/>
                    <a:p>
                      <a:pPr algn="ctr"/>
                      <a:r>
                        <a:rPr lang="en-US" sz="2000" dirty="0"/>
                        <a:t>16</a:t>
                      </a:r>
                    </a:p>
                  </a:txBody>
                  <a:tcPr anchor="ctr"/>
                </a:tc>
                <a:extLst>
                  <a:ext uri="{0D108BD9-81ED-4DB2-BD59-A6C34878D82A}">
                    <a16:rowId xmlns:a16="http://schemas.microsoft.com/office/drawing/2014/main" val="10000"/>
                  </a:ext>
                </a:extLst>
              </a:tr>
              <a:tr h="397459">
                <a:tc gridSpan="3">
                  <a:txBody>
                    <a:bodyPr/>
                    <a:lstStyle/>
                    <a:p>
                      <a:pPr algn="ctr"/>
                      <a:r>
                        <a:rPr lang="en-US" sz="2000" dirty="0"/>
                        <a:t>Frame</a:t>
                      </a:r>
                      <a:r>
                        <a:rPr lang="en-US" sz="2000" baseline="0" dirty="0"/>
                        <a:t> Roof</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97459">
                <a:tc>
                  <a:txBody>
                    <a:bodyPr/>
                    <a:lstStyle/>
                    <a:p>
                      <a:pPr algn="ctr"/>
                      <a:r>
                        <a:rPr lang="en-US" sz="2000" dirty="0"/>
                        <a:t>14</a:t>
                      </a:r>
                    </a:p>
                  </a:txBody>
                  <a:tcPr anchor="ctr"/>
                </a:tc>
                <a:tc>
                  <a:txBody>
                    <a:bodyPr/>
                    <a:lstStyle/>
                    <a:p>
                      <a:pPr algn="ctr"/>
                      <a:endParaRPr lang="en-US" sz="2000" dirty="0"/>
                    </a:p>
                  </a:txBody>
                  <a:tcPr anchor="ctr"/>
                </a:tc>
                <a:tc>
                  <a:txBody>
                    <a:bodyPr/>
                    <a:lstStyle/>
                    <a:p>
                      <a:pPr algn="ctr"/>
                      <a:r>
                        <a:rPr lang="en-US" sz="2000" dirty="0"/>
                        <a:t>16</a:t>
                      </a:r>
                    </a:p>
                  </a:txBody>
                  <a:tcPr anchor="ctr"/>
                </a:tc>
                <a:extLst>
                  <a:ext uri="{0D108BD9-81ED-4DB2-BD59-A6C34878D82A}">
                    <a16:rowId xmlns:a16="http://schemas.microsoft.com/office/drawing/2014/main" val="10002"/>
                  </a:ext>
                </a:extLst>
              </a:tr>
            </a:tbl>
          </a:graphicData>
        </a:graphic>
      </p:graphicFrame>
      <p:sp>
        <p:nvSpPr>
          <p:cNvPr id="7" name="TextBox 6"/>
          <p:cNvSpPr txBox="1"/>
          <p:nvPr/>
        </p:nvSpPr>
        <p:spPr>
          <a:xfrm>
            <a:off x="775504" y="5406698"/>
            <a:ext cx="4062714" cy="923330"/>
          </a:xfrm>
          <a:prstGeom prst="rect">
            <a:avLst/>
          </a:prstGeom>
          <a:noFill/>
          <a:ln>
            <a:solidFill>
              <a:srgbClr val="C00000"/>
            </a:solidFill>
          </a:ln>
        </p:spPr>
        <p:txBody>
          <a:bodyPr wrap="square" rtlCol="0" anchor="ctr" anchorCtr="1">
            <a:spAutoFit/>
          </a:bodyPr>
          <a:lstStyle/>
          <a:p>
            <a:r>
              <a:rPr lang="en-US" dirty="0"/>
              <a:t>Smallest of ( LS of Frame Roof and LS of Windows and Doors) = smallest (14, 17) = 14</a:t>
            </a:r>
          </a:p>
        </p:txBody>
      </p:sp>
      <p:graphicFrame>
        <p:nvGraphicFramePr>
          <p:cNvPr id="10" name="Table 9"/>
          <p:cNvGraphicFramePr>
            <a:graphicFrameLocks noGrp="1"/>
          </p:cNvGraphicFramePr>
          <p:nvPr/>
        </p:nvGraphicFramePr>
        <p:xfrm>
          <a:off x="1200553" y="3937133"/>
          <a:ext cx="3280779" cy="1261827"/>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420609">
                <a:tc>
                  <a:txBody>
                    <a:bodyPr/>
                    <a:lstStyle/>
                    <a:p>
                      <a:pPr algn="ctr"/>
                      <a:r>
                        <a:rPr lang="en-US" sz="2000" dirty="0"/>
                        <a:t>9</a:t>
                      </a:r>
                    </a:p>
                  </a:txBody>
                  <a:tcPr anchor="ctr"/>
                </a:tc>
                <a:tc>
                  <a:txBody>
                    <a:bodyPr/>
                    <a:lstStyle/>
                    <a:p>
                      <a:pPr algn="ctr"/>
                      <a:r>
                        <a:rPr lang="en-US" sz="2000" dirty="0"/>
                        <a:t>5</a:t>
                      </a:r>
                    </a:p>
                  </a:txBody>
                  <a:tcPr anchor="ctr"/>
                </a:tc>
                <a:tc>
                  <a:txBody>
                    <a:bodyPr/>
                    <a:lstStyle/>
                    <a:p>
                      <a:pPr algn="ctr"/>
                      <a:r>
                        <a:rPr lang="en-US" sz="2000" dirty="0"/>
                        <a:t>14</a:t>
                      </a:r>
                    </a:p>
                  </a:txBody>
                  <a:tcPr anchor="ctr"/>
                </a:tc>
                <a:extLst>
                  <a:ext uri="{0D108BD9-81ED-4DB2-BD59-A6C34878D82A}">
                    <a16:rowId xmlns:a16="http://schemas.microsoft.com/office/drawing/2014/main" val="10000"/>
                  </a:ext>
                </a:extLst>
              </a:tr>
              <a:tr h="420609">
                <a:tc gridSpan="3">
                  <a:txBody>
                    <a:bodyPr/>
                    <a:lstStyle/>
                    <a:p>
                      <a:pPr algn="ctr"/>
                      <a:r>
                        <a:rPr lang="en-US" sz="2000" dirty="0"/>
                        <a:t>Frame</a:t>
                      </a:r>
                      <a:r>
                        <a:rPr lang="en-US" sz="2000" baseline="0" dirty="0"/>
                        <a:t> Ext. Walls</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20609">
                <a:tc>
                  <a:txBody>
                    <a:bodyPr/>
                    <a:lstStyle/>
                    <a:p>
                      <a:pPr algn="ctr"/>
                      <a:r>
                        <a:rPr lang="en-US" sz="2000" dirty="0"/>
                        <a:t>9</a:t>
                      </a:r>
                    </a:p>
                  </a:txBody>
                  <a:tcPr anchor="ctr"/>
                </a:tc>
                <a:tc>
                  <a:txBody>
                    <a:bodyPr/>
                    <a:lstStyle/>
                    <a:p>
                      <a:pPr algn="ctr"/>
                      <a:endParaRPr lang="en-US" sz="2000" dirty="0"/>
                    </a:p>
                  </a:txBody>
                  <a:tcPr anchor="ctr"/>
                </a:tc>
                <a:tc>
                  <a:txBody>
                    <a:bodyPr/>
                    <a:lstStyle/>
                    <a:p>
                      <a:pPr algn="ctr"/>
                      <a:r>
                        <a:rPr lang="en-US" sz="2000" dirty="0"/>
                        <a:t>14</a:t>
                      </a:r>
                    </a:p>
                  </a:txBody>
                  <a:tcPr anchor="ctr"/>
                </a:tc>
                <a:extLst>
                  <a:ext uri="{0D108BD9-81ED-4DB2-BD59-A6C34878D82A}">
                    <a16:rowId xmlns:a16="http://schemas.microsoft.com/office/drawing/2014/main" val="10002"/>
                  </a:ext>
                </a:extLst>
              </a:tr>
            </a:tbl>
          </a:graphicData>
        </a:graphic>
      </p:graphicFrame>
      <p:cxnSp>
        <p:nvCxnSpPr>
          <p:cNvPr id="12" name="Straight Arrow Connector 11"/>
          <p:cNvCxnSpPr/>
          <p:nvPr/>
        </p:nvCxnSpPr>
        <p:spPr>
          <a:xfrm>
            <a:off x="4467828" y="4618298"/>
            <a:ext cx="8102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355864" y="5118326"/>
          <a:ext cx="3280779" cy="1189878"/>
        </p:xfrm>
        <a:graphic>
          <a:graphicData uri="http://schemas.openxmlformats.org/drawingml/2006/table">
            <a:tbl>
              <a:tblPr firstRow="1" bandRow="1">
                <a:tableStyleId>{5940675A-B579-460E-94D1-54222C63F5DA}</a:tableStyleId>
              </a:tblPr>
              <a:tblGrid>
                <a:gridCol w="1093593">
                  <a:extLst>
                    <a:ext uri="{9D8B030D-6E8A-4147-A177-3AD203B41FA5}">
                      <a16:colId xmlns:a16="http://schemas.microsoft.com/office/drawing/2014/main" val="20000"/>
                    </a:ext>
                  </a:extLst>
                </a:gridCol>
                <a:gridCol w="1093593">
                  <a:extLst>
                    <a:ext uri="{9D8B030D-6E8A-4147-A177-3AD203B41FA5}">
                      <a16:colId xmlns:a16="http://schemas.microsoft.com/office/drawing/2014/main" val="20001"/>
                    </a:ext>
                  </a:extLst>
                </a:gridCol>
                <a:gridCol w="1093593">
                  <a:extLst>
                    <a:ext uri="{9D8B030D-6E8A-4147-A177-3AD203B41FA5}">
                      <a16:colId xmlns:a16="http://schemas.microsoft.com/office/drawing/2014/main" val="20002"/>
                    </a:ext>
                  </a:extLst>
                </a:gridCol>
              </a:tblGrid>
              <a:tr h="396626">
                <a:tc>
                  <a:txBody>
                    <a:bodyPr/>
                    <a:lstStyle/>
                    <a:p>
                      <a:pPr algn="ctr"/>
                      <a:r>
                        <a:rPr lang="en-US" sz="2000" dirty="0"/>
                        <a:t>14</a:t>
                      </a:r>
                    </a:p>
                  </a:txBody>
                  <a:tcPr anchor="ctr"/>
                </a:tc>
                <a:tc>
                  <a:txBody>
                    <a:bodyPr/>
                    <a:lstStyle/>
                    <a:p>
                      <a:pPr algn="ctr"/>
                      <a:r>
                        <a:rPr lang="en-US" sz="2000" dirty="0"/>
                        <a:t>3</a:t>
                      </a:r>
                    </a:p>
                  </a:txBody>
                  <a:tcPr anchor="ctr"/>
                </a:tc>
                <a:tc>
                  <a:txBody>
                    <a:bodyPr/>
                    <a:lstStyle/>
                    <a:p>
                      <a:pPr algn="ctr"/>
                      <a:r>
                        <a:rPr lang="en-US" sz="2000" dirty="0"/>
                        <a:t>17</a:t>
                      </a:r>
                    </a:p>
                  </a:txBody>
                  <a:tcPr anchor="ctr"/>
                </a:tc>
                <a:extLst>
                  <a:ext uri="{0D108BD9-81ED-4DB2-BD59-A6C34878D82A}">
                    <a16:rowId xmlns:a16="http://schemas.microsoft.com/office/drawing/2014/main" val="10000"/>
                  </a:ext>
                </a:extLst>
              </a:tr>
              <a:tr h="396626">
                <a:tc gridSpan="3">
                  <a:txBody>
                    <a:bodyPr/>
                    <a:lstStyle/>
                    <a:p>
                      <a:pPr algn="ctr"/>
                      <a:r>
                        <a:rPr lang="en-US" sz="2000" dirty="0"/>
                        <a:t>Windows</a:t>
                      </a:r>
                      <a:r>
                        <a:rPr lang="en-US" sz="2000" baseline="0" dirty="0"/>
                        <a:t> and Doors</a:t>
                      </a:r>
                      <a:endParaRPr lang="en-US" sz="20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96626">
                <a:tc>
                  <a:txBody>
                    <a:bodyPr/>
                    <a:lstStyle/>
                    <a:p>
                      <a:pPr algn="ctr"/>
                      <a:r>
                        <a:rPr lang="en-US" sz="2000" dirty="0"/>
                        <a:t>17</a:t>
                      </a:r>
                    </a:p>
                  </a:txBody>
                  <a:tcPr anchor="ctr"/>
                </a:tc>
                <a:tc>
                  <a:txBody>
                    <a:bodyPr/>
                    <a:lstStyle/>
                    <a:p>
                      <a:pPr algn="ctr"/>
                      <a:endParaRPr lang="en-US" sz="2000" dirty="0"/>
                    </a:p>
                  </a:txBody>
                  <a:tcPr anchor="ctr"/>
                </a:tc>
                <a:tc>
                  <a:txBody>
                    <a:bodyPr/>
                    <a:lstStyle/>
                    <a:p>
                      <a:pPr algn="ctr"/>
                      <a:r>
                        <a:rPr lang="en-US" sz="2000" dirty="0"/>
                        <a:t>20</a:t>
                      </a:r>
                    </a:p>
                  </a:txBody>
                  <a:tcPr anchor="ctr"/>
                </a:tc>
                <a:extLst>
                  <a:ext uri="{0D108BD9-81ED-4DB2-BD59-A6C34878D82A}">
                    <a16:rowId xmlns:a16="http://schemas.microsoft.com/office/drawing/2014/main" val="10002"/>
                  </a:ext>
                </a:extLst>
              </a:tr>
            </a:tbl>
          </a:graphicData>
        </a:graphic>
      </p:graphicFrame>
      <p:cxnSp>
        <p:nvCxnSpPr>
          <p:cNvPr id="16" name="Straight Arrow Connector 15"/>
          <p:cNvCxnSpPr/>
          <p:nvPr/>
        </p:nvCxnSpPr>
        <p:spPr>
          <a:xfrm>
            <a:off x="4479403" y="4942390"/>
            <a:ext cx="856526" cy="960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Left Arrow 16"/>
          <p:cNvSpPr/>
          <p:nvPr/>
        </p:nvSpPr>
        <p:spPr>
          <a:xfrm>
            <a:off x="3900668" y="6447099"/>
            <a:ext cx="3229337" cy="410901"/>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8" name="Down Arrow 17"/>
          <p:cNvSpPr/>
          <p:nvPr/>
        </p:nvSpPr>
        <p:spPr>
          <a:xfrm rot="2100000">
            <a:off x="3523468" y="4987298"/>
            <a:ext cx="378407" cy="561334"/>
          </a:xfrm>
          <a:prstGeom prst="down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a:t>CPM – Calculating Start and Finish Dates</a:t>
            </a:r>
          </a:p>
        </p:txBody>
      </p:sp>
      <p:sp>
        <p:nvSpPr>
          <p:cNvPr id="2052" name="Rectangle 6"/>
          <p:cNvSpPr>
            <a:spLocks noGrp="1" noChangeArrowheads="1"/>
          </p:cNvSpPr>
          <p:nvPr>
            <p:ph idx="1"/>
          </p:nvPr>
        </p:nvSpPr>
        <p:spPr>
          <a:xfrm>
            <a:off x="1219200" y="1447800"/>
            <a:ext cx="10363200" cy="3216797"/>
          </a:xfrm>
        </p:spPr>
        <p:txBody>
          <a:bodyPr>
            <a:normAutofit fontScale="92500" lnSpcReduction="20000"/>
          </a:bodyPr>
          <a:lstStyle/>
          <a:p>
            <a:pPr eaLnBrk="1" hangingPunct="1"/>
            <a:r>
              <a:rPr lang="en-US" dirty="0"/>
              <a:t>The Backward Pass:</a:t>
            </a:r>
          </a:p>
          <a:p>
            <a:pPr lvl="1"/>
            <a:r>
              <a:rPr lang="en-US" dirty="0"/>
              <a:t>Continue in this manner, always choosing the smaller number backing into the activity, then subtracting the duration, to get the LS day </a:t>
            </a:r>
          </a:p>
          <a:p>
            <a:pPr lvl="1"/>
            <a:r>
              <a:rPr lang="en-US" dirty="0"/>
              <a:t>When the backward pass is complete, the ES and the LS of the first activity should both be zero </a:t>
            </a:r>
            <a:br>
              <a:rPr lang="en-US" dirty="0"/>
            </a:br>
            <a:endParaRPr lang="en-US" dirty="0"/>
          </a:p>
          <a:p>
            <a:pPr eaLnBrk="1" hangingPunct="1">
              <a:buFont typeface="Wingdings" pitchFamily="2" charset="2"/>
              <a:buNone/>
            </a:pPr>
            <a:br>
              <a:rPr lang="en-US" dirty="0"/>
            </a:br>
            <a:br>
              <a:rPr lang="en-US" dirty="0"/>
            </a:br>
            <a:br>
              <a:rPr lang="en-US" dirty="0"/>
            </a:br>
            <a:endParaRPr lang="en-US" dirty="0"/>
          </a:p>
        </p:txBody>
      </p:sp>
      <p:pic>
        <p:nvPicPr>
          <p:cNvPr id="13" name="Picture 12" descr="Backward pass.jpg"/>
          <p:cNvPicPr>
            <a:picLocks noChangeAspect="1"/>
          </p:cNvPicPr>
          <p:nvPr/>
        </p:nvPicPr>
        <p:blipFill>
          <a:blip r:embed="rId3" cstate="print"/>
          <a:stretch>
            <a:fillRect/>
          </a:stretch>
        </p:blipFill>
        <p:spPr>
          <a:xfrm>
            <a:off x="2558005" y="3067548"/>
            <a:ext cx="7141580" cy="379045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Draw the logic diagram and then check it in the next slide</a:t>
            </a:r>
          </a:p>
        </p:txBody>
      </p:sp>
      <p:sp>
        <p:nvSpPr>
          <p:cNvPr id="3" name="Title 2"/>
          <p:cNvSpPr>
            <a:spLocks noGrp="1"/>
          </p:cNvSpPr>
          <p:nvPr>
            <p:ph type="title"/>
          </p:nvPr>
        </p:nvSpPr>
        <p:spPr/>
        <p:txBody>
          <a:bodyPr/>
          <a:lstStyle/>
          <a:p>
            <a:r>
              <a:rPr lang="en-US" dirty="0"/>
              <a:t>CPM – Example 2</a:t>
            </a:r>
          </a:p>
        </p:txBody>
      </p:sp>
      <p:graphicFrame>
        <p:nvGraphicFramePr>
          <p:cNvPr id="4" name="Content Placeholder 3"/>
          <p:cNvGraphicFramePr>
            <a:graphicFrameLocks/>
          </p:cNvGraphicFramePr>
          <p:nvPr>
            <p:extLst>
              <p:ext uri="{D42A27DB-BD31-4B8C-83A1-F6EECF244321}">
                <p14:modId xmlns:p14="http://schemas.microsoft.com/office/powerpoint/2010/main" val="3580976853"/>
              </p:ext>
            </p:extLst>
          </p:nvPr>
        </p:nvGraphicFramePr>
        <p:xfrm>
          <a:off x="1144249" y="2137348"/>
          <a:ext cx="10363200" cy="457200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370840">
                <a:tc>
                  <a:txBody>
                    <a:bodyPr/>
                    <a:lstStyle/>
                    <a:p>
                      <a:pPr algn="ctr"/>
                      <a:r>
                        <a:rPr lang="en-US" sz="2400" dirty="0"/>
                        <a:t>Activity</a:t>
                      </a:r>
                    </a:p>
                  </a:txBody>
                  <a:tcPr/>
                </a:tc>
                <a:tc>
                  <a:txBody>
                    <a:bodyPr/>
                    <a:lstStyle/>
                    <a:p>
                      <a:pPr algn="ctr"/>
                      <a:r>
                        <a:rPr lang="en-US" sz="2400" dirty="0"/>
                        <a:t>Duration</a:t>
                      </a:r>
                    </a:p>
                  </a:txBody>
                  <a:tcPr/>
                </a:tc>
                <a:tc>
                  <a:txBody>
                    <a:bodyPr/>
                    <a:lstStyle/>
                    <a:p>
                      <a:pPr algn="ctr"/>
                      <a:r>
                        <a:rPr lang="en-US" sz="2400" dirty="0"/>
                        <a:t>IPA</a:t>
                      </a:r>
                    </a:p>
                  </a:txBody>
                  <a:tcPr/>
                </a:tc>
                <a:extLst>
                  <a:ext uri="{0D108BD9-81ED-4DB2-BD59-A6C34878D82A}">
                    <a16:rowId xmlns:a16="http://schemas.microsoft.com/office/drawing/2014/main" val="10000"/>
                  </a:ext>
                </a:extLst>
              </a:tr>
              <a:tr h="370840">
                <a:tc>
                  <a:txBody>
                    <a:bodyPr/>
                    <a:lstStyle/>
                    <a:p>
                      <a:pPr algn="ctr"/>
                      <a:r>
                        <a:rPr lang="en-US" sz="2400" dirty="0"/>
                        <a:t>A</a:t>
                      </a:r>
                    </a:p>
                  </a:txBody>
                  <a:tcPr/>
                </a:tc>
                <a:tc>
                  <a:txBody>
                    <a:bodyPr/>
                    <a:lstStyle/>
                    <a:p>
                      <a:pPr algn="ctr"/>
                      <a:r>
                        <a:rPr lang="en-US" sz="2400" dirty="0"/>
                        <a:t>6</a:t>
                      </a:r>
                    </a:p>
                  </a:txBody>
                  <a:tcPr/>
                </a:tc>
                <a:tc>
                  <a:txBody>
                    <a:bodyPr/>
                    <a:lstStyle/>
                    <a:p>
                      <a:pPr algn="ctr"/>
                      <a:r>
                        <a:rPr lang="en-US" sz="2400" dirty="0"/>
                        <a:t>-</a:t>
                      </a:r>
                    </a:p>
                  </a:txBody>
                  <a:tcPr/>
                </a:tc>
                <a:extLst>
                  <a:ext uri="{0D108BD9-81ED-4DB2-BD59-A6C34878D82A}">
                    <a16:rowId xmlns:a16="http://schemas.microsoft.com/office/drawing/2014/main" val="10001"/>
                  </a:ext>
                </a:extLst>
              </a:tr>
              <a:tr h="370840">
                <a:tc>
                  <a:txBody>
                    <a:bodyPr/>
                    <a:lstStyle/>
                    <a:p>
                      <a:pPr algn="ctr"/>
                      <a:r>
                        <a:rPr lang="en-US" sz="2400" dirty="0"/>
                        <a:t>B</a:t>
                      </a:r>
                    </a:p>
                  </a:txBody>
                  <a:tcPr/>
                </a:tc>
                <a:tc>
                  <a:txBody>
                    <a:bodyPr/>
                    <a:lstStyle/>
                    <a:p>
                      <a:pPr algn="ctr"/>
                      <a:r>
                        <a:rPr lang="en-US" sz="2400" dirty="0"/>
                        <a:t>5</a:t>
                      </a:r>
                    </a:p>
                  </a:txBody>
                  <a:tcPr/>
                </a:tc>
                <a:tc>
                  <a:txBody>
                    <a:bodyPr/>
                    <a:lstStyle/>
                    <a:p>
                      <a:pPr algn="ctr"/>
                      <a:r>
                        <a:rPr lang="en-US" sz="2400" dirty="0"/>
                        <a:t>A</a:t>
                      </a:r>
                    </a:p>
                  </a:txBody>
                  <a:tcPr/>
                </a:tc>
                <a:extLst>
                  <a:ext uri="{0D108BD9-81ED-4DB2-BD59-A6C34878D82A}">
                    <a16:rowId xmlns:a16="http://schemas.microsoft.com/office/drawing/2014/main" val="10002"/>
                  </a:ext>
                </a:extLst>
              </a:tr>
              <a:tr h="370840">
                <a:tc>
                  <a:txBody>
                    <a:bodyPr/>
                    <a:lstStyle/>
                    <a:p>
                      <a:pPr algn="ctr"/>
                      <a:r>
                        <a:rPr lang="en-US" sz="2400" dirty="0"/>
                        <a:t>C</a:t>
                      </a:r>
                    </a:p>
                  </a:txBody>
                  <a:tcPr/>
                </a:tc>
                <a:tc>
                  <a:txBody>
                    <a:bodyPr/>
                    <a:lstStyle/>
                    <a:p>
                      <a:pPr algn="ctr"/>
                      <a:r>
                        <a:rPr lang="en-US" sz="2400" dirty="0"/>
                        <a:t>3</a:t>
                      </a:r>
                    </a:p>
                  </a:txBody>
                  <a:tcPr/>
                </a:tc>
                <a:tc>
                  <a:txBody>
                    <a:bodyPr/>
                    <a:lstStyle/>
                    <a:p>
                      <a:pPr algn="ctr"/>
                      <a:r>
                        <a:rPr lang="en-US" sz="2400" dirty="0"/>
                        <a:t>A, D</a:t>
                      </a:r>
                    </a:p>
                  </a:txBody>
                  <a:tcPr/>
                </a:tc>
                <a:extLst>
                  <a:ext uri="{0D108BD9-81ED-4DB2-BD59-A6C34878D82A}">
                    <a16:rowId xmlns:a16="http://schemas.microsoft.com/office/drawing/2014/main" val="10003"/>
                  </a:ext>
                </a:extLst>
              </a:tr>
              <a:tr h="370840">
                <a:tc>
                  <a:txBody>
                    <a:bodyPr/>
                    <a:lstStyle/>
                    <a:p>
                      <a:pPr algn="ctr"/>
                      <a:r>
                        <a:rPr lang="en-US" sz="2400" dirty="0"/>
                        <a:t>D</a:t>
                      </a:r>
                    </a:p>
                  </a:txBody>
                  <a:tcPr/>
                </a:tc>
                <a:tc>
                  <a:txBody>
                    <a:bodyPr/>
                    <a:lstStyle/>
                    <a:p>
                      <a:pPr algn="ctr"/>
                      <a:r>
                        <a:rPr lang="en-US" sz="2400" dirty="0"/>
                        <a:t>1</a:t>
                      </a:r>
                    </a:p>
                  </a:txBody>
                  <a:tcPr/>
                </a:tc>
                <a:tc>
                  <a:txBody>
                    <a:bodyPr/>
                    <a:lstStyle/>
                    <a:p>
                      <a:pPr algn="ctr"/>
                      <a:r>
                        <a:rPr lang="en-US" sz="2400" dirty="0"/>
                        <a:t>A</a:t>
                      </a:r>
                    </a:p>
                  </a:txBody>
                  <a:tcPr/>
                </a:tc>
                <a:extLst>
                  <a:ext uri="{0D108BD9-81ED-4DB2-BD59-A6C34878D82A}">
                    <a16:rowId xmlns:a16="http://schemas.microsoft.com/office/drawing/2014/main" val="10004"/>
                  </a:ext>
                </a:extLst>
              </a:tr>
              <a:tr h="370840">
                <a:tc>
                  <a:txBody>
                    <a:bodyPr/>
                    <a:lstStyle/>
                    <a:p>
                      <a:pPr algn="ctr"/>
                      <a:r>
                        <a:rPr lang="en-US" sz="2400" dirty="0"/>
                        <a:t>E</a:t>
                      </a:r>
                    </a:p>
                  </a:txBody>
                  <a:tcPr/>
                </a:tc>
                <a:tc>
                  <a:txBody>
                    <a:bodyPr/>
                    <a:lstStyle/>
                    <a:p>
                      <a:pPr algn="ctr"/>
                      <a:r>
                        <a:rPr lang="en-US" sz="2400" dirty="0"/>
                        <a:t>4</a:t>
                      </a:r>
                    </a:p>
                  </a:txBody>
                  <a:tcPr/>
                </a:tc>
                <a:tc>
                  <a:txBody>
                    <a:bodyPr/>
                    <a:lstStyle/>
                    <a:p>
                      <a:pPr algn="ctr"/>
                      <a:r>
                        <a:rPr lang="en-US" sz="2400" dirty="0"/>
                        <a:t>B</a:t>
                      </a:r>
                    </a:p>
                  </a:txBody>
                  <a:tcPr/>
                </a:tc>
                <a:extLst>
                  <a:ext uri="{0D108BD9-81ED-4DB2-BD59-A6C34878D82A}">
                    <a16:rowId xmlns:a16="http://schemas.microsoft.com/office/drawing/2014/main" val="10005"/>
                  </a:ext>
                </a:extLst>
              </a:tr>
              <a:tr h="370840">
                <a:tc>
                  <a:txBody>
                    <a:bodyPr/>
                    <a:lstStyle/>
                    <a:p>
                      <a:pPr algn="ctr"/>
                      <a:r>
                        <a:rPr lang="en-US" sz="2400" dirty="0"/>
                        <a:t>F</a:t>
                      </a:r>
                    </a:p>
                  </a:txBody>
                  <a:tcPr/>
                </a:tc>
                <a:tc>
                  <a:txBody>
                    <a:bodyPr/>
                    <a:lstStyle/>
                    <a:p>
                      <a:pPr algn="ctr"/>
                      <a:r>
                        <a:rPr lang="en-US" sz="2400" dirty="0"/>
                        <a:t>10</a:t>
                      </a:r>
                    </a:p>
                  </a:txBody>
                  <a:tcPr/>
                </a:tc>
                <a:tc>
                  <a:txBody>
                    <a:bodyPr/>
                    <a:lstStyle/>
                    <a:p>
                      <a:pPr algn="ctr"/>
                      <a:r>
                        <a:rPr lang="en-US" sz="2400" dirty="0"/>
                        <a:t>C, E, G</a:t>
                      </a:r>
                    </a:p>
                  </a:txBody>
                  <a:tcPr/>
                </a:tc>
                <a:extLst>
                  <a:ext uri="{0D108BD9-81ED-4DB2-BD59-A6C34878D82A}">
                    <a16:rowId xmlns:a16="http://schemas.microsoft.com/office/drawing/2014/main" val="10006"/>
                  </a:ext>
                </a:extLst>
              </a:tr>
              <a:tr h="370840">
                <a:tc>
                  <a:txBody>
                    <a:bodyPr/>
                    <a:lstStyle/>
                    <a:p>
                      <a:pPr algn="ctr"/>
                      <a:r>
                        <a:rPr lang="en-US" sz="2400" dirty="0"/>
                        <a:t>G</a:t>
                      </a:r>
                    </a:p>
                  </a:txBody>
                  <a:tcPr/>
                </a:tc>
                <a:tc>
                  <a:txBody>
                    <a:bodyPr/>
                    <a:lstStyle/>
                    <a:p>
                      <a:pPr algn="ctr"/>
                      <a:r>
                        <a:rPr lang="en-US" sz="2400" dirty="0"/>
                        <a:t>12</a:t>
                      </a:r>
                    </a:p>
                  </a:txBody>
                  <a:tcPr/>
                </a:tc>
                <a:tc>
                  <a:txBody>
                    <a:bodyPr/>
                    <a:lstStyle/>
                    <a:p>
                      <a:pPr algn="ctr"/>
                      <a:r>
                        <a:rPr lang="en-US" sz="2400" dirty="0"/>
                        <a:t>D</a:t>
                      </a:r>
                    </a:p>
                  </a:txBody>
                  <a:tcPr/>
                </a:tc>
                <a:extLst>
                  <a:ext uri="{0D108BD9-81ED-4DB2-BD59-A6C34878D82A}">
                    <a16:rowId xmlns:a16="http://schemas.microsoft.com/office/drawing/2014/main" val="10007"/>
                  </a:ext>
                </a:extLst>
              </a:tr>
              <a:tr h="370840">
                <a:tc>
                  <a:txBody>
                    <a:bodyPr/>
                    <a:lstStyle/>
                    <a:p>
                      <a:pPr algn="ctr"/>
                      <a:r>
                        <a:rPr lang="en-US" sz="2400" dirty="0"/>
                        <a:t>H</a:t>
                      </a:r>
                    </a:p>
                  </a:txBody>
                  <a:tcPr/>
                </a:tc>
                <a:tc>
                  <a:txBody>
                    <a:bodyPr/>
                    <a:lstStyle/>
                    <a:p>
                      <a:pPr algn="ctr"/>
                      <a:r>
                        <a:rPr lang="en-US" sz="2400" dirty="0"/>
                        <a:t>8</a:t>
                      </a:r>
                    </a:p>
                  </a:txBody>
                  <a:tcPr/>
                </a:tc>
                <a:tc>
                  <a:txBody>
                    <a:bodyPr/>
                    <a:lstStyle/>
                    <a:p>
                      <a:pPr algn="ctr"/>
                      <a:r>
                        <a:rPr lang="en-US" sz="2400" dirty="0"/>
                        <a:t>E, F, G</a:t>
                      </a:r>
                    </a:p>
                  </a:txBody>
                  <a:tcPr/>
                </a:tc>
                <a:extLst>
                  <a:ext uri="{0D108BD9-81ED-4DB2-BD59-A6C34878D82A}">
                    <a16:rowId xmlns:a16="http://schemas.microsoft.com/office/drawing/2014/main" val="10008"/>
                  </a:ext>
                </a:extLst>
              </a:tr>
              <a:tr h="370840">
                <a:tc>
                  <a:txBody>
                    <a:bodyPr/>
                    <a:lstStyle/>
                    <a:p>
                      <a:pPr algn="ctr"/>
                      <a:r>
                        <a:rPr lang="en-US" sz="2400" dirty="0"/>
                        <a:t>I</a:t>
                      </a:r>
                    </a:p>
                  </a:txBody>
                  <a:tcPr/>
                </a:tc>
                <a:tc>
                  <a:txBody>
                    <a:bodyPr/>
                    <a:lstStyle/>
                    <a:p>
                      <a:pPr algn="ctr"/>
                      <a:r>
                        <a:rPr lang="en-US" sz="2400" dirty="0"/>
                        <a:t>5</a:t>
                      </a:r>
                    </a:p>
                  </a:txBody>
                  <a:tcPr/>
                </a:tc>
                <a:tc>
                  <a:txBody>
                    <a:bodyPr/>
                    <a:lstStyle/>
                    <a:p>
                      <a:pPr algn="ctr"/>
                      <a:r>
                        <a:rPr lang="en-US" sz="2400" dirty="0"/>
                        <a:t>G</a:t>
                      </a:r>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This is the logic diagram. Do the forward pass then check it in the next slide</a:t>
            </a:r>
          </a:p>
          <a:p>
            <a:endParaRPr lang="en-US" dirty="0"/>
          </a:p>
          <a:p>
            <a:endParaRPr lang="en-US" dirty="0"/>
          </a:p>
        </p:txBody>
      </p:sp>
      <p:sp>
        <p:nvSpPr>
          <p:cNvPr id="3" name="Title 2"/>
          <p:cNvSpPr>
            <a:spLocks noGrp="1"/>
          </p:cNvSpPr>
          <p:nvPr>
            <p:ph type="title"/>
          </p:nvPr>
        </p:nvSpPr>
        <p:spPr/>
        <p:txBody>
          <a:bodyPr/>
          <a:lstStyle/>
          <a:p>
            <a:r>
              <a:rPr lang="en-US" dirty="0"/>
              <a:t>CPM – Example 2</a:t>
            </a:r>
          </a:p>
        </p:txBody>
      </p:sp>
      <p:graphicFrame>
        <p:nvGraphicFramePr>
          <p:cNvPr id="5" name="Table 4"/>
          <p:cNvGraphicFramePr>
            <a:graphicFrameLocks noGrp="1"/>
          </p:cNvGraphicFramePr>
          <p:nvPr/>
        </p:nvGraphicFramePr>
        <p:xfrm>
          <a:off x="203201" y="319304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6</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78954378"/>
              </p:ext>
            </p:extLst>
          </p:nvPr>
        </p:nvGraphicFramePr>
        <p:xfrm>
          <a:off x="2736538" y="2396802"/>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5</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B</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1781842"/>
              </p:ext>
            </p:extLst>
          </p:nvPr>
        </p:nvGraphicFramePr>
        <p:xfrm>
          <a:off x="4905947" y="2067019"/>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4</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74897441"/>
              </p:ext>
            </p:extLst>
          </p:nvPr>
        </p:nvGraphicFramePr>
        <p:xfrm>
          <a:off x="4701083" y="334118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3</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C</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86562688"/>
              </p:ext>
            </p:extLst>
          </p:nvPr>
        </p:nvGraphicFramePr>
        <p:xfrm>
          <a:off x="2492290" y="440548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3609399"/>
              </p:ext>
            </p:extLst>
          </p:nvPr>
        </p:nvGraphicFramePr>
        <p:xfrm>
          <a:off x="4878333" y="4907280"/>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12</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74925894"/>
              </p:ext>
            </p:extLst>
          </p:nvPr>
        </p:nvGraphicFramePr>
        <p:xfrm>
          <a:off x="7094446" y="3491236"/>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10</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F</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2664157"/>
              </p:ext>
            </p:extLst>
          </p:nvPr>
        </p:nvGraphicFramePr>
        <p:xfrm>
          <a:off x="9206678" y="3583525"/>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8</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cxnSp>
        <p:nvCxnSpPr>
          <p:cNvPr id="14" name="Elbow Connector 13"/>
          <p:cNvCxnSpPr>
            <a:endCxn id="6" idx="1"/>
          </p:cNvCxnSpPr>
          <p:nvPr/>
        </p:nvCxnSpPr>
        <p:spPr>
          <a:xfrm flipV="1">
            <a:off x="1828800" y="2953062"/>
            <a:ext cx="907738" cy="7345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1801318" y="3944912"/>
            <a:ext cx="677187" cy="56712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98820" y="3822492"/>
            <a:ext cx="291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4077325" y="4108455"/>
            <a:ext cx="639054" cy="56236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7148" y="2671405"/>
            <a:ext cx="561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0" idx="1"/>
          </p:cNvCxnSpPr>
          <p:nvPr/>
        </p:nvCxnSpPr>
        <p:spPr>
          <a:xfrm>
            <a:off x="4077325" y="5035909"/>
            <a:ext cx="801008" cy="4276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6514804" y="4512040"/>
            <a:ext cx="595858" cy="5482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00502" y="3942413"/>
            <a:ext cx="81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6514804" y="4621180"/>
            <a:ext cx="2686988" cy="9744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700606" y="3942413"/>
            <a:ext cx="5124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4804" y="2533338"/>
            <a:ext cx="2458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973191" y="2548328"/>
            <a:ext cx="0" cy="1139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973191" y="3690538"/>
            <a:ext cx="239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1246694153"/>
              </p:ext>
            </p:extLst>
          </p:nvPr>
        </p:nvGraphicFramePr>
        <p:xfrm>
          <a:off x="9206130" y="518280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5</a:t>
                      </a:r>
                    </a:p>
                  </a:txBody>
                  <a:tcPr/>
                </a:tc>
                <a:tc>
                  <a:txBody>
                    <a:bodyPr/>
                    <a:lstStyle/>
                    <a:p>
                      <a:pPr algn="ctr"/>
                      <a:endParaRPr lang="en-US" dirty="0"/>
                    </a:p>
                  </a:txBody>
                  <a:tcPr/>
                </a:tc>
                <a:extLst>
                  <a:ext uri="{0D108BD9-81ED-4DB2-BD59-A6C34878D82A}">
                    <a16:rowId xmlns:a16="http://schemas.microsoft.com/office/drawing/2014/main" val="10000"/>
                  </a:ext>
                </a:extLst>
              </a:tr>
              <a:tr h="370840">
                <a:tc gridSpan="3">
                  <a:txBody>
                    <a:bodyPr/>
                    <a:lstStyle/>
                    <a:p>
                      <a:pPr algn="ctr"/>
                      <a:r>
                        <a:rPr lang="en-US" dirty="0"/>
                        <a:t>I</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cxnSp>
        <p:nvCxnSpPr>
          <p:cNvPr id="13" name="Straight Arrow Connector 12"/>
          <p:cNvCxnSpPr/>
          <p:nvPr/>
        </p:nvCxnSpPr>
        <p:spPr>
          <a:xfrm>
            <a:off x="6514804" y="5739063"/>
            <a:ext cx="269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6514804" y="2953062"/>
            <a:ext cx="595858" cy="5601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iamond 39"/>
          <p:cNvSpPr/>
          <p:nvPr/>
        </p:nvSpPr>
        <p:spPr>
          <a:xfrm>
            <a:off x="11434121" y="3890230"/>
            <a:ext cx="637674" cy="998818"/>
          </a:xfrm>
          <a:prstGeom prst="diamond">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51" name="Straight Arrow Connector 50"/>
          <p:cNvCxnSpPr>
            <a:endCxn id="40" idx="1"/>
          </p:cNvCxnSpPr>
          <p:nvPr/>
        </p:nvCxnSpPr>
        <p:spPr>
          <a:xfrm>
            <a:off x="10804358" y="4108455"/>
            <a:ext cx="629763" cy="28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0" idx="1"/>
          </p:cNvCxnSpPr>
          <p:nvPr/>
        </p:nvCxnSpPr>
        <p:spPr>
          <a:xfrm flipV="1">
            <a:off x="10828421" y="4389639"/>
            <a:ext cx="605700" cy="134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496284" y="4222595"/>
            <a:ext cx="513347" cy="369332"/>
          </a:xfrm>
          <a:prstGeom prst="rect">
            <a:avLst/>
          </a:prstGeom>
          <a:noFill/>
          <a:ln>
            <a:noFill/>
          </a:ln>
        </p:spPr>
        <p:txBody>
          <a:bodyPr wrap="square" rtlCol="0" anchor="ctr" anchorCtr="1">
            <a:spAutoFit/>
          </a:bodyPr>
          <a:lstStyle/>
          <a:p>
            <a:r>
              <a:rPr lang="en-US" dirty="0"/>
              <a:t>PF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This is the logic diagram. Do the forward pass then check it in the next slide</a:t>
            </a:r>
          </a:p>
          <a:p>
            <a:endParaRPr lang="en-US" dirty="0"/>
          </a:p>
          <a:p>
            <a:endParaRPr lang="en-US" dirty="0"/>
          </a:p>
        </p:txBody>
      </p:sp>
      <p:sp>
        <p:nvSpPr>
          <p:cNvPr id="3" name="Title 2"/>
          <p:cNvSpPr>
            <a:spLocks noGrp="1"/>
          </p:cNvSpPr>
          <p:nvPr>
            <p:ph type="title"/>
          </p:nvPr>
        </p:nvSpPr>
        <p:spPr/>
        <p:txBody>
          <a:bodyPr/>
          <a:lstStyle/>
          <a:p>
            <a:r>
              <a:rPr lang="en-US" dirty="0"/>
              <a:t>CPM – Example 2</a:t>
            </a:r>
          </a:p>
        </p:txBody>
      </p:sp>
      <p:graphicFrame>
        <p:nvGraphicFramePr>
          <p:cNvPr id="5" name="Table 4"/>
          <p:cNvGraphicFramePr>
            <a:graphicFrameLocks noGrp="1"/>
          </p:cNvGraphicFramePr>
          <p:nvPr>
            <p:extLst>
              <p:ext uri="{D42A27DB-BD31-4B8C-83A1-F6EECF244321}">
                <p14:modId xmlns:p14="http://schemas.microsoft.com/office/powerpoint/2010/main" val="741260977"/>
              </p:ext>
            </p:extLst>
          </p:nvPr>
        </p:nvGraphicFramePr>
        <p:xfrm>
          <a:off x="203201" y="319304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0</a:t>
                      </a: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10000"/>
                  </a:ext>
                </a:extLst>
              </a:tr>
              <a:tr h="370840">
                <a:tc gridSpan="3">
                  <a:txBody>
                    <a:bodyPr/>
                    <a:lstStyle/>
                    <a:p>
                      <a:pPr algn="ctr"/>
                      <a:r>
                        <a:rPr lang="en-US" dirty="0"/>
                        <a:t>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4375990"/>
              </p:ext>
            </p:extLst>
          </p:nvPr>
        </p:nvGraphicFramePr>
        <p:xfrm>
          <a:off x="2736538" y="2396802"/>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6</a:t>
                      </a:r>
                    </a:p>
                  </a:txBody>
                  <a:tcPr/>
                </a:tc>
                <a:tc>
                  <a:txBody>
                    <a:bodyPr/>
                    <a:lstStyle/>
                    <a:p>
                      <a:pPr algn="ctr"/>
                      <a:r>
                        <a:rPr lang="en-US" dirty="0"/>
                        <a:t>5</a:t>
                      </a:r>
                    </a:p>
                  </a:txBody>
                  <a:tcPr/>
                </a:tc>
                <a:tc>
                  <a:txBody>
                    <a:bodyPr/>
                    <a:lstStyle/>
                    <a:p>
                      <a:pPr algn="ctr"/>
                      <a:r>
                        <a:rPr lang="en-US" dirty="0"/>
                        <a:t>11</a:t>
                      </a:r>
                    </a:p>
                  </a:txBody>
                  <a:tcPr/>
                </a:tc>
                <a:extLst>
                  <a:ext uri="{0D108BD9-81ED-4DB2-BD59-A6C34878D82A}">
                    <a16:rowId xmlns:a16="http://schemas.microsoft.com/office/drawing/2014/main" val="10000"/>
                  </a:ext>
                </a:extLst>
              </a:tr>
              <a:tr h="370840">
                <a:tc gridSpan="3">
                  <a:txBody>
                    <a:bodyPr/>
                    <a:lstStyle/>
                    <a:p>
                      <a:pPr algn="ctr"/>
                      <a:r>
                        <a:rPr lang="en-US" dirty="0"/>
                        <a:t>B</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6507461"/>
              </p:ext>
            </p:extLst>
          </p:nvPr>
        </p:nvGraphicFramePr>
        <p:xfrm>
          <a:off x="4905947" y="2067019"/>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11</a:t>
                      </a:r>
                    </a:p>
                  </a:txBody>
                  <a:tcPr/>
                </a:tc>
                <a:tc>
                  <a:txBody>
                    <a:bodyPr/>
                    <a:lstStyle/>
                    <a:p>
                      <a:pPr algn="ctr"/>
                      <a:r>
                        <a:rPr lang="en-US" dirty="0"/>
                        <a:t>4</a:t>
                      </a:r>
                    </a:p>
                  </a:txBody>
                  <a:tcPr/>
                </a:tc>
                <a:tc>
                  <a:txBody>
                    <a:bodyPr/>
                    <a:lstStyle/>
                    <a:p>
                      <a:pPr algn="ctr"/>
                      <a:r>
                        <a:rPr lang="en-US" dirty="0"/>
                        <a:t>15</a:t>
                      </a:r>
                    </a:p>
                  </a:txBody>
                  <a:tcPr/>
                </a:tc>
                <a:extLst>
                  <a:ext uri="{0D108BD9-81ED-4DB2-BD59-A6C34878D82A}">
                    <a16:rowId xmlns:a16="http://schemas.microsoft.com/office/drawing/2014/main" val="10000"/>
                  </a:ext>
                </a:extLst>
              </a:tr>
              <a:tr h="370840">
                <a:tc gridSpan="3">
                  <a:txBody>
                    <a:bodyPr/>
                    <a:lstStyle/>
                    <a:p>
                      <a:pPr algn="ctr"/>
                      <a:r>
                        <a:rPr lang="en-US" dirty="0"/>
                        <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86225782"/>
              </p:ext>
            </p:extLst>
          </p:nvPr>
        </p:nvGraphicFramePr>
        <p:xfrm>
          <a:off x="4701083" y="334118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7</a:t>
                      </a:r>
                    </a:p>
                  </a:txBody>
                  <a:tcPr/>
                </a:tc>
                <a:tc>
                  <a:txBody>
                    <a:bodyPr/>
                    <a:lstStyle/>
                    <a:p>
                      <a:pPr algn="ctr"/>
                      <a:r>
                        <a:rPr lang="en-US" dirty="0"/>
                        <a:t>3</a:t>
                      </a:r>
                    </a:p>
                  </a:txBody>
                  <a:tcPr/>
                </a:tc>
                <a:tc>
                  <a:txBody>
                    <a:bodyPr/>
                    <a:lstStyle/>
                    <a:p>
                      <a:pPr algn="ctr"/>
                      <a:r>
                        <a:rPr lang="en-US" dirty="0"/>
                        <a:t>10</a:t>
                      </a:r>
                    </a:p>
                  </a:txBody>
                  <a:tcPr/>
                </a:tc>
                <a:extLst>
                  <a:ext uri="{0D108BD9-81ED-4DB2-BD59-A6C34878D82A}">
                    <a16:rowId xmlns:a16="http://schemas.microsoft.com/office/drawing/2014/main" val="10000"/>
                  </a:ext>
                </a:extLst>
              </a:tr>
              <a:tr h="370840">
                <a:tc gridSpan="3">
                  <a:txBody>
                    <a:bodyPr/>
                    <a:lstStyle/>
                    <a:p>
                      <a:pPr algn="ctr"/>
                      <a:r>
                        <a:rPr lang="en-US" dirty="0"/>
                        <a:t>C</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29980929"/>
              </p:ext>
            </p:extLst>
          </p:nvPr>
        </p:nvGraphicFramePr>
        <p:xfrm>
          <a:off x="2492290" y="440548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6</a:t>
                      </a:r>
                    </a:p>
                  </a:txBody>
                  <a:tcPr/>
                </a:tc>
                <a:tc>
                  <a:txBody>
                    <a:bodyPr/>
                    <a:lstStyle/>
                    <a:p>
                      <a:pPr algn="ctr"/>
                      <a:r>
                        <a:rPr lang="en-US" dirty="0"/>
                        <a:t>1</a:t>
                      </a:r>
                    </a:p>
                  </a:txBody>
                  <a:tcPr/>
                </a:tc>
                <a:tc>
                  <a:txBody>
                    <a:bodyPr/>
                    <a:lstStyle/>
                    <a:p>
                      <a:pPr algn="ctr"/>
                      <a:r>
                        <a:rPr lang="en-US" dirty="0"/>
                        <a:t>7</a:t>
                      </a:r>
                    </a:p>
                  </a:txBody>
                  <a:tcPr/>
                </a:tc>
                <a:extLst>
                  <a:ext uri="{0D108BD9-81ED-4DB2-BD59-A6C34878D82A}">
                    <a16:rowId xmlns:a16="http://schemas.microsoft.com/office/drawing/2014/main" val="10000"/>
                  </a:ext>
                </a:extLst>
              </a:tr>
              <a:tr h="370840">
                <a:tc gridSpan="3">
                  <a:txBody>
                    <a:bodyPr/>
                    <a:lstStyle/>
                    <a:p>
                      <a:pPr algn="ctr"/>
                      <a:r>
                        <a:rPr lang="en-US" dirty="0"/>
                        <a:t>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33789636"/>
              </p:ext>
            </p:extLst>
          </p:nvPr>
        </p:nvGraphicFramePr>
        <p:xfrm>
          <a:off x="4878333" y="4907280"/>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7</a:t>
                      </a:r>
                    </a:p>
                  </a:txBody>
                  <a:tcPr/>
                </a:tc>
                <a:tc>
                  <a:txBody>
                    <a:bodyPr/>
                    <a:lstStyle/>
                    <a:p>
                      <a:pPr algn="ctr"/>
                      <a:r>
                        <a:rPr lang="en-US" dirty="0"/>
                        <a:t>12</a:t>
                      </a:r>
                    </a:p>
                  </a:txBody>
                  <a:tcPr/>
                </a:tc>
                <a:tc>
                  <a:txBody>
                    <a:bodyPr/>
                    <a:lstStyle/>
                    <a:p>
                      <a:pPr algn="ctr"/>
                      <a:r>
                        <a:rPr lang="en-US" dirty="0"/>
                        <a:t>19</a:t>
                      </a:r>
                    </a:p>
                  </a:txBody>
                  <a:tcPr/>
                </a:tc>
                <a:extLst>
                  <a:ext uri="{0D108BD9-81ED-4DB2-BD59-A6C34878D82A}">
                    <a16:rowId xmlns:a16="http://schemas.microsoft.com/office/drawing/2014/main" val="10000"/>
                  </a:ext>
                </a:extLst>
              </a:tr>
              <a:tr h="370840">
                <a:tc gridSpan="3">
                  <a:txBody>
                    <a:bodyPr/>
                    <a:lstStyle/>
                    <a:p>
                      <a:pPr algn="ctr"/>
                      <a:r>
                        <a:rPr lang="en-US" dirty="0"/>
                        <a:t>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68715013"/>
              </p:ext>
            </p:extLst>
          </p:nvPr>
        </p:nvGraphicFramePr>
        <p:xfrm>
          <a:off x="7094446" y="3491236"/>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19</a:t>
                      </a:r>
                    </a:p>
                  </a:txBody>
                  <a:tcPr/>
                </a:tc>
                <a:tc>
                  <a:txBody>
                    <a:bodyPr/>
                    <a:lstStyle/>
                    <a:p>
                      <a:pPr algn="ctr"/>
                      <a:r>
                        <a:rPr lang="en-US" dirty="0"/>
                        <a:t>10</a:t>
                      </a:r>
                    </a:p>
                  </a:txBody>
                  <a:tcPr/>
                </a:tc>
                <a:tc>
                  <a:txBody>
                    <a:bodyPr/>
                    <a:lstStyle/>
                    <a:p>
                      <a:pPr algn="ctr"/>
                      <a:r>
                        <a:rPr lang="en-US" dirty="0"/>
                        <a:t>29</a:t>
                      </a:r>
                    </a:p>
                  </a:txBody>
                  <a:tcPr/>
                </a:tc>
                <a:extLst>
                  <a:ext uri="{0D108BD9-81ED-4DB2-BD59-A6C34878D82A}">
                    <a16:rowId xmlns:a16="http://schemas.microsoft.com/office/drawing/2014/main" val="10000"/>
                  </a:ext>
                </a:extLst>
              </a:tr>
              <a:tr h="370840">
                <a:tc gridSpan="3">
                  <a:txBody>
                    <a:bodyPr/>
                    <a:lstStyle/>
                    <a:p>
                      <a:pPr algn="ctr"/>
                      <a:r>
                        <a:rPr lang="en-US" dirty="0"/>
                        <a:t>F</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68960221"/>
              </p:ext>
            </p:extLst>
          </p:nvPr>
        </p:nvGraphicFramePr>
        <p:xfrm>
          <a:off x="9206678" y="3583525"/>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29</a:t>
                      </a:r>
                    </a:p>
                  </a:txBody>
                  <a:tcPr/>
                </a:tc>
                <a:tc>
                  <a:txBody>
                    <a:bodyPr/>
                    <a:lstStyle/>
                    <a:p>
                      <a:pPr algn="ctr"/>
                      <a:r>
                        <a:rPr lang="en-US" dirty="0"/>
                        <a:t>8</a:t>
                      </a:r>
                    </a:p>
                  </a:txBody>
                  <a:tcPr/>
                </a:tc>
                <a:tc>
                  <a:txBody>
                    <a:bodyPr/>
                    <a:lstStyle/>
                    <a:p>
                      <a:pPr algn="ctr"/>
                      <a:r>
                        <a:rPr lang="en-US" dirty="0"/>
                        <a:t>37</a:t>
                      </a:r>
                    </a:p>
                  </a:txBody>
                  <a:tcPr/>
                </a:tc>
                <a:extLst>
                  <a:ext uri="{0D108BD9-81ED-4DB2-BD59-A6C34878D82A}">
                    <a16:rowId xmlns:a16="http://schemas.microsoft.com/office/drawing/2014/main" val="10000"/>
                  </a:ext>
                </a:extLst>
              </a:tr>
              <a:tr h="370840">
                <a:tc gridSpan="3">
                  <a:txBody>
                    <a:bodyPr/>
                    <a:lstStyle/>
                    <a:p>
                      <a:pPr algn="ctr"/>
                      <a:r>
                        <a:rPr lang="en-US" dirty="0"/>
                        <a:t>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cxnSp>
        <p:nvCxnSpPr>
          <p:cNvPr id="14" name="Elbow Connector 13"/>
          <p:cNvCxnSpPr>
            <a:endCxn id="6" idx="1"/>
          </p:cNvCxnSpPr>
          <p:nvPr/>
        </p:nvCxnSpPr>
        <p:spPr>
          <a:xfrm flipV="1">
            <a:off x="1828800" y="2953062"/>
            <a:ext cx="907738" cy="7345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1801318" y="3944912"/>
            <a:ext cx="677187" cy="56712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98820" y="3822492"/>
            <a:ext cx="291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4077325" y="4108455"/>
            <a:ext cx="639054" cy="56236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7148" y="2671405"/>
            <a:ext cx="561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0" idx="1"/>
          </p:cNvCxnSpPr>
          <p:nvPr/>
        </p:nvCxnSpPr>
        <p:spPr>
          <a:xfrm>
            <a:off x="4077325" y="5035909"/>
            <a:ext cx="801008" cy="4276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6514804" y="4512040"/>
            <a:ext cx="595858" cy="5482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00502" y="3942413"/>
            <a:ext cx="81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6514804" y="4621180"/>
            <a:ext cx="2686988" cy="9744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700606" y="3942413"/>
            <a:ext cx="5124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4804" y="2533338"/>
            <a:ext cx="2458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973191" y="2548328"/>
            <a:ext cx="0" cy="1139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973191" y="3690538"/>
            <a:ext cx="239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3714402587"/>
              </p:ext>
            </p:extLst>
          </p:nvPr>
        </p:nvGraphicFramePr>
        <p:xfrm>
          <a:off x="9206130" y="518280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19</a:t>
                      </a:r>
                    </a:p>
                  </a:txBody>
                  <a:tcPr/>
                </a:tc>
                <a:tc>
                  <a:txBody>
                    <a:bodyPr/>
                    <a:lstStyle/>
                    <a:p>
                      <a:pPr algn="ctr"/>
                      <a:r>
                        <a:rPr lang="en-US" dirty="0"/>
                        <a:t>5</a:t>
                      </a:r>
                    </a:p>
                  </a:txBody>
                  <a:tcPr/>
                </a:tc>
                <a:tc>
                  <a:txBody>
                    <a:bodyPr/>
                    <a:lstStyle/>
                    <a:p>
                      <a:pPr algn="ctr"/>
                      <a:r>
                        <a:rPr lang="en-US" dirty="0"/>
                        <a:t>24</a:t>
                      </a:r>
                    </a:p>
                  </a:txBody>
                  <a:tcPr/>
                </a:tc>
                <a:extLst>
                  <a:ext uri="{0D108BD9-81ED-4DB2-BD59-A6C34878D82A}">
                    <a16:rowId xmlns:a16="http://schemas.microsoft.com/office/drawing/2014/main" val="10000"/>
                  </a:ext>
                </a:extLst>
              </a:tr>
              <a:tr h="370840">
                <a:tc gridSpan="3">
                  <a:txBody>
                    <a:bodyPr/>
                    <a:lstStyle/>
                    <a:p>
                      <a:pPr algn="ctr"/>
                      <a:r>
                        <a:rPr lang="en-US" dirty="0"/>
                        <a:t>I</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cxnSp>
        <p:nvCxnSpPr>
          <p:cNvPr id="13" name="Straight Arrow Connector 12"/>
          <p:cNvCxnSpPr/>
          <p:nvPr/>
        </p:nvCxnSpPr>
        <p:spPr>
          <a:xfrm>
            <a:off x="6514804" y="5739063"/>
            <a:ext cx="269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6514804" y="2953062"/>
            <a:ext cx="595858" cy="5601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iamond 39"/>
          <p:cNvSpPr/>
          <p:nvPr/>
        </p:nvSpPr>
        <p:spPr>
          <a:xfrm>
            <a:off x="11434121" y="3890230"/>
            <a:ext cx="637674" cy="998818"/>
          </a:xfrm>
          <a:prstGeom prst="diamond">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51" name="Straight Arrow Connector 50"/>
          <p:cNvCxnSpPr>
            <a:endCxn id="40" idx="1"/>
          </p:cNvCxnSpPr>
          <p:nvPr/>
        </p:nvCxnSpPr>
        <p:spPr>
          <a:xfrm>
            <a:off x="10804358" y="4108455"/>
            <a:ext cx="629763" cy="28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0" idx="1"/>
          </p:cNvCxnSpPr>
          <p:nvPr/>
        </p:nvCxnSpPr>
        <p:spPr>
          <a:xfrm flipV="1">
            <a:off x="10828421" y="4389639"/>
            <a:ext cx="605700" cy="134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496284" y="4222595"/>
            <a:ext cx="513347" cy="369332"/>
          </a:xfrm>
          <a:prstGeom prst="rect">
            <a:avLst/>
          </a:prstGeom>
          <a:noFill/>
          <a:ln>
            <a:noFill/>
          </a:ln>
        </p:spPr>
        <p:txBody>
          <a:bodyPr wrap="square" rtlCol="0" anchor="ctr" anchorCtr="1">
            <a:spAutoFit/>
          </a:bodyPr>
          <a:lstStyle/>
          <a:p>
            <a:r>
              <a:rPr lang="en-US" dirty="0"/>
              <a:t>PF</a:t>
            </a:r>
          </a:p>
        </p:txBody>
      </p:sp>
      <p:sp>
        <p:nvSpPr>
          <p:cNvPr id="4" name="TextBox 3"/>
          <p:cNvSpPr txBox="1"/>
          <p:nvPr/>
        </p:nvSpPr>
        <p:spPr>
          <a:xfrm>
            <a:off x="11345779" y="3483191"/>
            <a:ext cx="663852" cy="369332"/>
          </a:xfrm>
          <a:prstGeom prst="rect">
            <a:avLst/>
          </a:prstGeom>
          <a:noFill/>
          <a:ln>
            <a:noFill/>
          </a:ln>
        </p:spPr>
        <p:txBody>
          <a:bodyPr wrap="square" rtlCol="0" anchor="ctr" anchorCtr="1">
            <a:spAutoFit/>
          </a:bodyPr>
          <a:lstStyle/>
          <a:p>
            <a:r>
              <a:rPr lang="en-US" dirty="0"/>
              <a:t>37</a:t>
            </a:r>
          </a:p>
        </p:txBody>
      </p:sp>
    </p:spTree>
    <p:extLst>
      <p:ext uri="{BB962C8B-B14F-4D97-AF65-F5344CB8AC3E}">
        <p14:creationId xmlns:p14="http://schemas.microsoft.com/office/powerpoint/2010/main" val="82069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This is the logic diagram. Do the forward pass then check it in the next slide</a:t>
            </a:r>
          </a:p>
          <a:p>
            <a:endParaRPr lang="en-US" dirty="0"/>
          </a:p>
          <a:p>
            <a:endParaRPr lang="en-US" dirty="0"/>
          </a:p>
        </p:txBody>
      </p:sp>
      <p:sp>
        <p:nvSpPr>
          <p:cNvPr id="3" name="Title 2"/>
          <p:cNvSpPr>
            <a:spLocks noGrp="1"/>
          </p:cNvSpPr>
          <p:nvPr>
            <p:ph type="title"/>
          </p:nvPr>
        </p:nvSpPr>
        <p:spPr/>
        <p:txBody>
          <a:bodyPr/>
          <a:lstStyle/>
          <a:p>
            <a:r>
              <a:rPr lang="en-US" dirty="0"/>
              <a:t>CPM – Example 2</a:t>
            </a:r>
          </a:p>
        </p:txBody>
      </p:sp>
      <p:graphicFrame>
        <p:nvGraphicFramePr>
          <p:cNvPr id="5" name="Table 4"/>
          <p:cNvGraphicFramePr>
            <a:graphicFrameLocks noGrp="1"/>
          </p:cNvGraphicFramePr>
          <p:nvPr>
            <p:extLst>
              <p:ext uri="{D42A27DB-BD31-4B8C-83A1-F6EECF244321}">
                <p14:modId xmlns:p14="http://schemas.microsoft.com/office/powerpoint/2010/main" val="701048058"/>
              </p:ext>
            </p:extLst>
          </p:nvPr>
        </p:nvGraphicFramePr>
        <p:xfrm>
          <a:off x="203201" y="319304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0</a:t>
                      </a: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10000"/>
                  </a:ext>
                </a:extLst>
              </a:tr>
              <a:tr h="370840">
                <a:tc gridSpan="3">
                  <a:txBody>
                    <a:bodyPr/>
                    <a:lstStyle/>
                    <a:p>
                      <a:pPr algn="ctr"/>
                      <a:r>
                        <a:rPr lang="en-US" dirty="0"/>
                        <a:t>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0</a:t>
                      </a:r>
                    </a:p>
                  </a:txBody>
                  <a:tcPr/>
                </a:tc>
                <a:tc>
                  <a:txBody>
                    <a:bodyPr/>
                    <a:lstStyle/>
                    <a:p>
                      <a:pPr algn="ctr"/>
                      <a:endParaRPr lang="en-US"/>
                    </a:p>
                  </a:txBody>
                  <a:tcPr/>
                </a:tc>
                <a:tc>
                  <a:txBody>
                    <a:bodyPr/>
                    <a:lstStyle/>
                    <a:p>
                      <a:pPr algn="ctr"/>
                      <a:r>
                        <a:rPr lang="en-US" dirty="0"/>
                        <a:t>6</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6190928"/>
              </p:ext>
            </p:extLst>
          </p:nvPr>
        </p:nvGraphicFramePr>
        <p:xfrm>
          <a:off x="2736538" y="2396802"/>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6</a:t>
                      </a:r>
                    </a:p>
                  </a:txBody>
                  <a:tcPr/>
                </a:tc>
                <a:tc>
                  <a:txBody>
                    <a:bodyPr/>
                    <a:lstStyle/>
                    <a:p>
                      <a:pPr algn="ctr"/>
                      <a:r>
                        <a:rPr lang="en-US" dirty="0"/>
                        <a:t>5</a:t>
                      </a:r>
                    </a:p>
                  </a:txBody>
                  <a:tcPr/>
                </a:tc>
                <a:tc>
                  <a:txBody>
                    <a:bodyPr/>
                    <a:lstStyle/>
                    <a:p>
                      <a:pPr algn="ctr"/>
                      <a:r>
                        <a:rPr lang="en-US" dirty="0"/>
                        <a:t>11</a:t>
                      </a:r>
                    </a:p>
                  </a:txBody>
                  <a:tcPr/>
                </a:tc>
                <a:extLst>
                  <a:ext uri="{0D108BD9-81ED-4DB2-BD59-A6C34878D82A}">
                    <a16:rowId xmlns:a16="http://schemas.microsoft.com/office/drawing/2014/main" val="10000"/>
                  </a:ext>
                </a:extLst>
              </a:tr>
              <a:tr h="370840">
                <a:tc gridSpan="3">
                  <a:txBody>
                    <a:bodyPr/>
                    <a:lstStyle/>
                    <a:p>
                      <a:pPr algn="ctr"/>
                      <a:r>
                        <a:rPr lang="en-US" dirty="0"/>
                        <a:t>B</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endParaRPr lang="en-US"/>
                    </a:p>
                  </a:txBody>
                  <a:tcPr/>
                </a:tc>
                <a:tc>
                  <a:txBody>
                    <a:bodyPr/>
                    <a:lstStyle/>
                    <a:p>
                      <a:pPr algn="ctr"/>
                      <a:r>
                        <a:rPr lang="en-US" dirty="0"/>
                        <a:t>15</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50390989"/>
              </p:ext>
            </p:extLst>
          </p:nvPr>
        </p:nvGraphicFramePr>
        <p:xfrm>
          <a:off x="4905947" y="2067019"/>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11</a:t>
                      </a:r>
                    </a:p>
                  </a:txBody>
                  <a:tcPr/>
                </a:tc>
                <a:tc>
                  <a:txBody>
                    <a:bodyPr/>
                    <a:lstStyle/>
                    <a:p>
                      <a:pPr algn="ctr"/>
                      <a:r>
                        <a:rPr lang="en-US" dirty="0"/>
                        <a:t>4</a:t>
                      </a:r>
                    </a:p>
                  </a:txBody>
                  <a:tcPr/>
                </a:tc>
                <a:tc>
                  <a:txBody>
                    <a:bodyPr/>
                    <a:lstStyle/>
                    <a:p>
                      <a:pPr algn="ctr"/>
                      <a:r>
                        <a:rPr lang="en-US" dirty="0"/>
                        <a:t>15</a:t>
                      </a:r>
                    </a:p>
                  </a:txBody>
                  <a:tcPr/>
                </a:tc>
                <a:extLst>
                  <a:ext uri="{0D108BD9-81ED-4DB2-BD59-A6C34878D82A}">
                    <a16:rowId xmlns:a16="http://schemas.microsoft.com/office/drawing/2014/main" val="10000"/>
                  </a:ext>
                </a:extLst>
              </a:tr>
              <a:tr h="370840">
                <a:tc gridSpan="3">
                  <a:txBody>
                    <a:bodyPr/>
                    <a:lstStyle/>
                    <a:p>
                      <a:pPr algn="ctr"/>
                      <a:r>
                        <a:rPr lang="en-US" dirty="0"/>
                        <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15</a:t>
                      </a:r>
                    </a:p>
                  </a:txBody>
                  <a:tcPr/>
                </a:tc>
                <a:tc>
                  <a:txBody>
                    <a:bodyPr/>
                    <a:lstStyle/>
                    <a:p>
                      <a:pPr algn="ctr"/>
                      <a:endParaRPr lang="en-US" dirty="0"/>
                    </a:p>
                  </a:txBody>
                  <a:tcPr/>
                </a:tc>
                <a:tc>
                  <a:txBody>
                    <a:bodyPr/>
                    <a:lstStyle/>
                    <a:p>
                      <a:pPr algn="ctr"/>
                      <a:r>
                        <a:rPr lang="en-US" dirty="0"/>
                        <a:t>19</a:t>
                      </a:r>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8821991"/>
              </p:ext>
            </p:extLst>
          </p:nvPr>
        </p:nvGraphicFramePr>
        <p:xfrm>
          <a:off x="4701083" y="334118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7</a:t>
                      </a:r>
                    </a:p>
                  </a:txBody>
                  <a:tcPr/>
                </a:tc>
                <a:tc>
                  <a:txBody>
                    <a:bodyPr/>
                    <a:lstStyle/>
                    <a:p>
                      <a:pPr algn="ctr"/>
                      <a:r>
                        <a:rPr lang="en-US" dirty="0"/>
                        <a:t>3</a:t>
                      </a:r>
                    </a:p>
                  </a:txBody>
                  <a:tcPr/>
                </a:tc>
                <a:tc>
                  <a:txBody>
                    <a:bodyPr/>
                    <a:lstStyle/>
                    <a:p>
                      <a:pPr algn="ctr"/>
                      <a:r>
                        <a:rPr lang="en-US" dirty="0"/>
                        <a:t>10</a:t>
                      </a:r>
                    </a:p>
                  </a:txBody>
                  <a:tcPr/>
                </a:tc>
                <a:extLst>
                  <a:ext uri="{0D108BD9-81ED-4DB2-BD59-A6C34878D82A}">
                    <a16:rowId xmlns:a16="http://schemas.microsoft.com/office/drawing/2014/main" val="10000"/>
                  </a:ext>
                </a:extLst>
              </a:tr>
              <a:tr h="370840">
                <a:tc gridSpan="3">
                  <a:txBody>
                    <a:bodyPr/>
                    <a:lstStyle/>
                    <a:p>
                      <a:pPr algn="ctr"/>
                      <a:r>
                        <a:rPr lang="en-US" dirty="0"/>
                        <a:t>C</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16</a:t>
                      </a:r>
                    </a:p>
                  </a:txBody>
                  <a:tcPr/>
                </a:tc>
                <a:tc>
                  <a:txBody>
                    <a:bodyPr/>
                    <a:lstStyle/>
                    <a:p>
                      <a:pPr algn="ctr"/>
                      <a:endParaRPr lang="en-US"/>
                    </a:p>
                  </a:txBody>
                  <a:tcPr/>
                </a:tc>
                <a:tc>
                  <a:txBody>
                    <a:bodyPr/>
                    <a:lstStyle/>
                    <a:p>
                      <a:pPr algn="ctr"/>
                      <a:r>
                        <a:rPr lang="en-US" dirty="0"/>
                        <a:t>19</a:t>
                      </a:r>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57621499"/>
              </p:ext>
            </p:extLst>
          </p:nvPr>
        </p:nvGraphicFramePr>
        <p:xfrm>
          <a:off x="2492290" y="4405484"/>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6</a:t>
                      </a:r>
                    </a:p>
                  </a:txBody>
                  <a:tcPr/>
                </a:tc>
                <a:tc>
                  <a:txBody>
                    <a:bodyPr/>
                    <a:lstStyle/>
                    <a:p>
                      <a:pPr algn="ctr"/>
                      <a:r>
                        <a:rPr lang="en-US" dirty="0"/>
                        <a:t>1</a:t>
                      </a:r>
                    </a:p>
                  </a:txBody>
                  <a:tcPr/>
                </a:tc>
                <a:tc>
                  <a:txBody>
                    <a:bodyPr/>
                    <a:lstStyle/>
                    <a:p>
                      <a:pPr algn="ctr"/>
                      <a:r>
                        <a:rPr lang="en-US" dirty="0"/>
                        <a:t>7</a:t>
                      </a:r>
                    </a:p>
                  </a:txBody>
                  <a:tcPr/>
                </a:tc>
                <a:extLst>
                  <a:ext uri="{0D108BD9-81ED-4DB2-BD59-A6C34878D82A}">
                    <a16:rowId xmlns:a16="http://schemas.microsoft.com/office/drawing/2014/main" val="10000"/>
                  </a:ext>
                </a:extLst>
              </a:tr>
              <a:tr h="370840">
                <a:tc gridSpan="3">
                  <a:txBody>
                    <a:bodyPr/>
                    <a:lstStyle/>
                    <a:p>
                      <a:pPr algn="ctr"/>
                      <a:r>
                        <a:rPr lang="en-US" dirty="0"/>
                        <a:t>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6</a:t>
                      </a:r>
                    </a:p>
                  </a:txBody>
                  <a:tcPr/>
                </a:tc>
                <a:tc>
                  <a:txBody>
                    <a:bodyPr/>
                    <a:lstStyle/>
                    <a:p>
                      <a:pPr algn="ctr"/>
                      <a:endParaRPr lang="en-US"/>
                    </a:p>
                  </a:txBody>
                  <a:tcPr/>
                </a:tc>
                <a:tc>
                  <a:txBody>
                    <a:bodyPr/>
                    <a:lstStyle/>
                    <a:p>
                      <a:pPr algn="ctr"/>
                      <a:r>
                        <a:rPr lang="en-US" dirty="0"/>
                        <a:t>7</a:t>
                      </a:r>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42189555"/>
              </p:ext>
            </p:extLst>
          </p:nvPr>
        </p:nvGraphicFramePr>
        <p:xfrm>
          <a:off x="4878333" y="4907280"/>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7</a:t>
                      </a:r>
                    </a:p>
                  </a:txBody>
                  <a:tcPr/>
                </a:tc>
                <a:tc>
                  <a:txBody>
                    <a:bodyPr/>
                    <a:lstStyle/>
                    <a:p>
                      <a:pPr algn="ctr"/>
                      <a:r>
                        <a:rPr lang="en-US" dirty="0"/>
                        <a:t>12</a:t>
                      </a:r>
                    </a:p>
                  </a:txBody>
                  <a:tcPr/>
                </a:tc>
                <a:tc>
                  <a:txBody>
                    <a:bodyPr/>
                    <a:lstStyle/>
                    <a:p>
                      <a:pPr algn="ctr"/>
                      <a:r>
                        <a:rPr lang="en-US" dirty="0"/>
                        <a:t>19</a:t>
                      </a:r>
                    </a:p>
                  </a:txBody>
                  <a:tcPr/>
                </a:tc>
                <a:extLst>
                  <a:ext uri="{0D108BD9-81ED-4DB2-BD59-A6C34878D82A}">
                    <a16:rowId xmlns:a16="http://schemas.microsoft.com/office/drawing/2014/main" val="10000"/>
                  </a:ext>
                </a:extLst>
              </a:tr>
              <a:tr h="370840">
                <a:tc gridSpan="3">
                  <a:txBody>
                    <a:bodyPr/>
                    <a:lstStyle/>
                    <a:p>
                      <a:pPr algn="ctr"/>
                      <a:r>
                        <a:rPr lang="en-US" dirty="0"/>
                        <a:t>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7</a:t>
                      </a:r>
                    </a:p>
                  </a:txBody>
                  <a:tcPr/>
                </a:tc>
                <a:tc>
                  <a:txBody>
                    <a:bodyPr/>
                    <a:lstStyle/>
                    <a:p>
                      <a:pPr algn="ctr"/>
                      <a:endParaRPr lang="en-US"/>
                    </a:p>
                  </a:txBody>
                  <a:tcPr/>
                </a:tc>
                <a:tc>
                  <a:txBody>
                    <a:bodyPr/>
                    <a:lstStyle/>
                    <a:p>
                      <a:pPr algn="ctr"/>
                      <a:r>
                        <a:rPr lang="en-US" dirty="0"/>
                        <a:t>19</a:t>
                      </a:r>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5271198"/>
              </p:ext>
            </p:extLst>
          </p:nvPr>
        </p:nvGraphicFramePr>
        <p:xfrm>
          <a:off x="7094446" y="3491236"/>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19</a:t>
                      </a:r>
                    </a:p>
                  </a:txBody>
                  <a:tcPr/>
                </a:tc>
                <a:tc>
                  <a:txBody>
                    <a:bodyPr/>
                    <a:lstStyle/>
                    <a:p>
                      <a:pPr algn="ctr"/>
                      <a:r>
                        <a:rPr lang="en-US" dirty="0"/>
                        <a:t>10</a:t>
                      </a:r>
                    </a:p>
                  </a:txBody>
                  <a:tcPr/>
                </a:tc>
                <a:tc>
                  <a:txBody>
                    <a:bodyPr/>
                    <a:lstStyle/>
                    <a:p>
                      <a:pPr algn="ctr"/>
                      <a:r>
                        <a:rPr lang="en-US" dirty="0"/>
                        <a:t>29</a:t>
                      </a:r>
                    </a:p>
                  </a:txBody>
                  <a:tcPr/>
                </a:tc>
                <a:extLst>
                  <a:ext uri="{0D108BD9-81ED-4DB2-BD59-A6C34878D82A}">
                    <a16:rowId xmlns:a16="http://schemas.microsoft.com/office/drawing/2014/main" val="10000"/>
                  </a:ext>
                </a:extLst>
              </a:tr>
              <a:tr h="370840">
                <a:tc gridSpan="3">
                  <a:txBody>
                    <a:bodyPr/>
                    <a:lstStyle/>
                    <a:p>
                      <a:pPr algn="ctr"/>
                      <a:r>
                        <a:rPr lang="en-US" dirty="0"/>
                        <a:t>F</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19</a:t>
                      </a:r>
                    </a:p>
                  </a:txBody>
                  <a:tcPr/>
                </a:tc>
                <a:tc>
                  <a:txBody>
                    <a:bodyPr/>
                    <a:lstStyle/>
                    <a:p>
                      <a:pPr algn="ctr"/>
                      <a:endParaRPr lang="en-US"/>
                    </a:p>
                  </a:txBody>
                  <a:tcPr/>
                </a:tc>
                <a:tc>
                  <a:txBody>
                    <a:bodyPr/>
                    <a:lstStyle/>
                    <a:p>
                      <a:pPr algn="ctr"/>
                      <a:r>
                        <a:rPr lang="en-US" dirty="0"/>
                        <a:t>29</a:t>
                      </a:r>
                    </a:p>
                  </a:txBody>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06126885"/>
              </p:ext>
            </p:extLst>
          </p:nvPr>
        </p:nvGraphicFramePr>
        <p:xfrm>
          <a:off x="9206678" y="3583525"/>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29</a:t>
                      </a:r>
                    </a:p>
                  </a:txBody>
                  <a:tcPr/>
                </a:tc>
                <a:tc>
                  <a:txBody>
                    <a:bodyPr/>
                    <a:lstStyle/>
                    <a:p>
                      <a:pPr algn="ctr"/>
                      <a:r>
                        <a:rPr lang="en-US" dirty="0"/>
                        <a:t>8</a:t>
                      </a:r>
                    </a:p>
                  </a:txBody>
                  <a:tcPr/>
                </a:tc>
                <a:tc>
                  <a:txBody>
                    <a:bodyPr/>
                    <a:lstStyle/>
                    <a:p>
                      <a:pPr algn="ctr"/>
                      <a:r>
                        <a:rPr lang="en-US" dirty="0"/>
                        <a:t>37</a:t>
                      </a:r>
                    </a:p>
                  </a:txBody>
                  <a:tcPr/>
                </a:tc>
                <a:extLst>
                  <a:ext uri="{0D108BD9-81ED-4DB2-BD59-A6C34878D82A}">
                    <a16:rowId xmlns:a16="http://schemas.microsoft.com/office/drawing/2014/main" val="10000"/>
                  </a:ext>
                </a:extLst>
              </a:tr>
              <a:tr h="370840">
                <a:tc gridSpan="3">
                  <a:txBody>
                    <a:bodyPr/>
                    <a:lstStyle/>
                    <a:p>
                      <a:pPr algn="ctr"/>
                      <a:r>
                        <a:rPr lang="en-US" dirty="0"/>
                        <a:t>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29</a:t>
                      </a:r>
                    </a:p>
                  </a:txBody>
                  <a:tcPr/>
                </a:tc>
                <a:tc>
                  <a:txBody>
                    <a:bodyPr/>
                    <a:lstStyle/>
                    <a:p>
                      <a:pPr algn="ctr"/>
                      <a:endParaRPr lang="en-US"/>
                    </a:p>
                  </a:txBody>
                  <a:tcPr/>
                </a:tc>
                <a:tc>
                  <a:txBody>
                    <a:bodyPr/>
                    <a:lstStyle/>
                    <a:p>
                      <a:pPr algn="ctr"/>
                      <a:r>
                        <a:rPr lang="en-US" dirty="0"/>
                        <a:t>37</a:t>
                      </a:r>
                    </a:p>
                  </a:txBody>
                  <a:tcPr/>
                </a:tc>
                <a:extLst>
                  <a:ext uri="{0D108BD9-81ED-4DB2-BD59-A6C34878D82A}">
                    <a16:rowId xmlns:a16="http://schemas.microsoft.com/office/drawing/2014/main" val="10002"/>
                  </a:ext>
                </a:extLst>
              </a:tr>
            </a:tbl>
          </a:graphicData>
        </a:graphic>
      </p:graphicFrame>
      <p:cxnSp>
        <p:nvCxnSpPr>
          <p:cNvPr id="14" name="Elbow Connector 13"/>
          <p:cNvCxnSpPr>
            <a:endCxn id="6" idx="1"/>
          </p:cNvCxnSpPr>
          <p:nvPr/>
        </p:nvCxnSpPr>
        <p:spPr>
          <a:xfrm flipV="1">
            <a:off x="1828800" y="2953062"/>
            <a:ext cx="907738" cy="7345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1801318" y="3944912"/>
            <a:ext cx="677187" cy="56712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98820" y="3822492"/>
            <a:ext cx="2917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4077325" y="4108455"/>
            <a:ext cx="639054" cy="56236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7148" y="2671405"/>
            <a:ext cx="561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0" idx="1"/>
          </p:cNvCxnSpPr>
          <p:nvPr/>
        </p:nvCxnSpPr>
        <p:spPr>
          <a:xfrm>
            <a:off x="4077325" y="5035909"/>
            <a:ext cx="801008" cy="4276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6514804" y="4512040"/>
            <a:ext cx="595858" cy="5482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00502" y="3942413"/>
            <a:ext cx="81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6514804" y="4621180"/>
            <a:ext cx="2686988" cy="9744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700606" y="3942413"/>
            <a:ext cx="5124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14804" y="2533338"/>
            <a:ext cx="2458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973191" y="2548328"/>
            <a:ext cx="0" cy="1139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973191" y="3690538"/>
            <a:ext cx="239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1499576240"/>
              </p:ext>
            </p:extLst>
          </p:nvPr>
        </p:nvGraphicFramePr>
        <p:xfrm>
          <a:off x="9206130" y="5182803"/>
          <a:ext cx="1610610" cy="1112520"/>
        </p:xfrm>
        <a:graphic>
          <a:graphicData uri="http://schemas.openxmlformats.org/drawingml/2006/table">
            <a:tbl>
              <a:tblPr firstRow="1" bandRow="1">
                <a:tableStyleId>{5940675A-B579-460E-94D1-54222C63F5DA}</a:tableStyleId>
              </a:tblPr>
              <a:tblGrid>
                <a:gridCol w="536870">
                  <a:extLst>
                    <a:ext uri="{9D8B030D-6E8A-4147-A177-3AD203B41FA5}">
                      <a16:colId xmlns:a16="http://schemas.microsoft.com/office/drawing/2014/main" val="20000"/>
                    </a:ext>
                  </a:extLst>
                </a:gridCol>
                <a:gridCol w="536870">
                  <a:extLst>
                    <a:ext uri="{9D8B030D-6E8A-4147-A177-3AD203B41FA5}">
                      <a16:colId xmlns:a16="http://schemas.microsoft.com/office/drawing/2014/main" val="20001"/>
                    </a:ext>
                  </a:extLst>
                </a:gridCol>
                <a:gridCol w="536870">
                  <a:extLst>
                    <a:ext uri="{9D8B030D-6E8A-4147-A177-3AD203B41FA5}">
                      <a16:colId xmlns:a16="http://schemas.microsoft.com/office/drawing/2014/main" val="20002"/>
                    </a:ext>
                  </a:extLst>
                </a:gridCol>
              </a:tblGrid>
              <a:tr h="370840">
                <a:tc>
                  <a:txBody>
                    <a:bodyPr/>
                    <a:lstStyle/>
                    <a:p>
                      <a:pPr algn="ctr"/>
                      <a:r>
                        <a:rPr lang="en-US" dirty="0"/>
                        <a:t>19</a:t>
                      </a:r>
                    </a:p>
                  </a:txBody>
                  <a:tcPr/>
                </a:tc>
                <a:tc>
                  <a:txBody>
                    <a:bodyPr/>
                    <a:lstStyle/>
                    <a:p>
                      <a:pPr algn="ctr"/>
                      <a:r>
                        <a:rPr lang="en-US" dirty="0"/>
                        <a:t>5</a:t>
                      </a:r>
                    </a:p>
                  </a:txBody>
                  <a:tcPr/>
                </a:tc>
                <a:tc>
                  <a:txBody>
                    <a:bodyPr/>
                    <a:lstStyle/>
                    <a:p>
                      <a:pPr algn="ctr"/>
                      <a:r>
                        <a:rPr lang="en-US" dirty="0"/>
                        <a:t>24</a:t>
                      </a:r>
                    </a:p>
                  </a:txBody>
                  <a:tcPr/>
                </a:tc>
                <a:extLst>
                  <a:ext uri="{0D108BD9-81ED-4DB2-BD59-A6C34878D82A}">
                    <a16:rowId xmlns:a16="http://schemas.microsoft.com/office/drawing/2014/main" val="10000"/>
                  </a:ext>
                </a:extLst>
              </a:tr>
              <a:tr h="370840">
                <a:tc gridSpan="3">
                  <a:txBody>
                    <a:bodyPr/>
                    <a:lstStyle/>
                    <a:p>
                      <a:pPr algn="ctr"/>
                      <a:r>
                        <a:rPr lang="en-US" dirty="0"/>
                        <a:t>I</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endParaRPr lang="en-US" dirty="0"/>
                    </a:p>
                  </a:txBody>
                  <a:tcPr/>
                </a:tc>
                <a:tc>
                  <a:txBody>
                    <a:bodyPr/>
                    <a:lstStyle/>
                    <a:p>
                      <a:pPr algn="ctr"/>
                      <a:r>
                        <a:rPr lang="en-US" dirty="0"/>
                        <a:t>37</a:t>
                      </a:r>
                    </a:p>
                  </a:txBody>
                  <a:tcPr/>
                </a:tc>
                <a:extLst>
                  <a:ext uri="{0D108BD9-81ED-4DB2-BD59-A6C34878D82A}">
                    <a16:rowId xmlns:a16="http://schemas.microsoft.com/office/drawing/2014/main" val="10002"/>
                  </a:ext>
                </a:extLst>
              </a:tr>
            </a:tbl>
          </a:graphicData>
        </a:graphic>
      </p:graphicFrame>
      <p:cxnSp>
        <p:nvCxnSpPr>
          <p:cNvPr id="13" name="Straight Arrow Connector 12"/>
          <p:cNvCxnSpPr/>
          <p:nvPr/>
        </p:nvCxnSpPr>
        <p:spPr>
          <a:xfrm>
            <a:off x="6514804" y="5739063"/>
            <a:ext cx="269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6514804" y="2953062"/>
            <a:ext cx="595858" cy="5601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iamond 39"/>
          <p:cNvSpPr/>
          <p:nvPr/>
        </p:nvSpPr>
        <p:spPr>
          <a:xfrm>
            <a:off x="11434121" y="3890230"/>
            <a:ext cx="637674" cy="998818"/>
          </a:xfrm>
          <a:prstGeom prst="diamond">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51" name="Straight Arrow Connector 50"/>
          <p:cNvCxnSpPr>
            <a:endCxn id="40" idx="1"/>
          </p:cNvCxnSpPr>
          <p:nvPr/>
        </p:nvCxnSpPr>
        <p:spPr>
          <a:xfrm>
            <a:off x="10804358" y="4108455"/>
            <a:ext cx="629763" cy="28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0" idx="1"/>
          </p:cNvCxnSpPr>
          <p:nvPr/>
        </p:nvCxnSpPr>
        <p:spPr>
          <a:xfrm flipV="1">
            <a:off x="10828421" y="4389639"/>
            <a:ext cx="605700" cy="134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496284" y="4222595"/>
            <a:ext cx="513347" cy="369332"/>
          </a:xfrm>
          <a:prstGeom prst="rect">
            <a:avLst/>
          </a:prstGeom>
          <a:noFill/>
          <a:ln>
            <a:noFill/>
          </a:ln>
        </p:spPr>
        <p:txBody>
          <a:bodyPr wrap="square" rtlCol="0" anchor="ctr" anchorCtr="1">
            <a:spAutoFit/>
          </a:bodyPr>
          <a:lstStyle/>
          <a:p>
            <a:r>
              <a:rPr lang="en-US" dirty="0"/>
              <a:t>PF</a:t>
            </a:r>
          </a:p>
        </p:txBody>
      </p:sp>
      <p:sp>
        <p:nvSpPr>
          <p:cNvPr id="4" name="TextBox 3"/>
          <p:cNvSpPr txBox="1"/>
          <p:nvPr/>
        </p:nvSpPr>
        <p:spPr>
          <a:xfrm>
            <a:off x="11345779" y="3483191"/>
            <a:ext cx="663852" cy="369332"/>
          </a:xfrm>
          <a:prstGeom prst="rect">
            <a:avLst/>
          </a:prstGeom>
          <a:noFill/>
          <a:ln>
            <a:noFill/>
          </a:ln>
        </p:spPr>
        <p:txBody>
          <a:bodyPr wrap="square" rtlCol="0" anchor="ctr" anchorCtr="1">
            <a:spAutoFit/>
          </a:bodyPr>
          <a:lstStyle/>
          <a:p>
            <a:r>
              <a:rPr lang="en-US" dirty="0"/>
              <a:t>37</a:t>
            </a:r>
          </a:p>
        </p:txBody>
      </p:sp>
      <p:sp>
        <p:nvSpPr>
          <p:cNvPr id="33" name="TextBox 32"/>
          <p:cNvSpPr txBox="1"/>
          <p:nvPr/>
        </p:nvSpPr>
        <p:spPr>
          <a:xfrm>
            <a:off x="11450178" y="4906996"/>
            <a:ext cx="663852" cy="369332"/>
          </a:xfrm>
          <a:prstGeom prst="rect">
            <a:avLst/>
          </a:prstGeom>
          <a:noFill/>
          <a:ln>
            <a:noFill/>
          </a:ln>
        </p:spPr>
        <p:txBody>
          <a:bodyPr wrap="square" rtlCol="0" anchor="ctr" anchorCtr="1">
            <a:spAutoFit/>
          </a:bodyPr>
          <a:lstStyle/>
          <a:p>
            <a:r>
              <a:rPr lang="en-US" dirty="0"/>
              <a:t>37</a:t>
            </a:r>
          </a:p>
        </p:txBody>
      </p:sp>
    </p:spTree>
    <p:extLst>
      <p:ext uri="{BB962C8B-B14F-4D97-AF65-F5344CB8AC3E}">
        <p14:creationId xmlns:p14="http://schemas.microsoft.com/office/powerpoint/2010/main" val="6466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p:cNvSpPr>
          <p:nvPr>
            <p:ph type="title"/>
          </p:nvPr>
        </p:nvSpPr>
        <p:spPr/>
        <p:txBody>
          <a:bodyPr/>
          <a:lstStyle/>
          <a:p>
            <a:r>
              <a:rPr lang="en-US" dirty="0"/>
              <a:t>COST ESTIMATING</a:t>
            </a:r>
          </a:p>
        </p:txBody>
      </p:sp>
      <p:sp>
        <p:nvSpPr>
          <p:cNvPr id="237571" name="Rectangle 3"/>
          <p:cNvSpPr>
            <a:spLocks noGrp="1"/>
          </p:cNvSpPr>
          <p:nvPr>
            <p:ph type="body" idx="1"/>
          </p:nvPr>
        </p:nvSpPr>
        <p:spPr>
          <a:xfrm>
            <a:off x="1219200" y="1447800"/>
            <a:ext cx="7174173" cy="4572000"/>
          </a:xfrm>
        </p:spPr>
        <p:txBody>
          <a:bodyPr/>
          <a:lstStyle/>
          <a:p>
            <a:r>
              <a:rPr lang="en-US" dirty="0"/>
              <a:t>An estimate is—at best—a close </a:t>
            </a:r>
            <a:r>
              <a:rPr lang="en-US" i="1" dirty="0"/>
              <a:t>approximation</a:t>
            </a:r>
            <a:r>
              <a:rPr lang="en-US" dirty="0"/>
              <a:t> of the actual cost</a:t>
            </a:r>
          </a:p>
          <a:p>
            <a:r>
              <a:rPr lang="en-US" dirty="0"/>
              <a:t>A project cost estimate is unique to </a:t>
            </a:r>
            <a:r>
              <a:rPr lang="en-US" i="1" dirty="0"/>
              <a:t>that </a:t>
            </a:r>
            <a:r>
              <a:rPr lang="en-US" dirty="0"/>
              <a:t>project</a:t>
            </a:r>
          </a:p>
          <a:p>
            <a:pPr lvl="1"/>
            <a:r>
              <a:rPr lang="en-US" dirty="0"/>
              <a:t>Even when compared to other, similar projects</a:t>
            </a:r>
          </a:p>
          <a:p>
            <a:r>
              <a:rPr lang="en-US" dirty="0"/>
              <a:t>Soundness of the completed estimate depends on: </a:t>
            </a:r>
          </a:p>
          <a:p>
            <a:pPr lvl="1"/>
            <a:r>
              <a:rPr lang="en-US" dirty="0"/>
              <a:t>Accuracy of the </a:t>
            </a:r>
            <a:r>
              <a:rPr lang="en-US" b="1" dirty="0">
                <a:solidFill>
                  <a:srgbClr val="FF0000"/>
                </a:solidFill>
              </a:rPr>
              <a:t>quantity take-off </a:t>
            </a:r>
            <a:r>
              <a:rPr lang="en-US" dirty="0"/>
              <a:t>and </a:t>
            </a:r>
          </a:p>
          <a:p>
            <a:pPr lvl="1"/>
            <a:r>
              <a:rPr lang="en-US" dirty="0"/>
              <a:t>Judicious selection of unit costs and production rates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165" y="2423758"/>
            <a:ext cx="3839570" cy="2555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18" y="789345"/>
            <a:ext cx="8676929" cy="5824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26" y="791307"/>
            <a:ext cx="7724043" cy="5884986"/>
          </a:xfrm>
          <a:prstGeom prst="rect">
            <a:avLst/>
          </a:prstGeom>
        </p:spPr>
      </p:pic>
    </p:spTree>
    <p:extLst>
      <p:ext uri="{BB962C8B-B14F-4D97-AF65-F5344CB8AC3E}">
        <p14:creationId xmlns:p14="http://schemas.microsoft.com/office/powerpoint/2010/main" val="209429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p:cNvSpPr>
          <p:nvPr>
            <p:ph type="title"/>
          </p:nvPr>
        </p:nvSpPr>
        <p:spPr/>
        <p:txBody>
          <a:bodyPr/>
          <a:lstStyle/>
          <a:p>
            <a:r>
              <a:rPr lang="en-US"/>
              <a:t>Estimating Durations</a:t>
            </a:r>
          </a:p>
        </p:txBody>
      </p:sp>
      <p:sp>
        <p:nvSpPr>
          <p:cNvPr id="240643" name="Rectangle 3"/>
          <p:cNvSpPr>
            <a:spLocks noGrp="1"/>
          </p:cNvSpPr>
          <p:nvPr>
            <p:ph type="body" idx="1"/>
          </p:nvPr>
        </p:nvSpPr>
        <p:spPr>
          <a:xfrm>
            <a:off x="854063" y="1462933"/>
            <a:ext cx="11195184" cy="5038725"/>
          </a:xfrm>
        </p:spPr>
        <p:txBody>
          <a:bodyPr>
            <a:normAutofit lnSpcReduction="10000"/>
          </a:bodyPr>
          <a:lstStyle/>
          <a:p>
            <a:r>
              <a:rPr lang="en-US" dirty="0"/>
              <a:t>The method used to establish duration of an activity depends on the size of the activity and the amount of accuracy required</a:t>
            </a:r>
          </a:p>
          <a:p>
            <a:pPr lvl="1"/>
            <a:r>
              <a:rPr lang="en-US" dirty="0"/>
              <a:t>Most opt to analyze the operation in detail</a:t>
            </a:r>
          </a:p>
          <a:p>
            <a:r>
              <a:rPr lang="en-US" dirty="0"/>
              <a:t>Schedulers with significant relevant experience may be able to make a good guess </a:t>
            </a:r>
          </a:p>
          <a:p>
            <a:r>
              <a:rPr lang="en-US" dirty="0"/>
              <a:t>A scheduler can consider performances on past projects, and thus make the duration estimates</a:t>
            </a:r>
          </a:p>
          <a:p>
            <a:pPr lvl="1"/>
            <a:r>
              <a:rPr lang="en-US" dirty="0"/>
              <a:t>Without actually performing any detailed analysis</a:t>
            </a:r>
          </a:p>
          <a:p>
            <a:r>
              <a:rPr lang="en-US" dirty="0"/>
              <a:t>Durations are generally recorded in terms of whole days </a:t>
            </a:r>
          </a:p>
          <a:p>
            <a:endParaRPr lang="en-US" dirty="0"/>
          </a:p>
          <a:p>
            <a:pPr marL="320040" lvl="1" indent="0">
              <a:buNone/>
            </a:pPr>
            <a:endParaRPr lang="en-US" dirty="0"/>
          </a:p>
          <a:p>
            <a:pPr marL="320040" lvl="1" indent="0">
              <a:buNone/>
            </a:pPr>
            <a:r>
              <a:rPr lang="en-US" i="1" dirty="0">
                <a:solidFill>
                  <a:srgbClr val="7030A0"/>
                </a:solidFill>
              </a:rPr>
              <a:t>See example on Page 50 of the handout “Determining Activity Durations”</a:t>
            </a:r>
          </a:p>
          <a:p>
            <a:pPr marL="320040" lvl="1" indent="0">
              <a:buNone/>
            </a:pPr>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p:cNvSpPr>
          <p:nvPr>
            <p:ph type="title"/>
          </p:nvPr>
        </p:nvSpPr>
        <p:spPr/>
        <p:txBody>
          <a:bodyPr/>
          <a:lstStyle/>
          <a:p>
            <a:r>
              <a:rPr lang="en-US" dirty="0"/>
              <a:t>Methods of Duration Estimates</a:t>
            </a:r>
          </a:p>
        </p:txBody>
      </p:sp>
      <p:sp>
        <p:nvSpPr>
          <p:cNvPr id="244739" name="Rectangle 3"/>
          <p:cNvSpPr>
            <a:spLocks noGrp="1"/>
          </p:cNvSpPr>
          <p:nvPr>
            <p:ph type="body" idx="1"/>
          </p:nvPr>
        </p:nvSpPr>
        <p:spPr/>
        <p:txBody>
          <a:bodyPr>
            <a:normAutofit/>
          </a:bodyPr>
          <a:lstStyle/>
          <a:p>
            <a:endParaRPr lang="en-US" dirty="0"/>
          </a:p>
        </p:txBody>
      </p:sp>
      <p:graphicFrame>
        <p:nvGraphicFramePr>
          <p:cNvPr id="10" name="Diagram 9"/>
          <p:cNvGraphicFramePr/>
          <p:nvPr>
            <p:extLst>
              <p:ext uri="{D42A27DB-BD31-4B8C-83A1-F6EECF244321}">
                <p14:modId xmlns:p14="http://schemas.microsoft.com/office/powerpoint/2010/main" val="1502600314"/>
              </p:ext>
            </p:extLst>
          </p:nvPr>
        </p:nvGraphicFramePr>
        <p:xfrm>
          <a:off x="1525318" y="2473693"/>
          <a:ext cx="3961082" cy="302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58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p:cNvSpPr>
          <p:nvPr>
            <p:ph type="title"/>
          </p:nvPr>
        </p:nvSpPr>
        <p:spPr/>
        <p:txBody>
          <a:bodyPr/>
          <a:lstStyle/>
          <a:p>
            <a:r>
              <a:rPr lang="en-US"/>
              <a:t>Estimating Durations</a:t>
            </a:r>
          </a:p>
        </p:txBody>
      </p:sp>
      <p:sp>
        <p:nvSpPr>
          <p:cNvPr id="240643" name="Rectangle 3"/>
          <p:cNvSpPr>
            <a:spLocks noGrp="1"/>
          </p:cNvSpPr>
          <p:nvPr>
            <p:ph type="body" idx="1"/>
          </p:nvPr>
        </p:nvSpPr>
        <p:spPr>
          <a:xfrm>
            <a:off x="854063" y="1462933"/>
            <a:ext cx="6229909" cy="5038725"/>
          </a:xfrm>
        </p:spPr>
        <p:txBody>
          <a:bodyPr>
            <a:normAutofit lnSpcReduction="10000"/>
          </a:bodyPr>
          <a:lstStyle/>
          <a:p>
            <a:r>
              <a:rPr lang="en-US" dirty="0"/>
              <a:t>Example</a:t>
            </a:r>
          </a:p>
          <a:p>
            <a:r>
              <a:rPr lang="en-US" dirty="0"/>
              <a:t>Determine the number of sheathing panels required to cover the 8′-0″ high walls of a building measuring 24′-6″ × 13′-0″. A door opening measuring 3′-0″ × 6′-8″ and two window openings measuring 2′-6″ × 3′-0″ each are placed in the walls. Each sheathing panel covers 25 </a:t>
            </a:r>
            <a:r>
              <a:rPr lang="en-US" dirty="0" err="1"/>
              <a:t>sft</a:t>
            </a:r>
            <a:r>
              <a:rPr lang="en-US" dirty="0"/>
              <a:t>. Consider a waste factor of 7%. If a crew can install 5 sheathing panel per hour, how long will it take to install the sheathing panels?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166" y="1985305"/>
            <a:ext cx="4606158" cy="2982487"/>
          </a:xfrm>
          <a:prstGeom prst="rect">
            <a:avLst/>
          </a:prstGeom>
        </p:spPr>
      </p:pic>
    </p:spTree>
    <p:extLst>
      <p:ext uri="{BB962C8B-B14F-4D97-AF65-F5344CB8AC3E}">
        <p14:creationId xmlns:p14="http://schemas.microsoft.com/office/powerpoint/2010/main" val="11279426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p:cNvSpPr>
          <p:nvPr>
            <p:ph type="title"/>
          </p:nvPr>
        </p:nvSpPr>
        <p:spPr/>
        <p:txBody>
          <a:bodyPr/>
          <a:lstStyle/>
          <a:p>
            <a:r>
              <a:rPr lang="en-US" dirty="0"/>
              <a:t>Practice Example</a:t>
            </a:r>
          </a:p>
        </p:txBody>
      </p:sp>
      <p:sp>
        <p:nvSpPr>
          <p:cNvPr id="253955" name="Rectangle 3"/>
          <p:cNvSpPr>
            <a:spLocks noGrp="1"/>
          </p:cNvSpPr>
          <p:nvPr>
            <p:ph type="body" idx="1"/>
          </p:nvPr>
        </p:nvSpPr>
        <p:spPr/>
        <p:txBody>
          <a:bodyPr>
            <a:normAutofit lnSpcReduction="10000"/>
          </a:bodyPr>
          <a:lstStyle/>
          <a:p>
            <a:r>
              <a:rPr lang="en-US" dirty="0"/>
              <a:t>Suppose, your project needs four .NET developers, two User Experience professionals, and one Project Manager. The rates for each of these team members are:</a:t>
            </a:r>
          </a:p>
          <a:p>
            <a:pPr lvl="1"/>
            <a:r>
              <a:rPr lang="en-US" dirty="0"/>
              <a:t>.NET Developers: $80/hour</a:t>
            </a:r>
          </a:p>
          <a:p>
            <a:pPr lvl="1"/>
            <a:r>
              <a:rPr lang="en-US" dirty="0"/>
              <a:t>User Experience Professionals: $90/hour</a:t>
            </a:r>
          </a:p>
          <a:p>
            <a:pPr lvl="1"/>
            <a:r>
              <a:rPr lang="en-US" dirty="0"/>
              <a:t>Project Manager: $100/hour</a:t>
            </a:r>
          </a:p>
          <a:p>
            <a:r>
              <a:rPr lang="en-US" dirty="0"/>
              <a:t>The .NET developers divide the project into 40 units. If the productivity of the four .NET developers is 0.4 unit/</a:t>
            </a:r>
            <a:r>
              <a:rPr lang="en-US" dirty="0" err="1"/>
              <a:t>hr</a:t>
            </a:r>
            <a:r>
              <a:rPr lang="en-US" dirty="0"/>
              <a:t>, how long will it take them to finish the project? If The project requires the User Experience professionals for 50 hours, and the Project Manager for 100 hours, how much the project will cost?</a:t>
            </a:r>
          </a:p>
        </p:txBody>
      </p:sp>
    </p:spTree>
    <p:extLst>
      <p:ext uri="{BB962C8B-B14F-4D97-AF65-F5344CB8AC3E}">
        <p14:creationId xmlns:p14="http://schemas.microsoft.com/office/powerpoint/2010/main" val="14859181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3954" name="Rectangle 2"/>
          <p:cNvSpPr>
            <a:spLocks noGrp="1"/>
          </p:cNvSpPr>
          <p:nvPr>
            <p:ph type="title"/>
          </p:nvPr>
        </p:nvSpPr>
        <p:spPr/>
        <p:txBody>
          <a:bodyPr/>
          <a:lstStyle/>
          <a:p>
            <a:r>
              <a:rPr lang="en-US" dirty="0"/>
              <a:t>For Course Project</a:t>
            </a:r>
          </a:p>
        </p:txBody>
      </p:sp>
      <p:sp>
        <p:nvSpPr>
          <p:cNvPr id="253955" name="Rectangle 3"/>
          <p:cNvSpPr>
            <a:spLocks noGrp="1"/>
          </p:cNvSpPr>
          <p:nvPr>
            <p:ph type="body" idx="1"/>
          </p:nvPr>
        </p:nvSpPr>
        <p:spPr/>
        <p:txBody>
          <a:bodyPr>
            <a:normAutofit/>
          </a:bodyPr>
          <a:lstStyle/>
          <a:p>
            <a:r>
              <a:rPr lang="en-US" dirty="0"/>
              <a:t>Identify resources – materials, labor, equipment and tools that you would need to complete the project</a:t>
            </a:r>
          </a:p>
          <a:p>
            <a:r>
              <a:rPr lang="en-US" dirty="0"/>
              <a:t>Identify/calculate labor productivity and equipment productivity. For construction project RS Means is one of the standard documents that provides estimates of labor and equipment productivity. For other type of projects, there should be some industry guidelines to estimate labor and equipment productivity. Identify those guidelines and include those in the reference of your report</a:t>
            </a:r>
          </a:p>
          <a:p>
            <a:r>
              <a:rPr lang="en-US" dirty="0">
                <a:hlinkClick r:id="rId2"/>
              </a:rPr>
              <a:t>https://www.rsmeansonline.com/</a:t>
            </a:r>
            <a:r>
              <a:rPr lang="en-US" dirty="0"/>
              <a:t> </a:t>
            </a:r>
          </a:p>
          <a:p>
            <a:endParaRPr lang="en-US" dirty="0"/>
          </a:p>
        </p:txBody>
      </p:sp>
    </p:spTree>
    <p:extLst>
      <p:ext uri="{BB962C8B-B14F-4D97-AF65-F5344CB8AC3E}">
        <p14:creationId xmlns:p14="http://schemas.microsoft.com/office/powerpoint/2010/main" val="43886947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PPRESENTATIONGUID" val="fa2a1740-2855-49f9-950b-029e468a36ad"/>
  <p:tag name="TPVERSION" val="6"/>
  <p:tag name="TPFULLVERSION" val="7.4.0.111"/>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60545">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Quarterly earnings presentation" id="{0D943C51-2B86-4013-B604-53D1EF40AFB5}" vid="{0D6FE234-CE13-49D3-9FC5-DC9E562B90C3}"/>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CA5120-B600-4FC7-B83A-931CE0EEE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TS103460545</Template>
  <TotalTime>0</TotalTime>
  <Words>3029</Words>
  <Application>Microsoft Office PowerPoint</Application>
  <PresentationFormat>Widescreen</PresentationFormat>
  <Paragraphs>533</Paragraphs>
  <Slides>39</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Century Gothic</vt:lpstr>
      <vt:lpstr>Gill Sans MT</vt:lpstr>
      <vt:lpstr>Palatino Linotype</vt:lpstr>
      <vt:lpstr>Wingdings</vt:lpstr>
      <vt:lpstr>Wingdings 2</vt:lpstr>
      <vt:lpstr>TS103460545</vt:lpstr>
      <vt:lpstr>CPM Calculations – Part II</vt:lpstr>
      <vt:lpstr>Module Learning Objectives</vt:lpstr>
      <vt:lpstr>The CPM Schedule</vt:lpstr>
      <vt:lpstr>COST ESTIMATING</vt:lpstr>
      <vt:lpstr>Estimating Durations</vt:lpstr>
      <vt:lpstr>Methods of Duration Estimates</vt:lpstr>
      <vt:lpstr>Estimating Durations</vt:lpstr>
      <vt:lpstr>Practice Example</vt:lpstr>
      <vt:lpstr>For Course Project</vt:lpstr>
      <vt:lpstr>For Your Project</vt:lpstr>
      <vt:lpstr>Activity Relationships</vt:lpstr>
      <vt:lpstr>Links</vt:lpstr>
      <vt:lpstr>Activity Relationships</vt:lpstr>
      <vt:lpstr>Activity Relationships</vt:lpstr>
      <vt:lpstr>Activity Relationships</vt:lpstr>
      <vt:lpstr>Activity Relationships</vt:lpstr>
      <vt:lpstr>CPM Logic Diagram</vt:lpstr>
      <vt:lpstr>CPM Logic Diagram</vt:lpstr>
      <vt:lpstr>CPM Logic Diagram</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Calculating Start and Finish Dates</vt:lpstr>
      <vt:lpstr>CPM – Example 2</vt:lpstr>
      <vt:lpstr>CPM – Example 2</vt:lpstr>
      <vt:lpstr>CPM – Example 2</vt:lpstr>
      <vt:lpstr>CPM – Example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2012-12-21T20:59:36Z</dcterms:created>
  <dcterms:modified xsi:type="dcterms:W3CDTF">2024-06-04T18:35:54Z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TC034605459991</vt:lpwstr>
  </property>
</Properties>
</file>