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9"/>
  </p:notesMasterIdLst>
  <p:handoutMasterIdLst>
    <p:handoutMasterId r:id="rId50"/>
  </p:handoutMasterIdLst>
  <p:sldIdLst>
    <p:sldId id="488" r:id="rId2"/>
    <p:sldId id="454" r:id="rId3"/>
    <p:sldId id="373" r:id="rId4"/>
    <p:sldId id="478" r:id="rId5"/>
    <p:sldId id="473" r:id="rId6"/>
    <p:sldId id="474" r:id="rId7"/>
    <p:sldId id="469" r:id="rId8"/>
    <p:sldId id="258" r:id="rId9"/>
    <p:sldId id="268" r:id="rId10"/>
    <p:sldId id="278" r:id="rId11"/>
    <p:sldId id="279" r:id="rId12"/>
    <p:sldId id="280" r:id="rId13"/>
    <p:sldId id="281" r:id="rId14"/>
    <p:sldId id="282" r:id="rId15"/>
    <p:sldId id="470" r:id="rId16"/>
    <p:sldId id="284" r:id="rId17"/>
    <p:sldId id="476" r:id="rId18"/>
    <p:sldId id="471" r:id="rId19"/>
    <p:sldId id="479" r:id="rId20"/>
    <p:sldId id="480" r:id="rId21"/>
    <p:sldId id="465" r:id="rId22"/>
    <p:sldId id="467" r:id="rId23"/>
    <p:sldId id="481" r:id="rId24"/>
    <p:sldId id="285" r:id="rId25"/>
    <p:sldId id="286" r:id="rId26"/>
    <p:sldId id="455" r:id="rId27"/>
    <p:sldId id="287" r:id="rId28"/>
    <p:sldId id="456" r:id="rId29"/>
    <p:sldId id="457" r:id="rId30"/>
    <p:sldId id="484" r:id="rId31"/>
    <p:sldId id="458" r:id="rId32"/>
    <p:sldId id="468" r:id="rId33"/>
    <p:sldId id="485" r:id="rId34"/>
    <p:sldId id="291" r:id="rId35"/>
    <p:sldId id="486" r:id="rId36"/>
    <p:sldId id="487" r:id="rId37"/>
    <p:sldId id="459" r:id="rId38"/>
    <p:sldId id="460" r:id="rId39"/>
    <p:sldId id="290" r:id="rId40"/>
    <p:sldId id="461" r:id="rId41"/>
    <p:sldId id="477" r:id="rId42"/>
    <p:sldId id="296" r:id="rId43"/>
    <p:sldId id="489" r:id="rId44"/>
    <p:sldId id="472" r:id="rId45"/>
    <p:sldId id="462" r:id="rId46"/>
    <p:sldId id="463" r:id="rId47"/>
    <p:sldId id="483"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BA6"/>
    <a:srgbClr val="00ADEF"/>
    <a:srgbClr val="EF3F2F"/>
    <a:srgbClr val="0078B9"/>
    <a:srgbClr val="722E6B"/>
    <a:srgbClr val="722E07"/>
    <a:srgbClr val="8B2315"/>
    <a:srgbClr val="EAF2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7" autoAdjust="0"/>
    <p:restoredTop sz="86439" autoAdjust="0"/>
  </p:normalViewPr>
  <p:slideViewPr>
    <p:cSldViewPr>
      <p:cViewPr varScale="1">
        <p:scale>
          <a:sx n="108" d="100"/>
          <a:sy n="108" d="100"/>
        </p:scale>
        <p:origin x="49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18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5AC1D6-8A25-4590-8F24-A6D125EB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9FDF8DB-1C74-466C-AA0C-584B5740D0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B5E24-DF76-46B0-841D-4119A4E0DE9B}" type="datetimeFigureOut">
              <a:rPr lang="en-US" smtClean="0"/>
              <a:t>7/9/2024</a:t>
            </a:fld>
            <a:endParaRPr lang="en-US"/>
          </a:p>
        </p:txBody>
      </p:sp>
      <p:sp>
        <p:nvSpPr>
          <p:cNvPr id="4" name="Footer Placeholder 3">
            <a:extLst>
              <a:ext uri="{FF2B5EF4-FFF2-40B4-BE49-F238E27FC236}">
                <a16:creationId xmlns:a16="http://schemas.microsoft.com/office/drawing/2014/main" id="{B0E950FF-73F2-461A-B34B-9AC0DBC930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BDB912-9007-4317-8BE7-1107142BAA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F0FBC3-D136-4367-A2DA-6CC50F605D58}" type="slidenum">
              <a:rPr lang="en-US" smtClean="0"/>
              <a:t>‹#›</a:t>
            </a:fld>
            <a:endParaRPr lang="en-US"/>
          </a:p>
        </p:txBody>
      </p:sp>
    </p:spTree>
    <p:extLst>
      <p:ext uri="{BB962C8B-B14F-4D97-AF65-F5344CB8AC3E}">
        <p14:creationId xmlns:p14="http://schemas.microsoft.com/office/powerpoint/2010/main" val="131653381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8T14:42:25.714"/>
    </inkml:context>
    <inkml:brush xml:id="br0">
      <inkml:brushProperty name="height" value="0.053" units="cm"/>
      <inkml:brushProperty name="color" value="#FF0000"/>
    </inkml:brush>
  </inkml:definitions>
  <inkml:trace contextRef="#ctx0" brushRef="#br0">24247 6243 7079,'0'9'-204,"0"-3"1,0-6 0</inkml:trace>
  <inkml:trace contextRef="#ctx0" brushRef="#br0" timeOffset="1">24247 6182 7108,'-2'9'-664,"-1"-3"140,-2 1 524,-1-5 0,6 5 0,0-7 0,0 0 0</inkml:trace>
  <inkml:trace contextRef="#ctx0" brushRef="#br0" timeOffset="2">24216 6213 7349,'-8'0'-1230,"1"0"1128,7 0 102,0 0 0,0 0 0</inkml:trace>
  <inkml:trace contextRef="#ctx0" brushRef="#br0" timeOffset="3">24201 6197 6478,'0'16'0</inkml:trace>
  <inkml:trace contextRef="#ctx0" brushRef="#br0" timeOffset="4">24216 6228 6148,'0'-9'-79,"7"-4"1,-5 11 0,4-5-1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C1A493C-72A1-4727-825E-89CDC66AFED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10243" name="Rectangle 3">
            <a:extLst>
              <a:ext uri="{FF2B5EF4-FFF2-40B4-BE49-F238E27FC236}">
                <a16:creationId xmlns:a16="http://schemas.microsoft.com/office/drawing/2014/main" id="{E13BAEA2-3833-45A6-8025-572F7761941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a:extLst>
              <a:ext uri="{FF2B5EF4-FFF2-40B4-BE49-F238E27FC236}">
                <a16:creationId xmlns:a16="http://schemas.microsoft.com/office/drawing/2014/main" id="{6985D649-521F-4DF1-8B5D-48AF7D970E89}"/>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0D8C7686-45FB-457F-949C-4E75DA57C18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7F90D1D9-437C-4A3F-A118-A806F36B5B0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10247" name="Rectangle 7">
            <a:extLst>
              <a:ext uri="{FF2B5EF4-FFF2-40B4-BE49-F238E27FC236}">
                <a16:creationId xmlns:a16="http://schemas.microsoft.com/office/drawing/2014/main" id="{6BC0A490-2094-42D1-AE2F-EF68822F77A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005B773-5657-46FD-823E-90EBB67714C1}"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A6A0E06B-F7B6-4297-BB96-2F5B65EAE69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0331A45E-1CAE-49C8-A3FC-D372F6725CC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800">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605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515600" cy="1325563"/>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42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045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515600" cy="1325563"/>
          </a:xfrm>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22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8487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5156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692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492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515600" cy="1325563"/>
          </a:xfrm>
        </p:spPr>
        <p:txBody>
          <a:bodyPr/>
          <a:lstStyle>
            <a:lvl1pPr>
              <a:defRPr>
                <a:latin typeface="Gill Sans MT" panose="020B0502020104020203" pitchFamily="34" charset="0"/>
              </a:defRPr>
            </a:lvl1pPr>
          </a:lstStyle>
          <a:p>
            <a:r>
              <a:rPr lang="en-US" dirty="0"/>
              <a:t>Click to edit Master title style</a:t>
            </a:r>
          </a:p>
        </p:txBody>
      </p:sp>
    </p:spTree>
    <p:extLst>
      <p:ext uri="{BB962C8B-B14F-4D97-AF65-F5344CB8AC3E}">
        <p14:creationId xmlns:p14="http://schemas.microsoft.com/office/powerpoint/2010/main" val="144987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7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939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963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3" descr="45">
            <a:extLst>
              <a:ext uri="{FF2B5EF4-FFF2-40B4-BE49-F238E27FC236}">
                <a16:creationId xmlns:a16="http://schemas.microsoft.com/office/drawing/2014/main" id="{B0D3F5A0-5354-4062-975D-41142FCFF902}"/>
              </a:ext>
            </a:extLst>
          </p:cNvPr>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0651" y="381000"/>
            <a:ext cx="1187026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9419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ustomXml" Target="../ink/ink1.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xplore.dot.gov/views/DV_FARS_PV/Home?%3Aembed=y&amp;%3Aiid=1&amp;%3AisGuestRedirectFromVizportal=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khanacademy.org/math/ap-statistics/bivariate-data-ap/scatterplots-correlation/v/constructing-scatter-plo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khanacademy.org/math/statistics-probability/displaying-describing-data/quantitative-data-graphs/e/creating-frequency-tabl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0.png"/><Relationship Id="rId7"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3" descr="Picture3">
            <a:extLst>
              <a:ext uri="{FF2B5EF4-FFF2-40B4-BE49-F238E27FC236}">
                <a16:creationId xmlns:a16="http://schemas.microsoft.com/office/drawing/2014/main" id="{64548D03-4E8A-47CB-90F0-41D16566E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a:extLst>
              <a:ext uri="{FF2B5EF4-FFF2-40B4-BE49-F238E27FC236}">
                <a16:creationId xmlns:a16="http://schemas.microsoft.com/office/drawing/2014/main" id="{67807E4F-7725-4C08-8A46-C4B8077EA98A}"/>
              </a:ext>
            </a:extLst>
          </p:cNvPr>
          <p:cNvSpPr txBox="1">
            <a:spLocks noChangeArrowheads="1"/>
          </p:cNvSpPr>
          <p:nvPr/>
        </p:nvSpPr>
        <p:spPr bwMode="auto">
          <a:xfrm>
            <a:off x="4267200" y="1792289"/>
            <a:ext cx="5867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dirty="0">
                <a:solidFill>
                  <a:schemeClr val="bg1"/>
                </a:solidFill>
                <a:latin typeface="Gill Sans MT" panose="020B0502020104020203" pitchFamily="34" charset="0"/>
              </a:rPr>
              <a:t>Creating Data Summary and Data Visualization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Sample Variance and Standard Deviation</a:t>
            </a:r>
          </a:p>
        </p:txBody>
      </p:sp>
      <p:sp>
        <p:nvSpPr>
          <p:cNvPr id="3" name="Content Placeholder 2"/>
          <p:cNvSpPr>
            <a:spLocks noGrp="1"/>
          </p:cNvSpPr>
          <p:nvPr>
            <p:ph idx="1"/>
          </p:nvPr>
        </p:nvSpPr>
        <p:spPr>
          <a:xfrm>
            <a:off x="838200" y="1825625"/>
            <a:ext cx="10515600" cy="1034307"/>
          </a:xfrm>
        </p:spPr>
        <p:txBody>
          <a:bodyPr>
            <a:normAutofit/>
          </a:bodyPr>
          <a:lstStyle/>
          <a:p>
            <a:pPr marL="0" indent="0">
              <a:buNone/>
            </a:pPr>
            <a:r>
              <a:rPr lang="en-US" dirty="0"/>
              <a:t>The variability or scatter in the data may be described by the </a:t>
            </a:r>
            <a:r>
              <a:rPr lang="en-US" b="1" dirty="0"/>
              <a:t>sample variance </a:t>
            </a:r>
            <a:r>
              <a:rPr lang="en-US" dirty="0"/>
              <a:t>or the </a:t>
            </a:r>
            <a:r>
              <a:rPr lang="en-US" b="1" dirty="0"/>
              <a:t>sample standard deviation</a:t>
            </a:r>
            <a:r>
              <a:rPr lang="en-US" dirty="0"/>
              <a:t>.</a:t>
            </a:r>
            <a:endParaRPr lang="en-US" i="1" dirty="0"/>
          </a:p>
          <a:p>
            <a:pPr marL="0" indent="0" algn="ctr">
              <a:buNone/>
            </a:pPr>
            <a:endParaRPr lang="en-US" sz="2200" dirty="0"/>
          </a:p>
        </p:txBody>
      </p:sp>
      <p:sp>
        <p:nvSpPr>
          <p:cNvPr id="10" name="Content Placeholder 2"/>
          <p:cNvSpPr txBox="1">
            <a:spLocks/>
          </p:cNvSpPr>
          <p:nvPr/>
        </p:nvSpPr>
        <p:spPr>
          <a:xfrm>
            <a:off x="838200" y="2743201"/>
            <a:ext cx="10682339" cy="1215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Gill Sans MT" panose="020B0502020104020203" pitchFamily="34" charset="0"/>
              </a:rPr>
              <a:t>The units of measurement for the sample variance are the square of the original units of the variable, while the standard deviation measures variability in the original units.</a:t>
            </a:r>
            <a:endParaRPr lang="en-US" sz="2400" i="1" dirty="0">
              <a:latin typeface="Gill Sans MT" panose="020B0502020104020203" pitchFamily="34" charset="0"/>
            </a:endParaRPr>
          </a:p>
          <a:p>
            <a:pPr marL="0" indent="0" algn="ctr">
              <a:buFont typeface="Arial" panose="020B0604020202020204" pitchFamily="34" charset="0"/>
              <a:buNone/>
            </a:pPr>
            <a:endParaRPr lang="en-US" sz="2200" dirty="0"/>
          </a:p>
          <a:p>
            <a:endParaRPr lang="en-US" sz="2200" dirty="0"/>
          </a:p>
        </p:txBody>
      </p:sp>
      <p:pic>
        <p:nvPicPr>
          <p:cNvPr id="8" name="Picture 7"/>
          <p:cNvPicPr>
            <a:picLocks noChangeAspect="1"/>
          </p:cNvPicPr>
          <p:nvPr/>
        </p:nvPicPr>
        <p:blipFill>
          <a:blip r:embed="rId2"/>
          <a:stretch>
            <a:fillRect/>
          </a:stretch>
        </p:blipFill>
        <p:spPr>
          <a:xfrm>
            <a:off x="2667000" y="3810000"/>
            <a:ext cx="7169998" cy="2286000"/>
          </a:xfrm>
          <a:prstGeom prst="rect">
            <a:avLst/>
          </a:prstGeom>
        </p:spPr>
      </p:pic>
    </p:spTree>
    <p:extLst>
      <p:ext uri="{BB962C8B-B14F-4D97-AF65-F5344CB8AC3E}">
        <p14:creationId xmlns:p14="http://schemas.microsoft.com/office/powerpoint/2010/main" val="189501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6.2 | </a:t>
            </a:r>
            <a:r>
              <a:rPr lang="en-US" dirty="0"/>
              <a:t>Sample Variance</a:t>
            </a:r>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771852" y="1822346"/>
                <a:ext cx="7224284" cy="1718522"/>
              </a:xfrm>
            </p:spPr>
            <p:txBody>
              <a:bodyPr>
                <a:normAutofit/>
              </a:bodyPr>
              <a:lstStyle/>
              <a:p>
                <a:pPr marL="0" indent="0">
                  <a:buNone/>
                </a:pPr>
                <a:r>
                  <a:rPr lang="en-US" sz="2200" dirty="0"/>
                  <a:t>The table displays the quantities needed for calculating the sample variance and sample standard deviation.</a:t>
                </a:r>
              </a:p>
              <a:p>
                <a:pPr marL="0" indent="0">
                  <a:buNone/>
                </a:pPr>
                <a:r>
                  <a:rPr lang="en-US" sz="2200" dirty="0"/>
                  <a:t>The numerator of </a:t>
                </a:r>
                <a14:m>
                  <m:oMath xmlns:m="http://schemas.openxmlformats.org/officeDocument/2006/math">
                    <m:sSup>
                      <m:sSupPr>
                        <m:ctrlPr>
                          <a:rPr lang="en-US" sz="2200" i="1" dirty="0" smtClean="0">
                            <a:latin typeface="Cambria Math" panose="02040503050406030204" pitchFamily="18" charset="0"/>
                          </a:rPr>
                        </m:ctrlPr>
                      </m:sSupPr>
                      <m:e>
                        <m:r>
                          <a:rPr lang="en-US" sz="2200" i="1" dirty="0" smtClean="0">
                            <a:latin typeface="Cambria Math" panose="02040503050406030204" pitchFamily="18" charset="0"/>
                          </a:rPr>
                          <m:t>𝑠</m:t>
                        </m:r>
                      </m:e>
                      <m:sup>
                        <m:r>
                          <a:rPr lang="en-US" sz="2200" b="0" i="1" dirty="0" smtClean="0">
                            <a:latin typeface="Cambria Math" panose="02040503050406030204" pitchFamily="18" charset="0"/>
                          </a:rPr>
                          <m:t>2</m:t>
                        </m:r>
                      </m:sup>
                    </m:sSup>
                  </m:oMath>
                </a14:m>
                <a:r>
                  <a:rPr lang="en-US" sz="2200" dirty="0"/>
                  <a:t> is </a:t>
                </a:r>
              </a:p>
              <a:p>
                <a:pPr marL="0" indent="0">
                  <a:buNone/>
                </a:pPr>
                <a:endParaRPr lang="en-US" sz="2200" dirty="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771852" y="1822346"/>
                <a:ext cx="7224284" cy="1718522"/>
              </a:xfrm>
              <a:blipFill>
                <a:blip r:embed="rId2"/>
                <a:stretch>
                  <a:fillRect l="-1097" t="-4255"/>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7798904" y="1066800"/>
            <a:ext cx="3783491" cy="3761589"/>
          </a:xfrm>
          <a:prstGeom prst="rect">
            <a:avLst/>
          </a:prstGeom>
        </p:spPr>
      </p:pic>
      <p:pic>
        <p:nvPicPr>
          <p:cNvPr id="6" name="Picture 5"/>
          <p:cNvPicPr>
            <a:picLocks noChangeAspect="1"/>
          </p:cNvPicPr>
          <p:nvPr/>
        </p:nvPicPr>
        <p:blipFill>
          <a:blip r:embed="rId4"/>
          <a:stretch>
            <a:fillRect/>
          </a:stretch>
        </p:blipFill>
        <p:spPr>
          <a:xfrm>
            <a:off x="2726995" y="3081926"/>
            <a:ext cx="4699346" cy="2522976"/>
          </a:xfrm>
          <a:prstGeom prst="rect">
            <a:avLst/>
          </a:prstGeom>
        </p:spPr>
      </p:pic>
      <p:pic>
        <p:nvPicPr>
          <p:cNvPr id="5" name="Picture 4">
            <a:extLst>
              <a:ext uri="{FF2B5EF4-FFF2-40B4-BE49-F238E27FC236}">
                <a16:creationId xmlns:a16="http://schemas.microsoft.com/office/drawing/2014/main" id="{AB27C342-2954-42D7-A4A7-82217E59D27B}"/>
              </a:ext>
            </a:extLst>
          </p:cNvPr>
          <p:cNvPicPr>
            <a:picLocks noChangeAspect="1"/>
          </p:cNvPicPr>
          <p:nvPr/>
        </p:nvPicPr>
        <p:blipFill>
          <a:blip r:embed="rId5"/>
          <a:stretch>
            <a:fillRect/>
          </a:stretch>
        </p:blipFill>
        <p:spPr>
          <a:xfrm>
            <a:off x="8153395" y="4904589"/>
            <a:ext cx="3429000" cy="1801011"/>
          </a:xfrm>
          <a:prstGeom prst="rect">
            <a:avLst/>
          </a:prstGeom>
        </p:spPr>
      </p:pic>
    </p:spTree>
    <p:extLst>
      <p:ext uri="{BB962C8B-B14F-4D97-AF65-F5344CB8AC3E}">
        <p14:creationId xmlns:p14="http://schemas.microsoft.com/office/powerpoint/2010/main" val="254905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4000" b="1" dirty="0"/>
                  <a:t>Shortcut Computation of </a:t>
                </a:r>
                <a14:m>
                  <m:oMath xmlns:m="http://schemas.openxmlformats.org/officeDocument/2006/math">
                    <m:sSup>
                      <m:sSupPr>
                        <m:ctrlPr>
                          <a:rPr lang="en-US" sz="4000" b="1" i="1" smtClean="0">
                            <a:latin typeface="Cambria Math" panose="02040503050406030204" pitchFamily="18" charset="0"/>
                          </a:rPr>
                        </m:ctrlPr>
                      </m:sSupPr>
                      <m:e>
                        <m:r>
                          <a:rPr lang="en-US" sz="4000" b="1" i="1" smtClean="0">
                            <a:latin typeface="Cambria Math" panose="02040503050406030204" pitchFamily="18" charset="0"/>
                          </a:rPr>
                          <m:t>𝒔</m:t>
                        </m:r>
                      </m:e>
                      <m:sup>
                        <m:r>
                          <a:rPr lang="en-US" sz="4000" b="1" i="1" smtClean="0">
                            <a:latin typeface="Cambria Math" panose="02040503050406030204" pitchFamily="18" charset="0"/>
                          </a:rPr>
                          <m:t>𝟐</m:t>
                        </m:r>
                      </m:sup>
                    </m:sSup>
                  </m:oMath>
                </a14:m>
                <a:endParaRPr lang="en-US" sz="4000" b="1"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29"/>
                </a:stretch>
              </a:blipFill>
            </p:spPr>
            <p:txBody>
              <a:bodyPr/>
              <a:lstStyle/>
              <a:p>
                <a:r>
                  <a:rPr lang="en-US">
                    <a:noFill/>
                  </a:rPr>
                  <a:t> </a:t>
                </a:r>
              </a:p>
            </p:txBody>
          </p:sp>
        </mc:Fallback>
      </mc:AlternateContent>
      <p:sp>
        <p:nvSpPr>
          <p:cNvPr id="3" name="Content Placeholder 2"/>
          <p:cNvSpPr>
            <a:spLocks noGrp="1"/>
          </p:cNvSpPr>
          <p:nvPr>
            <p:ph idx="1"/>
          </p:nvPr>
        </p:nvSpPr>
        <p:spPr>
          <a:xfrm>
            <a:off x="838200" y="1825625"/>
            <a:ext cx="10515600" cy="917575"/>
          </a:xfrm>
        </p:spPr>
        <p:txBody>
          <a:bodyPr>
            <a:normAutofit/>
          </a:bodyPr>
          <a:lstStyle/>
          <a:p>
            <a:pPr marL="0" indent="0">
              <a:buNone/>
            </a:pPr>
            <a:r>
              <a:rPr lang="en-US" sz="2400" dirty="0"/>
              <a:t>The prior calculation is definitional and tedious. A shortcut is derived here and involves just 2 sums.</a:t>
            </a:r>
          </a:p>
          <a:p>
            <a:pPr marL="0" indent="0">
              <a:buNone/>
            </a:pPr>
            <a:endParaRPr lang="en-US" sz="2200" i="1" dirty="0">
              <a:latin typeface="Cambria Math" panose="02040503050406030204" pitchFamily="18" charset="0"/>
            </a:endParaRPr>
          </a:p>
          <a:p>
            <a:pPr marL="0" indent="0" algn="ctr">
              <a:buNone/>
            </a:pPr>
            <a:endParaRPr lang="en-US" sz="2200" dirty="0"/>
          </a:p>
          <a:p>
            <a:endParaRPr lang="en-US" sz="2200" dirty="0"/>
          </a:p>
        </p:txBody>
      </p:sp>
      <p:pic>
        <p:nvPicPr>
          <p:cNvPr id="6" name="Picture 5"/>
          <p:cNvPicPr>
            <a:picLocks noChangeAspect="1"/>
          </p:cNvPicPr>
          <p:nvPr/>
        </p:nvPicPr>
        <p:blipFill>
          <a:blip r:embed="rId3"/>
          <a:stretch>
            <a:fillRect/>
          </a:stretch>
        </p:blipFill>
        <p:spPr>
          <a:xfrm>
            <a:off x="2854764" y="2560410"/>
            <a:ext cx="6658887" cy="1409328"/>
          </a:xfrm>
          <a:prstGeom prst="rect">
            <a:avLst/>
          </a:prstGeom>
        </p:spPr>
      </p:pic>
      <p:pic>
        <p:nvPicPr>
          <p:cNvPr id="7" name="Picture 6"/>
          <p:cNvPicPr>
            <a:picLocks noChangeAspect="1"/>
          </p:cNvPicPr>
          <p:nvPr/>
        </p:nvPicPr>
        <p:blipFill>
          <a:blip r:embed="rId4"/>
          <a:stretch>
            <a:fillRect/>
          </a:stretch>
        </p:blipFill>
        <p:spPr>
          <a:xfrm>
            <a:off x="2422897" y="3666956"/>
            <a:ext cx="7888710" cy="2364125"/>
          </a:xfrm>
          <a:prstGeom prst="rect">
            <a:avLst/>
          </a:prstGeom>
        </p:spPr>
      </p:pic>
    </p:spTree>
    <p:extLst>
      <p:ext uri="{BB962C8B-B14F-4D97-AF65-F5344CB8AC3E}">
        <p14:creationId xmlns:p14="http://schemas.microsoft.com/office/powerpoint/2010/main" val="269806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04800" y="152400"/>
                <a:ext cx="11506200" cy="1325563"/>
              </a:xfrm>
            </p:spPr>
            <p:txBody>
              <a:bodyPr>
                <a:normAutofit/>
              </a:bodyPr>
              <a:lstStyle/>
              <a:p>
                <a:r>
                  <a:rPr lang="en-US" b="1" dirty="0"/>
                  <a:t>Example 6.3 | Shortcut Computation of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04800" y="152400"/>
                <a:ext cx="11506200" cy="1325563"/>
              </a:xfrm>
              <a:blipFill>
                <a:blip r:embed="rId2"/>
                <a:stretch>
                  <a:fillRect l="-2119"/>
                </a:stretch>
              </a:blipFill>
            </p:spPr>
            <p:txBody>
              <a:bodyPr/>
              <a:lstStyle/>
              <a:p>
                <a:r>
                  <a:rPr lang="en-US">
                    <a:noFill/>
                  </a:rPr>
                  <a:t> </a:t>
                </a:r>
              </a:p>
            </p:txBody>
          </p:sp>
        </mc:Fallback>
      </mc:AlternateContent>
      <p:sp>
        <p:nvSpPr>
          <p:cNvPr id="11" name="Content Placeholder 2"/>
          <p:cNvSpPr>
            <a:spLocks noGrp="1"/>
          </p:cNvSpPr>
          <p:nvPr>
            <p:ph idx="1"/>
          </p:nvPr>
        </p:nvSpPr>
        <p:spPr>
          <a:xfrm>
            <a:off x="771851" y="1822346"/>
            <a:ext cx="10687331" cy="823577"/>
          </a:xfrm>
        </p:spPr>
        <p:txBody>
          <a:bodyPr>
            <a:normAutofit/>
          </a:bodyPr>
          <a:lstStyle/>
          <a:p>
            <a:pPr marL="0" indent="0">
              <a:buNone/>
            </a:pPr>
            <a:r>
              <a:rPr lang="en-US" sz="2200" dirty="0"/>
              <a:t>For Example 6.2, we calculate the sample variance and standard deviation using the shortcut method. </a:t>
            </a:r>
          </a:p>
        </p:txBody>
      </p:sp>
      <p:pic>
        <p:nvPicPr>
          <p:cNvPr id="7" name="Picture 6"/>
          <p:cNvPicPr>
            <a:picLocks noChangeAspect="1"/>
          </p:cNvPicPr>
          <p:nvPr/>
        </p:nvPicPr>
        <p:blipFill>
          <a:blip r:embed="rId3"/>
          <a:stretch>
            <a:fillRect/>
          </a:stretch>
        </p:blipFill>
        <p:spPr>
          <a:xfrm>
            <a:off x="838200" y="2665959"/>
            <a:ext cx="5076825" cy="2505075"/>
          </a:xfrm>
          <a:prstGeom prst="rect">
            <a:avLst/>
          </a:prstGeom>
        </p:spPr>
      </p:pic>
      <p:pic>
        <p:nvPicPr>
          <p:cNvPr id="8" name="Picture 7"/>
          <p:cNvPicPr>
            <a:picLocks noChangeAspect="1"/>
          </p:cNvPicPr>
          <p:nvPr/>
        </p:nvPicPr>
        <p:blipFill>
          <a:blip r:embed="rId4"/>
          <a:stretch>
            <a:fillRect/>
          </a:stretch>
        </p:blipFill>
        <p:spPr>
          <a:xfrm>
            <a:off x="6727791" y="3502505"/>
            <a:ext cx="3609975" cy="695325"/>
          </a:xfrm>
          <a:prstGeom prst="rect">
            <a:avLst/>
          </a:prstGeom>
        </p:spPr>
      </p:pic>
    </p:spTree>
    <p:extLst>
      <p:ext uri="{BB962C8B-B14F-4D97-AF65-F5344CB8AC3E}">
        <p14:creationId xmlns:p14="http://schemas.microsoft.com/office/powerpoint/2010/main" val="323070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sz="4000" b="1" dirty="0"/>
                  <a:t>The meaning of </a:t>
                </a:r>
                <a14:m>
                  <m:oMath xmlns:m="http://schemas.openxmlformats.org/officeDocument/2006/math">
                    <m:r>
                      <a:rPr lang="en-US" sz="4000" b="1" i="1" smtClean="0">
                        <a:latin typeface="Cambria Math" panose="02040503050406030204" pitchFamily="18" charset="0"/>
                      </a:rPr>
                      <m:t>𝒏</m:t>
                    </m:r>
                    <m:r>
                      <a:rPr lang="en-US" sz="4000" b="1" i="1" smtClean="0">
                        <a:latin typeface="Cambria Math" panose="02040503050406030204" pitchFamily="18" charset="0"/>
                      </a:rPr>
                      <m:t>−</m:t>
                    </m:r>
                    <m:r>
                      <a:rPr lang="en-US" sz="4000" b="1" i="1" smtClean="0">
                        <a:latin typeface="Cambria Math" panose="02040503050406030204" pitchFamily="18" charset="0"/>
                      </a:rPr>
                      <m:t>𝟏</m:t>
                    </m:r>
                  </m:oMath>
                </a14:m>
                <a:r>
                  <a:rPr lang="en-US" sz="4000" b="1" dirty="0"/>
                  <a:t> in the denominator</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075906"/>
              </a:xfrm>
            </p:spPr>
            <p:txBody>
              <a:bodyPr>
                <a:normAutofit/>
              </a:bodyPr>
              <a:lstStyle/>
              <a:p>
                <a:r>
                  <a:rPr lang="en-US" sz="2500" dirty="0"/>
                  <a:t>The population variance is calculated with </a:t>
                </a:r>
                <a14:m>
                  <m:oMath xmlns:m="http://schemas.openxmlformats.org/officeDocument/2006/math">
                    <m:r>
                      <a:rPr lang="en-US" sz="2500" i="1" dirty="0" smtClean="0">
                        <a:latin typeface="Cambria Math" panose="02040503050406030204" pitchFamily="18" charset="0"/>
                      </a:rPr>
                      <m:t>𝑁</m:t>
                    </m:r>
                  </m:oMath>
                </a14:m>
                <a:r>
                  <a:rPr lang="en-US" sz="2500" dirty="0"/>
                  <a:t>, the population size.  Why isn’t the sample variance calculated with </a:t>
                </a:r>
                <a14:m>
                  <m:oMath xmlns:m="http://schemas.openxmlformats.org/officeDocument/2006/math">
                    <m:r>
                      <a:rPr lang="en-US" sz="2500" i="1" dirty="0" smtClean="0">
                        <a:latin typeface="Cambria Math" panose="02040503050406030204" pitchFamily="18" charset="0"/>
                      </a:rPr>
                      <m:t>𝑛</m:t>
                    </m:r>
                  </m:oMath>
                </a14:m>
                <a:r>
                  <a:rPr lang="en-US" sz="2500" dirty="0"/>
                  <a:t>, the sample size?</a:t>
                </a:r>
              </a:p>
              <a:p>
                <a:r>
                  <a:rPr lang="en-US" sz="2500" dirty="0"/>
                  <a:t>The true variance is based on data deviations from the true mean, </a:t>
                </a:r>
                <a14:m>
                  <m:oMath xmlns:m="http://schemas.openxmlformats.org/officeDocument/2006/math">
                    <m:r>
                      <a:rPr lang="el-GR" sz="2500" i="1" dirty="0" smtClean="0">
                        <a:latin typeface="Cambria Math" panose="02040503050406030204" pitchFamily="18" charset="0"/>
                      </a:rPr>
                      <m:t>𝜇</m:t>
                    </m:r>
                  </m:oMath>
                </a14:m>
                <a:r>
                  <a:rPr lang="en-US" sz="2500" dirty="0"/>
                  <a:t>.</a:t>
                </a:r>
              </a:p>
              <a:p>
                <a:r>
                  <a:rPr lang="en-US" sz="2500" dirty="0"/>
                  <a:t>The sample calculation is based on the data deviations from </a:t>
                </a:r>
                <a14:m>
                  <m:oMath xmlns:m="http://schemas.openxmlformats.org/officeDocument/2006/math">
                    <m:acc>
                      <m:accPr>
                        <m:chr m:val="̅"/>
                        <m:ctrlPr>
                          <a:rPr lang="en-US" sz="2500" b="0" i="1" dirty="0" smtClean="0">
                            <a:latin typeface="Cambria Math" panose="02040503050406030204" pitchFamily="18" charset="0"/>
                          </a:rPr>
                        </m:ctrlPr>
                      </m:accPr>
                      <m:e>
                        <m:r>
                          <a:rPr lang="en-US" sz="2500" b="0" i="1" dirty="0" smtClean="0">
                            <a:latin typeface="Cambria Math" panose="02040503050406030204" pitchFamily="18" charset="0"/>
                          </a:rPr>
                          <m:t>𝑥</m:t>
                        </m:r>
                      </m:e>
                    </m:acc>
                  </m:oMath>
                </a14:m>
                <a:r>
                  <a:rPr lang="en-US" sz="2500" dirty="0"/>
                  <a:t>, not </a:t>
                </a:r>
                <a14:m>
                  <m:oMath xmlns:m="http://schemas.openxmlformats.org/officeDocument/2006/math">
                    <m:r>
                      <a:rPr lang="el-GR" sz="2500" i="1" dirty="0">
                        <a:latin typeface="Cambria Math" panose="02040503050406030204" pitchFamily="18" charset="0"/>
                      </a:rPr>
                      <m:t>𝜇</m:t>
                    </m:r>
                  </m:oMath>
                </a14:m>
                <a:r>
                  <a:rPr lang="en-US" sz="2500" dirty="0"/>
                  <a:t>. </a:t>
                </a:r>
              </a:p>
              <a:p>
                <a14:m>
                  <m:oMath xmlns:m="http://schemas.openxmlformats.org/officeDocument/2006/math">
                    <m:acc>
                      <m:accPr>
                        <m:chr m:val="̅"/>
                        <m:ctrlPr>
                          <a:rPr lang="en-US" sz="2500" i="1" dirty="0">
                            <a:latin typeface="Cambria Math" panose="02040503050406030204" pitchFamily="18" charset="0"/>
                          </a:rPr>
                        </m:ctrlPr>
                      </m:accPr>
                      <m:e>
                        <m:r>
                          <a:rPr lang="en-US" sz="2500" i="1" dirty="0">
                            <a:latin typeface="Cambria Math" panose="02040503050406030204" pitchFamily="18" charset="0"/>
                          </a:rPr>
                          <m:t>𝑥</m:t>
                        </m:r>
                      </m:e>
                    </m:acc>
                  </m:oMath>
                </a14:m>
                <a:r>
                  <a:rPr lang="en-US" sz="2500" dirty="0"/>
                  <a:t> is an estimator of </a:t>
                </a:r>
                <a14:m>
                  <m:oMath xmlns:m="http://schemas.openxmlformats.org/officeDocument/2006/math">
                    <m:r>
                      <a:rPr lang="el-GR" sz="2500" i="1" dirty="0">
                        <a:latin typeface="Cambria Math" panose="02040503050406030204" pitchFamily="18" charset="0"/>
                      </a:rPr>
                      <m:t>𝜇</m:t>
                    </m:r>
                  </m:oMath>
                </a14:m>
                <a:r>
                  <a:rPr lang="en-US" sz="2500" dirty="0"/>
                  <a:t>; close but not the same.  </a:t>
                </a:r>
              </a:p>
              <a:p>
                <a:r>
                  <a:rPr lang="en-US" sz="2500" dirty="0"/>
                  <a:t>So, the </a:t>
                </a:r>
                <a14:m>
                  <m:oMath xmlns:m="http://schemas.openxmlformats.org/officeDocument/2006/math">
                    <m:r>
                      <a:rPr lang="en-US" sz="2500" i="1" dirty="0" smtClean="0">
                        <a:latin typeface="Cambria Math" panose="02040503050406030204" pitchFamily="18" charset="0"/>
                      </a:rPr>
                      <m:t>𝑛</m:t>
                    </m:r>
                    <m:r>
                      <a:rPr lang="en-US" sz="2500" i="1" dirty="0" smtClean="0">
                        <a:latin typeface="Cambria Math" panose="02040503050406030204" pitchFamily="18" charset="0"/>
                      </a:rPr>
                      <m:t>−1 </m:t>
                    </m:r>
                  </m:oMath>
                </a14:m>
                <a:r>
                  <a:rPr lang="en-US" sz="2500" dirty="0"/>
                  <a:t>divisor is used to compensate for the error in the mean estimation.</a:t>
                </a:r>
              </a:p>
              <a:p>
                <a:pPr marL="0" indent="0">
                  <a:buNone/>
                </a:pPr>
                <a:endParaRPr lang="en-US" sz="2500" i="1" dirty="0">
                  <a:latin typeface="Cambria Math" panose="02040503050406030204" pitchFamily="18" charset="0"/>
                </a:endParaRPr>
              </a:p>
              <a:p>
                <a:pPr marL="0" indent="0" algn="ctr">
                  <a:buNone/>
                </a:pPr>
                <a:endParaRPr lang="en-US" sz="2500" dirty="0"/>
              </a:p>
              <a:p>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075906"/>
              </a:xfrm>
              <a:blipFill>
                <a:blip r:embed="rId3"/>
                <a:stretch>
                  <a:fillRect l="-870" t="-2093"/>
                </a:stretch>
              </a:blipFill>
            </p:spPr>
            <p:txBody>
              <a:bodyPr/>
              <a:lstStyle/>
              <a:p>
                <a:r>
                  <a:rPr lang="en-US">
                    <a:noFill/>
                  </a:rPr>
                  <a:t> </a:t>
                </a:r>
              </a:p>
            </p:txBody>
          </p:sp>
        </mc:Fallback>
      </mc:AlternateContent>
    </p:spTree>
    <p:extLst>
      <p:ext uri="{BB962C8B-B14F-4D97-AF65-F5344CB8AC3E}">
        <p14:creationId xmlns:p14="http://schemas.microsoft.com/office/powerpoint/2010/main" val="136318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Standard Error of Mean</a:t>
            </a:r>
          </a:p>
        </p:txBody>
      </p:sp>
      <p:sp>
        <p:nvSpPr>
          <p:cNvPr id="3" name="Content Placeholder 2"/>
          <p:cNvSpPr>
            <a:spLocks noGrp="1"/>
          </p:cNvSpPr>
          <p:nvPr>
            <p:ph idx="1"/>
          </p:nvPr>
        </p:nvSpPr>
        <p:spPr>
          <a:xfrm>
            <a:off x="838200" y="2286000"/>
            <a:ext cx="10515600" cy="4346575"/>
          </a:xfrm>
        </p:spPr>
        <p:txBody>
          <a:bodyPr>
            <a:normAutofit/>
          </a:bodyPr>
          <a:lstStyle/>
          <a:p>
            <a:pPr marL="0" indent="0">
              <a:buNone/>
            </a:pPr>
            <a:endParaRPr lang="en-US" sz="2500" dirty="0"/>
          </a:p>
          <a:p>
            <a:pPr marL="0" indent="0">
              <a:buNone/>
            </a:pPr>
            <a:r>
              <a:rPr lang="en-US" sz="2500" dirty="0"/>
              <a:t>By calculating standard error, you can estimate how representative your sample is of your population and make valid conclusions.</a:t>
            </a:r>
          </a:p>
          <a:p>
            <a:pPr marL="0" indent="0">
              <a:buNone/>
            </a:pPr>
            <a:endParaRPr lang="en-US" sz="2500" dirty="0"/>
          </a:p>
          <a:p>
            <a:pPr marL="0" indent="0">
              <a:buNone/>
            </a:pPr>
            <a:r>
              <a:rPr lang="en-US" sz="2500" dirty="0"/>
              <a:t>A high standard error shows that sample means are widely spread around the population mean—your sample may not closely represent your population. A low standard error shows that sample means are closely distributed around the population mean—your sample is representative of your population.</a:t>
            </a:r>
          </a:p>
          <a:p>
            <a:endParaRPr lang="en-US" sz="2500" dirty="0"/>
          </a:p>
        </p:txBody>
      </p:sp>
      <p:pic>
        <p:nvPicPr>
          <p:cNvPr id="5" name="Picture 4">
            <a:extLst>
              <a:ext uri="{FF2B5EF4-FFF2-40B4-BE49-F238E27FC236}">
                <a16:creationId xmlns:a16="http://schemas.microsoft.com/office/drawing/2014/main" id="{EB62BA67-E021-4B56-8802-F0F4164D6EFA}"/>
              </a:ext>
            </a:extLst>
          </p:cNvPr>
          <p:cNvPicPr>
            <a:picLocks noChangeAspect="1"/>
          </p:cNvPicPr>
          <p:nvPr/>
        </p:nvPicPr>
        <p:blipFill>
          <a:blip r:embed="rId2"/>
          <a:stretch>
            <a:fillRect/>
          </a:stretch>
        </p:blipFill>
        <p:spPr>
          <a:xfrm>
            <a:off x="4012190" y="1676400"/>
            <a:ext cx="3100820" cy="895475"/>
          </a:xfrm>
          <a:prstGeom prst="rect">
            <a:avLst/>
          </a:prstGeom>
        </p:spPr>
      </p:pic>
    </p:spTree>
    <p:extLst>
      <p:ext uri="{BB962C8B-B14F-4D97-AF65-F5344CB8AC3E}">
        <p14:creationId xmlns:p14="http://schemas.microsoft.com/office/powerpoint/2010/main" val="885204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Sample Range</a:t>
            </a:r>
          </a:p>
        </p:txBody>
      </p:sp>
      <p:sp>
        <p:nvSpPr>
          <p:cNvPr id="3" name="Content Placeholder 2"/>
          <p:cNvSpPr>
            <a:spLocks noGrp="1"/>
          </p:cNvSpPr>
          <p:nvPr>
            <p:ph idx="1"/>
          </p:nvPr>
        </p:nvSpPr>
        <p:spPr>
          <a:xfrm>
            <a:off x="838200" y="1825625"/>
            <a:ext cx="10515600" cy="907847"/>
          </a:xfrm>
        </p:spPr>
        <p:txBody>
          <a:bodyPr>
            <a:normAutofit/>
          </a:bodyPr>
          <a:lstStyle/>
          <a:p>
            <a:pPr marL="0" indent="0">
              <a:buNone/>
            </a:pPr>
            <a:r>
              <a:rPr lang="en-US" sz="2500" dirty="0"/>
              <a:t>In addition to the sample variance and sample standard deviation, the sample range is a useful measure of variability. </a:t>
            </a:r>
          </a:p>
          <a:p>
            <a:pPr marL="0" indent="0">
              <a:buNone/>
            </a:pPr>
            <a:endParaRPr lang="en-US" sz="2500" i="1" dirty="0">
              <a:latin typeface="Cambria Math" panose="02040503050406030204" pitchFamily="18" charset="0"/>
            </a:endParaRPr>
          </a:p>
          <a:p>
            <a:pPr marL="0" indent="0" algn="ctr">
              <a:buNone/>
            </a:pPr>
            <a:endParaRPr lang="en-US" sz="2500" dirty="0"/>
          </a:p>
          <a:p>
            <a:endParaRPr lang="en-US" sz="2500" dirty="0"/>
          </a:p>
        </p:txBody>
      </p:sp>
      <p:pic>
        <p:nvPicPr>
          <p:cNvPr id="6" name="Picture 5"/>
          <p:cNvPicPr>
            <a:picLocks noChangeAspect="1"/>
          </p:cNvPicPr>
          <p:nvPr/>
        </p:nvPicPr>
        <p:blipFill>
          <a:blip r:embed="rId2"/>
          <a:stretch>
            <a:fillRect/>
          </a:stretch>
        </p:blipFill>
        <p:spPr>
          <a:xfrm>
            <a:off x="1587683" y="2599804"/>
            <a:ext cx="9016634" cy="1806325"/>
          </a:xfrm>
          <a:prstGeom prst="rect">
            <a:avLst/>
          </a:prstGeom>
        </p:spPr>
      </p:pic>
      <mc:AlternateContent xmlns:mc="http://schemas.openxmlformats.org/markup-compatibility/2006" xmlns:a14="http://schemas.microsoft.com/office/drawing/2010/main">
        <mc:Choice Requires="a14">
          <p:sp>
            <p:nvSpPr>
              <p:cNvPr id="8" name="Content Placeholder 2"/>
              <p:cNvSpPr txBox="1">
                <a:spLocks/>
              </p:cNvSpPr>
              <p:nvPr/>
            </p:nvSpPr>
            <p:spPr>
              <a:xfrm>
                <a:off x="838200" y="4495823"/>
                <a:ext cx="10515600" cy="907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dirty="0"/>
                  <a:t>For Example 6.3 (pull-off force data), the sample range is </a:t>
                </a:r>
                <a14:m>
                  <m:oMath xmlns:m="http://schemas.openxmlformats.org/officeDocument/2006/math">
                    <m:r>
                      <a:rPr lang="en-US" sz="2500" b="0" i="1" smtClean="0">
                        <a:latin typeface="Cambria Math" panose="02040503050406030204" pitchFamily="18" charset="0"/>
                      </a:rPr>
                      <m:t>𝑟</m:t>
                    </m:r>
                    <m:r>
                      <a:rPr lang="en-US" sz="2500" b="0" i="1" smtClean="0">
                        <a:latin typeface="Cambria Math" panose="02040503050406030204" pitchFamily="18" charset="0"/>
                      </a:rPr>
                      <m:t>=13.6−12.3=1.3</m:t>
                    </m:r>
                  </m:oMath>
                </a14:m>
                <a:r>
                  <a:rPr lang="en-US" sz="2500" dirty="0"/>
                  <a:t>.</a:t>
                </a:r>
              </a:p>
              <a:p>
                <a:pPr marL="0" indent="0">
                  <a:buFont typeface="Arial" panose="020B0604020202020204" pitchFamily="34" charset="0"/>
                  <a:buNone/>
                </a:pPr>
                <a:endParaRPr lang="en-US" sz="2500" i="1" dirty="0">
                  <a:latin typeface="Cambria Math" panose="02040503050406030204" pitchFamily="18" charset="0"/>
                </a:endParaRPr>
              </a:p>
              <a:p>
                <a:pPr marL="0" indent="0" algn="ctr">
                  <a:buFont typeface="Arial" panose="020B0604020202020204" pitchFamily="34" charset="0"/>
                  <a:buNone/>
                </a:pPr>
                <a:endParaRPr lang="en-US" sz="2500" dirty="0"/>
              </a:p>
              <a:p>
                <a:endParaRPr lang="en-US" sz="25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838200" y="4495823"/>
                <a:ext cx="10515600" cy="907847"/>
              </a:xfrm>
              <a:prstGeom prst="rect">
                <a:avLst/>
              </a:prstGeom>
              <a:blipFill>
                <a:blip r:embed="rId3"/>
                <a:stretch>
                  <a:fillRect l="-844" t="-8333" b="-1389"/>
                </a:stretch>
              </a:blipFill>
            </p:spPr>
            <p:txBody>
              <a:bodyPr/>
              <a:lstStyle/>
              <a:p>
                <a:r>
                  <a:rPr lang="en-US">
                    <a:noFill/>
                  </a:rPr>
                  <a:t> </a:t>
                </a:r>
              </a:p>
            </p:txBody>
          </p:sp>
        </mc:Fallback>
      </mc:AlternateContent>
    </p:spTree>
    <p:extLst>
      <p:ext uri="{BB962C8B-B14F-4D97-AF65-F5344CB8AC3E}">
        <p14:creationId xmlns:p14="http://schemas.microsoft.com/office/powerpoint/2010/main" val="397509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Coefficient of Variance</a:t>
            </a:r>
          </a:p>
        </p:txBody>
      </p:sp>
      <p:sp>
        <p:nvSpPr>
          <p:cNvPr id="3" name="Content Placeholder 2"/>
          <p:cNvSpPr>
            <a:spLocks noGrp="1"/>
          </p:cNvSpPr>
          <p:nvPr>
            <p:ph idx="1"/>
          </p:nvPr>
        </p:nvSpPr>
        <p:spPr>
          <a:xfrm>
            <a:off x="838200" y="1825625"/>
            <a:ext cx="10515600" cy="907847"/>
          </a:xfrm>
        </p:spPr>
        <p:txBody>
          <a:bodyPr>
            <a:normAutofit/>
          </a:bodyPr>
          <a:lstStyle/>
          <a:p>
            <a:pPr marL="0" indent="0">
              <a:buNone/>
            </a:pPr>
            <a:r>
              <a:rPr lang="en-US" sz="2500" dirty="0"/>
              <a:t>The coefficient of variation (</a:t>
            </a:r>
            <a:r>
              <a:rPr lang="en-US" sz="2500" dirty="0" err="1"/>
              <a:t>CoefVar</a:t>
            </a:r>
            <a:r>
              <a:rPr lang="en-US" sz="2500" dirty="0"/>
              <a:t>) is a measure of spread that describes the variation in the data relative to the mean.</a:t>
            </a:r>
            <a:endParaRPr lang="en-US" sz="2500" i="1" dirty="0">
              <a:latin typeface="Cambria Math" panose="02040503050406030204" pitchFamily="18" charset="0"/>
            </a:endParaRPr>
          </a:p>
          <a:p>
            <a:pPr marL="0" indent="0" algn="ctr">
              <a:buNone/>
            </a:pPr>
            <a:endParaRPr lang="en-US" sz="2500"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838200" y="4495823"/>
                <a:ext cx="10515600" cy="907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dirty="0"/>
                  <a:t>For Example 6.3 (pull-off force data), the coefficient of variation CV</a:t>
                </a:r>
                <a14:m>
                  <m:oMath xmlns:m="http://schemas.openxmlformats.org/officeDocument/2006/math">
                    <m:r>
                      <a:rPr lang="en-US" sz="2500" b="0" i="0" smtClean="0">
                        <a:latin typeface="Cambria Math" panose="02040503050406030204" pitchFamily="18" charset="0"/>
                      </a:rPr>
                      <m:t> </m:t>
                    </m:r>
                    <m:r>
                      <a:rPr lang="en-US" sz="2500" b="0" i="1" smtClean="0">
                        <a:latin typeface="Cambria Math" panose="02040503050406030204" pitchFamily="18" charset="0"/>
                      </a:rPr>
                      <m:t>=0.48/13.0=0.0369</m:t>
                    </m:r>
                  </m:oMath>
                </a14:m>
                <a:r>
                  <a:rPr lang="en-US" sz="2500" dirty="0"/>
                  <a:t>.</a:t>
                </a:r>
              </a:p>
              <a:p>
                <a:pPr marL="0" indent="0">
                  <a:buFont typeface="Arial" panose="020B0604020202020204" pitchFamily="34" charset="0"/>
                  <a:buNone/>
                </a:pPr>
                <a:endParaRPr lang="en-US" sz="2500" i="1" dirty="0">
                  <a:latin typeface="Cambria Math" panose="02040503050406030204" pitchFamily="18" charset="0"/>
                </a:endParaRPr>
              </a:p>
              <a:p>
                <a:pPr marL="0" indent="0" algn="ctr">
                  <a:buFont typeface="Arial" panose="020B0604020202020204" pitchFamily="34" charset="0"/>
                  <a:buNone/>
                </a:pPr>
                <a:endParaRPr lang="en-US" sz="2500" dirty="0"/>
              </a:p>
              <a:p>
                <a:endParaRPr lang="en-US" sz="25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838200" y="4495823"/>
                <a:ext cx="10515600" cy="907847"/>
              </a:xfrm>
              <a:prstGeom prst="rect">
                <a:avLst/>
              </a:prstGeom>
              <a:blipFill>
                <a:blip r:embed="rId2"/>
                <a:stretch>
                  <a:fillRect l="-986" t="-9459"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59E232A-FA2C-48C1-AE10-EE1247AEC833}"/>
                  </a:ext>
                </a:extLst>
              </p:cNvPr>
              <p:cNvSpPr txBox="1"/>
              <p:nvPr/>
            </p:nvSpPr>
            <p:spPr>
              <a:xfrm>
                <a:off x="3048000" y="2735560"/>
                <a:ext cx="6096000" cy="1009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𝐶𝑉</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𝜎</m:t>
                          </m:r>
                        </m:num>
                        <m:den>
                          <m:r>
                            <a:rPr lang="en-US" sz="3200" b="0" i="1" smtClean="0">
                              <a:latin typeface="Cambria Math" panose="02040503050406030204" pitchFamily="18" charset="0"/>
                              <a:ea typeface="Cambria Math" panose="02040503050406030204" pitchFamily="18" charset="0"/>
                            </a:rPr>
                            <m:t>𝜇</m:t>
                          </m:r>
                        </m:den>
                      </m:f>
                    </m:oMath>
                  </m:oMathPara>
                </a14:m>
                <a:endParaRPr lang="en-US" sz="3200" dirty="0"/>
              </a:p>
            </p:txBody>
          </p:sp>
        </mc:Choice>
        <mc:Fallback xmlns="">
          <p:sp>
            <p:nvSpPr>
              <p:cNvPr id="7" name="TextBox 6">
                <a:extLst>
                  <a:ext uri="{FF2B5EF4-FFF2-40B4-BE49-F238E27FC236}">
                    <a16:creationId xmlns:a16="http://schemas.microsoft.com/office/drawing/2014/main" id="{E59E232A-FA2C-48C1-AE10-EE1247AEC833}"/>
                  </a:ext>
                </a:extLst>
              </p:cNvPr>
              <p:cNvSpPr txBox="1">
                <a:spLocks noRot="1" noChangeAspect="1" noMove="1" noResize="1" noEditPoints="1" noAdjustHandles="1" noChangeArrowheads="1" noChangeShapeType="1" noTextEdit="1"/>
              </p:cNvSpPr>
              <p:nvPr/>
            </p:nvSpPr>
            <p:spPr>
              <a:xfrm>
                <a:off x="3048000" y="2735560"/>
                <a:ext cx="6096000" cy="10095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60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Practice Example</a:t>
            </a:r>
          </a:p>
        </p:txBody>
      </p:sp>
      <p:sp>
        <p:nvSpPr>
          <p:cNvPr id="3" name="Content Placeholder 2"/>
          <p:cNvSpPr>
            <a:spLocks noGrp="1"/>
          </p:cNvSpPr>
          <p:nvPr>
            <p:ph idx="1"/>
          </p:nvPr>
        </p:nvSpPr>
        <p:spPr>
          <a:xfrm>
            <a:off x="838200" y="1676400"/>
            <a:ext cx="10515600" cy="3352800"/>
          </a:xfrm>
        </p:spPr>
        <p:txBody>
          <a:bodyPr>
            <a:normAutofit fontScale="77500" lnSpcReduction="20000"/>
          </a:bodyPr>
          <a:lstStyle/>
          <a:p>
            <a:pPr marL="0" indent="0">
              <a:buNone/>
            </a:pPr>
            <a:r>
              <a:rPr lang="en-US" sz="3600" dirty="0"/>
              <a:t>A quality control engineer needs to ensure that the caps on shampoo bottles are fastened correctly. If the caps are fastened too loosely, they may fall off during shipping. If they are fastened too tightly, they may be too difficult to remove. The target torque value for fastening the caps is 18. The engineer collects a random sample of 68 bottles and tests the amount of torque that is needed to remove the caps.</a:t>
            </a:r>
          </a:p>
          <a:p>
            <a:pPr marL="0" indent="0">
              <a:buNone/>
            </a:pPr>
            <a:r>
              <a:rPr lang="en-US" sz="3600" dirty="0"/>
              <a:t>As part of the initial investigation, the engineer analyzes the descriptive statistics of the torque measurements to assess the distribution of the data from each machine.</a:t>
            </a:r>
            <a:endParaRPr lang="en-US" sz="2500" dirty="0"/>
          </a:p>
          <a:p>
            <a:endParaRPr lang="en-US" sz="2500" dirty="0"/>
          </a:p>
        </p:txBody>
      </p:sp>
    </p:spTree>
    <p:extLst>
      <p:ext uri="{BB962C8B-B14F-4D97-AF65-F5344CB8AC3E}">
        <p14:creationId xmlns:p14="http://schemas.microsoft.com/office/powerpoint/2010/main" val="361113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Practice Example</a:t>
            </a:r>
          </a:p>
        </p:txBody>
      </p:sp>
      <p:sp>
        <p:nvSpPr>
          <p:cNvPr id="3" name="Content Placeholder 2"/>
          <p:cNvSpPr>
            <a:spLocks noGrp="1"/>
          </p:cNvSpPr>
          <p:nvPr>
            <p:ph idx="1"/>
          </p:nvPr>
        </p:nvSpPr>
        <p:spPr>
          <a:xfrm>
            <a:off x="838200" y="1676400"/>
            <a:ext cx="10515600" cy="4876800"/>
          </a:xfrm>
        </p:spPr>
        <p:txBody>
          <a:bodyPr>
            <a:normAutofit fontScale="85000" lnSpcReduction="20000"/>
          </a:bodyPr>
          <a:lstStyle/>
          <a:p>
            <a:pPr marL="0" indent="0">
              <a:buNone/>
            </a:pPr>
            <a:r>
              <a:rPr lang="en-US" sz="3600" dirty="0"/>
              <a:t>Using Microsoft Excel</a:t>
            </a:r>
          </a:p>
          <a:p>
            <a:pPr marL="0" indent="0">
              <a:buNone/>
            </a:pPr>
            <a:r>
              <a:rPr lang="en-US" sz="3600" dirty="0"/>
              <a:t>You will need Analysis </a:t>
            </a:r>
            <a:r>
              <a:rPr lang="en-US" sz="3600" dirty="0" err="1"/>
              <a:t>ToolPak</a:t>
            </a:r>
            <a:r>
              <a:rPr lang="en-US" sz="3600" dirty="0"/>
              <a:t>. If you don’t have it, go to File &gt; Options &gt; Add-ins &gt; select Analysis </a:t>
            </a:r>
            <a:r>
              <a:rPr lang="en-US" sz="3600" dirty="0" err="1"/>
              <a:t>ToolPak</a:t>
            </a:r>
            <a:r>
              <a:rPr lang="en-US" sz="3600" dirty="0"/>
              <a:t> &gt; Go &gt; OK. It should be available under Data Menu</a:t>
            </a:r>
          </a:p>
          <a:p>
            <a:pPr marL="742950" indent="-742950">
              <a:buFont typeface="+mj-lt"/>
              <a:buAutoNum type="arabicPeriod"/>
            </a:pPr>
            <a:r>
              <a:rPr lang="en-US" sz="3600" dirty="0"/>
              <a:t>Open the sample data, CapTorque.xlsx.</a:t>
            </a:r>
          </a:p>
          <a:p>
            <a:pPr marL="742950" indent="-742950">
              <a:buFont typeface="+mj-lt"/>
              <a:buAutoNum type="arabicPeriod"/>
            </a:pPr>
            <a:r>
              <a:rPr lang="en-US" sz="3600" dirty="0"/>
              <a:t>Choose Data &gt; Data Analysis &gt; Descriptive Statistics.</a:t>
            </a:r>
          </a:p>
          <a:p>
            <a:pPr marL="742950" indent="-742950">
              <a:buFont typeface="+mj-lt"/>
              <a:buAutoNum type="arabicPeriod"/>
            </a:pPr>
            <a:r>
              <a:rPr lang="en-US" sz="3600" dirty="0"/>
              <a:t>In Input Range, select all data including the col heading.</a:t>
            </a:r>
          </a:p>
          <a:p>
            <a:pPr marL="742950" indent="-742950">
              <a:buFont typeface="+mj-lt"/>
              <a:buAutoNum type="arabicPeriod"/>
            </a:pPr>
            <a:r>
              <a:rPr lang="en-US" sz="3600" dirty="0"/>
              <a:t>Grouped by Columns, Check Labels in First Row.</a:t>
            </a:r>
          </a:p>
          <a:p>
            <a:pPr marL="742950" indent="-742950">
              <a:buFont typeface="+mj-lt"/>
              <a:buAutoNum type="arabicPeriod"/>
            </a:pPr>
            <a:r>
              <a:rPr lang="en-US" sz="3600" dirty="0"/>
              <a:t>In Output Range, select an empty cell next to the data.</a:t>
            </a:r>
          </a:p>
          <a:p>
            <a:pPr marL="742950" indent="-742950">
              <a:buFont typeface="+mj-lt"/>
              <a:buAutoNum type="arabicPeriod"/>
            </a:pPr>
            <a:r>
              <a:rPr lang="en-US" sz="3600" dirty="0"/>
              <a:t>Check Summary statistics box.</a:t>
            </a:r>
          </a:p>
          <a:p>
            <a:pPr marL="742950" indent="-742950">
              <a:buFont typeface="+mj-lt"/>
              <a:buAutoNum type="arabicPeriod"/>
            </a:pPr>
            <a:r>
              <a:rPr lang="en-US" sz="3600" dirty="0"/>
              <a:t>Click OK.</a:t>
            </a:r>
            <a:endParaRPr lang="en-US" sz="2500" dirty="0"/>
          </a:p>
        </p:txBody>
      </p:sp>
    </p:spTree>
    <p:extLst>
      <p:ext uri="{BB962C8B-B14F-4D97-AF65-F5344CB8AC3E}">
        <p14:creationId xmlns:p14="http://schemas.microsoft.com/office/powerpoint/2010/main" val="131425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endParaRPr lang="en-US" dirty="0"/>
          </a:p>
        </p:txBody>
      </p:sp>
      <p:sp>
        <p:nvSpPr>
          <p:cNvPr id="3" name="Content Placeholder 2"/>
          <p:cNvSpPr>
            <a:spLocks noGrp="1"/>
          </p:cNvSpPr>
          <p:nvPr>
            <p:ph idx="1"/>
          </p:nvPr>
        </p:nvSpPr>
        <p:spPr>
          <a:xfrm>
            <a:off x="838200" y="2005012"/>
            <a:ext cx="10515600" cy="4351338"/>
          </a:xfrm>
        </p:spPr>
        <p:txBody>
          <a:bodyPr>
            <a:noAutofit/>
          </a:bodyPr>
          <a:lstStyle/>
          <a:p>
            <a:r>
              <a:rPr lang="en-US" sz="2800" dirty="0"/>
              <a:t>Compute and interpret the mean, variance, standard deviation, median, and range</a:t>
            </a:r>
          </a:p>
          <a:p>
            <a:r>
              <a:rPr lang="en-US" sz="2800" dirty="0"/>
              <a:t>Construct and interpret visual data displays, including stem-and-leaf display, histogram, and the box plot</a:t>
            </a:r>
          </a:p>
          <a:p>
            <a:pPr marL="800100" lvl="1" indent="-342900">
              <a:buFont typeface="+mj-lt"/>
              <a:buAutoNum type="arabicPeriod"/>
            </a:pPr>
            <a:endParaRPr lang="en-US" sz="1800" dirty="0"/>
          </a:p>
        </p:txBody>
      </p:sp>
    </p:spTree>
    <p:extLst>
      <p:ext uri="{BB962C8B-B14F-4D97-AF65-F5344CB8AC3E}">
        <p14:creationId xmlns:p14="http://schemas.microsoft.com/office/powerpoint/2010/main" val="352104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Practice Example</a:t>
            </a:r>
          </a:p>
        </p:txBody>
      </p:sp>
      <p:sp>
        <p:nvSpPr>
          <p:cNvPr id="3" name="Content Placeholder 2"/>
          <p:cNvSpPr>
            <a:spLocks noGrp="1"/>
          </p:cNvSpPr>
          <p:nvPr>
            <p:ph idx="1"/>
          </p:nvPr>
        </p:nvSpPr>
        <p:spPr>
          <a:xfrm>
            <a:off x="6176134" y="1219200"/>
            <a:ext cx="6015865" cy="4876800"/>
          </a:xfrm>
        </p:spPr>
        <p:txBody>
          <a:bodyPr>
            <a:normAutofit fontScale="77500" lnSpcReduction="20000"/>
          </a:bodyPr>
          <a:lstStyle/>
          <a:p>
            <a:pPr marL="0" indent="0">
              <a:buNone/>
            </a:pPr>
            <a:endParaRPr lang="en-US" sz="3600" dirty="0"/>
          </a:p>
          <a:p>
            <a:pPr marL="0" indent="0">
              <a:buNone/>
            </a:pPr>
            <a:r>
              <a:rPr lang="en-US" sz="3600" b="1" dirty="0"/>
              <a:t>Interpret the results</a:t>
            </a:r>
          </a:p>
          <a:p>
            <a:pPr marL="0" indent="0">
              <a:buNone/>
            </a:pPr>
            <a:r>
              <a:rPr lang="en-US" sz="3600" dirty="0"/>
              <a:t>The mean torque value for Machine 1 is closer to the target of 18 than the mean torque value for Machine 2. The mean torque required to remove caps from Machine 1 is 18.667, and the mean torque required to remove caps from Machine 2 is 24.19. The distribution of data from Machine 1 also is less variable. The standard deviation is 4.395 for Machine 1 and is 7.12 for Machine 2.</a:t>
            </a:r>
            <a:endParaRPr lang="en-US" sz="2500" dirty="0"/>
          </a:p>
        </p:txBody>
      </p:sp>
      <p:pic>
        <p:nvPicPr>
          <p:cNvPr id="6" name="Picture 5">
            <a:extLst>
              <a:ext uri="{FF2B5EF4-FFF2-40B4-BE49-F238E27FC236}">
                <a16:creationId xmlns:a16="http://schemas.microsoft.com/office/drawing/2014/main" id="{3794C9CE-E17E-437C-8704-5D25DF6B4C0E}"/>
              </a:ext>
            </a:extLst>
          </p:cNvPr>
          <p:cNvPicPr>
            <a:picLocks noChangeAspect="1"/>
          </p:cNvPicPr>
          <p:nvPr/>
        </p:nvPicPr>
        <p:blipFill>
          <a:blip r:embed="rId2"/>
          <a:stretch>
            <a:fillRect/>
          </a:stretch>
        </p:blipFill>
        <p:spPr>
          <a:xfrm>
            <a:off x="228600" y="1143000"/>
            <a:ext cx="5787268" cy="4114800"/>
          </a:xfrm>
          <a:prstGeom prst="rect">
            <a:avLst/>
          </a:prstGeom>
        </p:spPr>
      </p:pic>
    </p:spTree>
    <p:extLst>
      <p:ext uri="{BB962C8B-B14F-4D97-AF65-F5344CB8AC3E}">
        <p14:creationId xmlns:p14="http://schemas.microsoft.com/office/powerpoint/2010/main" val="66993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Graphical Presentation of Data</a:t>
            </a:r>
          </a:p>
        </p:txBody>
      </p:sp>
      <p:sp>
        <p:nvSpPr>
          <p:cNvPr id="3" name="Content Placeholder 2"/>
          <p:cNvSpPr>
            <a:spLocks noGrp="1"/>
          </p:cNvSpPr>
          <p:nvPr>
            <p:ph idx="1"/>
          </p:nvPr>
        </p:nvSpPr>
        <p:spPr>
          <a:xfrm>
            <a:off x="838200" y="1825625"/>
            <a:ext cx="10515600" cy="3889375"/>
          </a:xfrm>
        </p:spPr>
        <p:txBody>
          <a:bodyPr>
            <a:normAutofit fontScale="92500" lnSpcReduction="10000"/>
          </a:bodyPr>
          <a:lstStyle/>
          <a:p>
            <a:r>
              <a:rPr lang="en-US" sz="3000" dirty="0"/>
              <a:t>Dot Plot</a:t>
            </a:r>
          </a:p>
          <a:p>
            <a:r>
              <a:rPr lang="en-US" sz="3000" dirty="0"/>
              <a:t>Stem-and-Leaf Diagram</a:t>
            </a:r>
          </a:p>
          <a:p>
            <a:r>
              <a:rPr lang="en-US" sz="3000" dirty="0"/>
              <a:t>Histogram</a:t>
            </a:r>
          </a:p>
          <a:p>
            <a:r>
              <a:rPr lang="en-US" sz="3000" dirty="0"/>
              <a:t>Pareto Chart</a:t>
            </a:r>
          </a:p>
          <a:p>
            <a:r>
              <a:rPr lang="en-US" sz="3000" dirty="0"/>
              <a:t>Box Plot</a:t>
            </a:r>
          </a:p>
          <a:p>
            <a:r>
              <a:rPr lang="en-US" sz="3000" dirty="0"/>
              <a:t>Time Sequence Plot</a:t>
            </a:r>
          </a:p>
          <a:p>
            <a:r>
              <a:rPr lang="en-US" sz="3000" dirty="0"/>
              <a:t>Scatter Diagram</a:t>
            </a:r>
          </a:p>
          <a:p>
            <a:r>
              <a:rPr lang="en-US" sz="3000" dirty="0"/>
              <a:t>Probability Plot</a:t>
            </a:r>
          </a:p>
          <a:p>
            <a:endParaRPr lang="en-US" sz="2500" dirty="0"/>
          </a:p>
          <a:p>
            <a:pPr marL="0" indent="0" algn="ctr">
              <a:buNone/>
            </a:pPr>
            <a:endParaRPr lang="en-US" sz="2500" dirty="0"/>
          </a:p>
          <a:p>
            <a:endParaRPr lang="en-US" sz="2500" dirty="0"/>
          </a:p>
        </p:txBody>
      </p:sp>
    </p:spTree>
    <p:extLst>
      <p:ext uri="{BB962C8B-B14F-4D97-AF65-F5344CB8AC3E}">
        <p14:creationId xmlns:p14="http://schemas.microsoft.com/office/powerpoint/2010/main" val="352690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9240-93FE-4A93-958B-A206DE458D37}"/>
              </a:ext>
            </a:extLst>
          </p:cNvPr>
          <p:cNvSpPr>
            <a:spLocks noGrp="1"/>
          </p:cNvSpPr>
          <p:nvPr>
            <p:ph type="title"/>
          </p:nvPr>
        </p:nvSpPr>
        <p:spPr/>
        <p:txBody>
          <a:bodyPr/>
          <a:lstStyle/>
          <a:p>
            <a:r>
              <a:rPr lang="en-US" b="1"/>
              <a:t>Dot Plot</a:t>
            </a:r>
            <a:endParaRPr lang="en-US" dirty="0"/>
          </a:p>
        </p:txBody>
      </p:sp>
      <p:sp>
        <p:nvSpPr>
          <p:cNvPr id="3" name="Content Placeholder 2">
            <a:extLst>
              <a:ext uri="{FF2B5EF4-FFF2-40B4-BE49-F238E27FC236}">
                <a16:creationId xmlns:a16="http://schemas.microsoft.com/office/drawing/2014/main" id="{4380E406-4A7E-495A-856D-CE009F6A8903}"/>
              </a:ext>
            </a:extLst>
          </p:cNvPr>
          <p:cNvSpPr>
            <a:spLocks noGrp="1"/>
          </p:cNvSpPr>
          <p:nvPr>
            <p:ph idx="1"/>
          </p:nvPr>
        </p:nvSpPr>
        <p:spPr/>
        <p:txBody>
          <a:bodyPr/>
          <a:lstStyle/>
          <a:p>
            <a:r>
              <a:rPr lang="en-US" dirty="0"/>
              <a:t>When to use: Use </a:t>
            </a:r>
            <a:r>
              <a:rPr lang="en-US" dirty="0" err="1"/>
              <a:t>Dotplot</a:t>
            </a:r>
            <a:r>
              <a:rPr lang="en-US" dirty="0"/>
              <a:t> to assess and compare sample data distributions. </a:t>
            </a:r>
          </a:p>
          <a:p>
            <a:r>
              <a:rPr lang="en-US" dirty="0"/>
              <a:t>A </a:t>
            </a:r>
            <a:r>
              <a:rPr lang="en-US" dirty="0" err="1"/>
              <a:t>dotplot</a:t>
            </a:r>
            <a:r>
              <a:rPr lang="en-US" dirty="0"/>
              <a:t> divides sample values into small intervals and represents each value or small group of values with a dot along a number line.</a:t>
            </a:r>
          </a:p>
        </p:txBody>
      </p:sp>
      <p:pic>
        <p:nvPicPr>
          <p:cNvPr id="5" name="Picture 4">
            <a:extLst>
              <a:ext uri="{FF2B5EF4-FFF2-40B4-BE49-F238E27FC236}">
                <a16:creationId xmlns:a16="http://schemas.microsoft.com/office/drawing/2014/main" id="{BB00B836-65BF-4CF9-8E76-AC84C575DC92}"/>
              </a:ext>
            </a:extLst>
          </p:cNvPr>
          <p:cNvPicPr>
            <a:picLocks noChangeAspect="1"/>
          </p:cNvPicPr>
          <p:nvPr/>
        </p:nvPicPr>
        <p:blipFill>
          <a:blip r:embed="rId2"/>
          <a:stretch>
            <a:fillRect/>
          </a:stretch>
        </p:blipFill>
        <p:spPr>
          <a:xfrm>
            <a:off x="4038600" y="3733800"/>
            <a:ext cx="3870338" cy="2590800"/>
          </a:xfrm>
          <a:prstGeom prst="rect">
            <a:avLst/>
          </a:prstGeom>
        </p:spPr>
      </p:pic>
    </p:spTree>
    <p:extLst>
      <p:ext uri="{BB962C8B-B14F-4D97-AF65-F5344CB8AC3E}">
        <p14:creationId xmlns:p14="http://schemas.microsoft.com/office/powerpoint/2010/main" val="203826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Practice Example</a:t>
            </a:r>
          </a:p>
        </p:txBody>
      </p:sp>
      <p:sp>
        <p:nvSpPr>
          <p:cNvPr id="3" name="Content Placeholder 2"/>
          <p:cNvSpPr>
            <a:spLocks noGrp="1"/>
          </p:cNvSpPr>
          <p:nvPr>
            <p:ph idx="1"/>
          </p:nvPr>
        </p:nvSpPr>
        <p:spPr>
          <a:xfrm>
            <a:off x="838200" y="1676400"/>
            <a:ext cx="10515600" cy="4876800"/>
          </a:xfrm>
        </p:spPr>
        <p:txBody>
          <a:bodyPr>
            <a:normAutofit/>
          </a:bodyPr>
          <a:lstStyle/>
          <a:p>
            <a:pPr marL="0" indent="0">
              <a:buNone/>
            </a:pPr>
            <a:r>
              <a:rPr lang="en-US" sz="3600" dirty="0"/>
              <a:t>Using Microsoft Excel</a:t>
            </a:r>
          </a:p>
          <a:p>
            <a:pPr marL="742950" indent="-742950">
              <a:buFont typeface="+mj-lt"/>
              <a:buAutoNum type="arabicPeriod"/>
            </a:pPr>
            <a:r>
              <a:rPr lang="en-US" sz="3600" dirty="0"/>
              <a:t>Open the sample data, CapTorque.xlsx.</a:t>
            </a:r>
          </a:p>
          <a:p>
            <a:pPr marL="742950" indent="-742950">
              <a:buFont typeface="+mj-lt"/>
              <a:buAutoNum type="arabicPeriod"/>
            </a:pPr>
            <a:r>
              <a:rPr lang="en-US" sz="3600" dirty="0"/>
              <a:t>In Col B, select the cell next to 14.</a:t>
            </a:r>
          </a:p>
          <a:p>
            <a:pPr marL="742950" indent="-742950">
              <a:buFont typeface="+mj-lt"/>
              <a:buAutoNum type="arabicPeriod"/>
            </a:pPr>
            <a:r>
              <a:rPr lang="en-US" sz="3600" dirty="0"/>
              <a:t>Enter this equation =COUNTIF($A$2:$A2,A2) and drag it down to row 37.</a:t>
            </a:r>
          </a:p>
          <a:p>
            <a:pPr marL="742950" indent="-742950">
              <a:buFont typeface="+mj-lt"/>
              <a:buAutoNum type="arabicPeriod"/>
            </a:pPr>
            <a:r>
              <a:rPr lang="en-US" sz="3600" dirty="0"/>
              <a:t>Select all the data &gt; Insert &gt; Recommended chats &gt; Scatter.</a:t>
            </a:r>
          </a:p>
          <a:p>
            <a:pPr marL="742950" indent="-742950">
              <a:buFont typeface="+mj-lt"/>
              <a:buAutoNum type="arabicPeriod"/>
            </a:pPr>
            <a:r>
              <a:rPr lang="en-US" sz="3600" dirty="0"/>
              <a:t>Delete y axis and extend the length of the graph.</a:t>
            </a:r>
          </a:p>
        </p:txBody>
      </p:sp>
    </p:spTree>
    <p:extLst>
      <p:ext uri="{BB962C8B-B14F-4D97-AF65-F5344CB8AC3E}">
        <p14:creationId xmlns:p14="http://schemas.microsoft.com/office/powerpoint/2010/main" val="215635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Stem-and-Leaf Diagrams</a:t>
            </a:r>
          </a:p>
        </p:txBody>
      </p:sp>
      <p:sp>
        <p:nvSpPr>
          <p:cNvPr id="5" name="TextBox 4">
            <a:extLst>
              <a:ext uri="{FF2B5EF4-FFF2-40B4-BE49-F238E27FC236}">
                <a16:creationId xmlns:a16="http://schemas.microsoft.com/office/drawing/2014/main" id="{97C1F3D1-B4A6-412C-A9A5-DA23064E1F7B}"/>
              </a:ext>
            </a:extLst>
          </p:cNvPr>
          <p:cNvSpPr txBox="1"/>
          <p:nvPr/>
        </p:nvSpPr>
        <p:spPr>
          <a:xfrm>
            <a:off x="223557" y="1477963"/>
            <a:ext cx="8757958" cy="1938992"/>
          </a:xfrm>
          <a:prstGeom prst="rect">
            <a:avLst/>
          </a:prstGeom>
          <a:noFill/>
        </p:spPr>
        <p:txBody>
          <a:bodyPr wrap="square" lIns="91440" tIns="45720" rIns="91440" bIns="45720" anchor="t">
            <a:spAutoFit/>
          </a:bodyPr>
          <a:lstStyle/>
          <a:p>
            <a:r>
              <a:rPr lang="en-US" sz="2400" dirty="0">
                <a:solidFill>
                  <a:srgbClr val="333333"/>
                </a:solidFill>
                <a:latin typeface="Gill Sans MT"/>
              </a:rPr>
              <a:t>When to Use:</a:t>
            </a:r>
            <a:r>
              <a:rPr lang="en-US" sz="2400" b="0" i="0" dirty="0">
                <a:solidFill>
                  <a:srgbClr val="333333"/>
                </a:solidFill>
                <a:effectLst/>
                <a:latin typeface="Gill Sans MT"/>
              </a:rPr>
              <a:t> Stem-and-Leaf Plot to examine the shape and spread of sample data. A stem-and-leaf plot is similar to a histogram that is turned on its side. However, instead of displaying bars, a stem-and-leaf plot displays digits from the actual data values to denote the frequency of each bin (row).</a:t>
            </a:r>
            <a:endParaRPr lang="en-US" sz="2400" dirty="0">
              <a:latin typeface="Gill Sans MT"/>
            </a:endParaRPr>
          </a:p>
        </p:txBody>
      </p:sp>
      <p:pic>
        <p:nvPicPr>
          <p:cNvPr id="7" name="Picture 6">
            <a:extLst>
              <a:ext uri="{FF2B5EF4-FFF2-40B4-BE49-F238E27FC236}">
                <a16:creationId xmlns:a16="http://schemas.microsoft.com/office/drawing/2014/main" id="{3128838B-CE66-40EB-987E-BC649DCEF80C}"/>
              </a:ext>
            </a:extLst>
          </p:cNvPr>
          <p:cNvPicPr>
            <a:picLocks noChangeAspect="1"/>
          </p:cNvPicPr>
          <p:nvPr/>
        </p:nvPicPr>
        <p:blipFill>
          <a:blip r:embed="rId2"/>
          <a:stretch>
            <a:fillRect/>
          </a:stretch>
        </p:blipFill>
        <p:spPr>
          <a:xfrm>
            <a:off x="8981515" y="1219200"/>
            <a:ext cx="3153215" cy="2867425"/>
          </a:xfrm>
          <a:prstGeom prst="rect">
            <a:avLst/>
          </a:prstGeom>
        </p:spPr>
      </p:pic>
      <p:pic>
        <p:nvPicPr>
          <p:cNvPr id="4" name="Picture 3">
            <a:extLst>
              <a:ext uri="{FF2B5EF4-FFF2-40B4-BE49-F238E27FC236}">
                <a16:creationId xmlns:a16="http://schemas.microsoft.com/office/drawing/2014/main" id="{B810F288-B523-484E-8329-E233A091F5FD}"/>
              </a:ext>
            </a:extLst>
          </p:cNvPr>
          <p:cNvPicPr>
            <a:picLocks noChangeAspect="1"/>
          </p:cNvPicPr>
          <p:nvPr/>
        </p:nvPicPr>
        <p:blipFill>
          <a:blip r:embed="rId3"/>
          <a:stretch>
            <a:fillRect/>
          </a:stretch>
        </p:blipFill>
        <p:spPr>
          <a:xfrm>
            <a:off x="223557" y="4262795"/>
            <a:ext cx="10673043" cy="2442805"/>
          </a:xfrm>
          <a:prstGeom prst="rect">
            <a:avLst/>
          </a:prstGeom>
        </p:spPr>
      </p:pic>
    </p:spTree>
    <p:extLst>
      <p:ext uri="{BB962C8B-B14F-4D97-AF65-F5344CB8AC3E}">
        <p14:creationId xmlns:p14="http://schemas.microsoft.com/office/powerpoint/2010/main" val="121293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103"/>
            <a:ext cx="10515600" cy="1325563"/>
          </a:xfrm>
        </p:spPr>
        <p:txBody>
          <a:bodyPr/>
          <a:lstStyle/>
          <a:p>
            <a:r>
              <a:rPr lang="en-US" b="1" dirty="0">
                <a:latin typeface="Gill Sans MT"/>
              </a:rPr>
              <a:t>Practice Example</a:t>
            </a:r>
          </a:p>
        </p:txBody>
      </p:sp>
      <p:sp>
        <p:nvSpPr>
          <p:cNvPr id="3" name="Content Placeholder 2"/>
          <p:cNvSpPr>
            <a:spLocks noGrp="1"/>
          </p:cNvSpPr>
          <p:nvPr>
            <p:ph idx="1"/>
          </p:nvPr>
        </p:nvSpPr>
        <p:spPr>
          <a:xfrm>
            <a:off x="838200" y="1219200"/>
            <a:ext cx="10515600" cy="4957763"/>
          </a:xfrm>
        </p:spPr>
        <p:txBody>
          <a:bodyPr>
            <a:normAutofit/>
          </a:bodyPr>
          <a:lstStyle/>
          <a:p>
            <a:r>
              <a:rPr lang="en-US" sz="3600" dirty="0">
                <a:latin typeface="Gill Sans MT"/>
              </a:rPr>
              <a:t>Compressive Strength of an Alloy</a:t>
            </a:r>
            <a:endParaRPr lang="en-US" sz="2000" dirty="0"/>
          </a:p>
          <a:p>
            <a:r>
              <a:rPr lang="en-US" sz="2000" dirty="0"/>
              <a:t>Consider the data in the table below. We select stem values the numbers 7, 8, 9, …, 24. </a:t>
            </a:r>
            <a:endParaRPr lang="en-US" sz="2000" i="1" dirty="0"/>
          </a:p>
        </p:txBody>
      </p:sp>
      <p:pic>
        <p:nvPicPr>
          <p:cNvPr id="7" name="Picture 6"/>
          <p:cNvPicPr>
            <a:picLocks noChangeAspect="1"/>
          </p:cNvPicPr>
          <p:nvPr/>
        </p:nvPicPr>
        <p:blipFill rotWithShape="1">
          <a:blip r:embed="rId2"/>
          <a:srcRect t="13468" r="181"/>
          <a:stretch/>
        </p:blipFill>
        <p:spPr>
          <a:xfrm>
            <a:off x="1905921" y="2364019"/>
            <a:ext cx="8377005" cy="3911952"/>
          </a:xfrm>
          <a:prstGeom prst="rect">
            <a:avLst/>
          </a:prstGeom>
        </p:spPr>
      </p:pic>
    </p:spTree>
    <p:extLst>
      <p:ext uri="{BB962C8B-B14F-4D97-AF65-F5344CB8AC3E}">
        <p14:creationId xmlns:p14="http://schemas.microsoft.com/office/powerpoint/2010/main" val="285521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a:rPr>
              <a:t>Practice Example</a:t>
            </a:r>
            <a:endParaRPr lang="en-US" b="1" dirty="0"/>
          </a:p>
        </p:txBody>
      </p:sp>
      <p:sp>
        <p:nvSpPr>
          <p:cNvPr id="3" name="Content Placeholder 2"/>
          <p:cNvSpPr>
            <a:spLocks noGrp="1"/>
          </p:cNvSpPr>
          <p:nvPr>
            <p:ph idx="1"/>
          </p:nvPr>
        </p:nvSpPr>
        <p:spPr>
          <a:xfrm>
            <a:off x="838200" y="1825625"/>
            <a:ext cx="5250499" cy="4351338"/>
          </a:xfrm>
        </p:spPr>
        <p:txBody>
          <a:bodyPr>
            <a:normAutofit/>
          </a:bodyPr>
          <a:lstStyle/>
          <a:p>
            <a:r>
              <a:rPr lang="en-US" sz="2400" dirty="0"/>
              <a:t>The resulting stem-and-leaf diagram is shown. </a:t>
            </a:r>
          </a:p>
          <a:p>
            <a:r>
              <a:rPr lang="en-US" sz="2400" dirty="0"/>
              <a:t>Inspection of the diagram reveals that most of the comprehensive strengths lie between 110 and 200 psi and that a central value is somewhere between 150 and 160 psi. </a:t>
            </a:r>
          </a:p>
          <a:p>
            <a:r>
              <a:rPr lang="en-US" sz="2400" dirty="0"/>
              <a:t>The strengths are distributed approximately symmetrically about the central value</a:t>
            </a:r>
          </a:p>
        </p:txBody>
      </p:sp>
      <p:pic>
        <p:nvPicPr>
          <p:cNvPr id="8" name="Picture 7"/>
          <p:cNvPicPr>
            <a:picLocks noChangeAspect="1"/>
          </p:cNvPicPr>
          <p:nvPr/>
        </p:nvPicPr>
        <p:blipFill rotWithShape="1">
          <a:blip r:embed="rId2"/>
          <a:srcRect b="10553"/>
          <a:stretch/>
        </p:blipFill>
        <p:spPr>
          <a:xfrm>
            <a:off x="7140315" y="1362855"/>
            <a:ext cx="3901190" cy="5339606"/>
          </a:xfrm>
          <a:prstGeom prst="rect">
            <a:avLst/>
          </a:prstGeom>
        </p:spPr>
      </p:pic>
    </p:spTree>
    <p:extLst>
      <p:ext uri="{BB962C8B-B14F-4D97-AF65-F5344CB8AC3E}">
        <p14:creationId xmlns:p14="http://schemas.microsoft.com/office/powerpoint/2010/main" val="373803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Frequency Distributions and Histograms</a:t>
            </a:r>
          </a:p>
        </p:txBody>
      </p:sp>
      <p:sp>
        <p:nvSpPr>
          <p:cNvPr id="3" name="Content Placeholder 2"/>
          <p:cNvSpPr>
            <a:spLocks noGrp="1"/>
          </p:cNvSpPr>
          <p:nvPr>
            <p:ph idx="1"/>
          </p:nvPr>
        </p:nvSpPr>
        <p:spPr/>
        <p:txBody>
          <a:bodyPr>
            <a:normAutofit/>
          </a:bodyPr>
          <a:lstStyle/>
          <a:p>
            <a:r>
              <a:rPr lang="en-US" sz="2400" dirty="0"/>
              <a:t>A </a:t>
            </a:r>
            <a:r>
              <a:rPr lang="en-US" sz="2400" b="1" dirty="0"/>
              <a:t>frequency distribution </a:t>
            </a:r>
            <a:r>
              <a:rPr lang="en-US" sz="2400" dirty="0"/>
              <a:t>is a more compact summary of data than a stem – and – leaf diagram</a:t>
            </a:r>
          </a:p>
          <a:p>
            <a:r>
              <a:rPr lang="en-US" sz="2400" dirty="0"/>
              <a:t>To construct, we must divide the range of the data into intervals, which are usually called </a:t>
            </a:r>
            <a:r>
              <a:rPr lang="en-US" sz="2400" b="1" dirty="0"/>
              <a:t>class intervals</a:t>
            </a:r>
            <a:r>
              <a:rPr lang="en-US" sz="2400" dirty="0"/>
              <a:t>,</a:t>
            </a:r>
            <a:r>
              <a:rPr lang="en-US" sz="2400" b="1" dirty="0"/>
              <a:t> cells</a:t>
            </a:r>
            <a:r>
              <a:rPr lang="en-US" sz="2400" dirty="0"/>
              <a:t>,</a:t>
            </a:r>
            <a:r>
              <a:rPr lang="en-US" sz="2400" b="1" dirty="0"/>
              <a:t> </a:t>
            </a:r>
            <a:r>
              <a:rPr lang="en-US" sz="2400" dirty="0"/>
              <a:t>or </a:t>
            </a:r>
            <a:r>
              <a:rPr lang="en-US" sz="2400" b="1" dirty="0"/>
              <a:t>bins</a:t>
            </a:r>
            <a:endParaRPr lang="en-US" sz="2400" dirty="0"/>
          </a:p>
          <a:p>
            <a:r>
              <a:rPr lang="en-US" sz="2400" dirty="0"/>
              <a:t>Choosing </a:t>
            </a:r>
            <a:r>
              <a:rPr lang="en-US" sz="2400" b="1" dirty="0"/>
              <a:t>number of bins</a:t>
            </a:r>
            <a:r>
              <a:rPr lang="en-US" sz="2400" dirty="0"/>
              <a:t> approximately equal to the square root of the number of observations often works well in practice</a:t>
            </a:r>
          </a:p>
        </p:txBody>
      </p:sp>
    </p:spTree>
    <p:extLst>
      <p:ext uri="{BB962C8B-B14F-4D97-AF65-F5344CB8AC3E}">
        <p14:creationId xmlns:p14="http://schemas.microsoft.com/office/powerpoint/2010/main" val="329839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ill Sans MT"/>
              </a:rPr>
              <a:t>Practice Example</a:t>
            </a:r>
            <a:endParaRPr lang="en-US" b="1" dirty="0"/>
          </a:p>
        </p:txBody>
      </p:sp>
      <p:pic>
        <p:nvPicPr>
          <p:cNvPr id="6" name="Picture 5" descr="Screen Shot 2018-07-25 at 11.10.23 AM.png"/>
          <p:cNvPicPr>
            <a:picLocks noChangeAspect="1"/>
          </p:cNvPicPr>
          <p:nvPr/>
        </p:nvPicPr>
        <p:blipFill rotWithShape="1">
          <a:blip r:embed="rId2">
            <a:extLst>
              <a:ext uri="{28A0092B-C50C-407E-A947-70E740481C1C}">
                <a14:useLocalDpi xmlns:a14="http://schemas.microsoft.com/office/drawing/2010/main" val="0"/>
              </a:ext>
            </a:extLst>
          </a:blip>
          <a:srcRect t="17308"/>
          <a:stretch/>
        </p:blipFill>
        <p:spPr>
          <a:xfrm>
            <a:off x="1210236" y="2276091"/>
            <a:ext cx="9696824" cy="2614531"/>
          </a:xfrm>
          <a:prstGeom prst="rect">
            <a:avLst/>
          </a:prstGeom>
        </p:spPr>
      </p:pic>
      <p:sp>
        <p:nvSpPr>
          <p:cNvPr id="5" name="TextBox 4">
            <a:extLst>
              <a:ext uri="{FF2B5EF4-FFF2-40B4-BE49-F238E27FC236}">
                <a16:creationId xmlns:a16="http://schemas.microsoft.com/office/drawing/2014/main" id="{47444EAD-1718-4976-ACD6-0E93C9160752}"/>
              </a:ext>
            </a:extLst>
          </p:cNvPr>
          <p:cNvSpPr txBox="1"/>
          <p:nvPr/>
        </p:nvSpPr>
        <p:spPr>
          <a:xfrm>
            <a:off x="1210236" y="1598047"/>
            <a:ext cx="7095564" cy="369332"/>
          </a:xfrm>
          <a:prstGeom prst="rect">
            <a:avLst/>
          </a:prstGeom>
          <a:noFill/>
        </p:spPr>
        <p:txBody>
          <a:bodyPr wrap="square">
            <a:spAutoFit/>
          </a:bodyPr>
          <a:lstStyle/>
          <a:p>
            <a:r>
              <a:rPr lang="en-US" b="1" dirty="0">
                <a:latin typeface="Gill Sans MT" panose="020B0502020104020203" pitchFamily="34" charset="0"/>
              </a:rPr>
              <a:t>Frequency Distribution for the Compressive Strength of an Alloy</a:t>
            </a:r>
            <a:endParaRPr lang="en-US" dirty="0">
              <a:latin typeface="Gill Sans MT" panose="020B0502020104020203" pitchFamily="34" charset="0"/>
            </a:endParaRPr>
          </a:p>
        </p:txBody>
      </p:sp>
    </p:spTree>
    <p:extLst>
      <p:ext uri="{BB962C8B-B14F-4D97-AF65-F5344CB8AC3E}">
        <p14:creationId xmlns:p14="http://schemas.microsoft.com/office/powerpoint/2010/main" val="60266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Histograms</a:t>
            </a:r>
          </a:p>
        </p:txBody>
      </p:sp>
      <p:sp>
        <p:nvSpPr>
          <p:cNvPr id="7" name="TextBox 6"/>
          <p:cNvSpPr txBox="1"/>
          <p:nvPr/>
        </p:nvSpPr>
        <p:spPr>
          <a:xfrm>
            <a:off x="793940" y="1852705"/>
            <a:ext cx="10407460" cy="1938992"/>
          </a:xfrm>
          <a:prstGeom prst="rect">
            <a:avLst/>
          </a:prstGeom>
          <a:noFill/>
        </p:spPr>
        <p:txBody>
          <a:bodyPr wrap="square" rtlCol="0">
            <a:spAutoFit/>
          </a:bodyPr>
          <a:lstStyle/>
          <a:p>
            <a:pPr marL="342900" indent="-342900">
              <a:buFont typeface="Arial"/>
              <a:buChar char="•"/>
            </a:pPr>
            <a:r>
              <a:rPr lang="en-US" sz="2400" dirty="0">
                <a:latin typeface="Gill Sans MT" panose="020B0502020104020203" pitchFamily="34" charset="0"/>
              </a:rPr>
              <a:t>A </a:t>
            </a:r>
            <a:r>
              <a:rPr lang="en-US" sz="2400" b="1" dirty="0">
                <a:latin typeface="Gill Sans MT" panose="020B0502020104020203" pitchFamily="34" charset="0"/>
              </a:rPr>
              <a:t>histogram</a:t>
            </a:r>
            <a:r>
              <a:rPr lang="en-US" sz="2400" dirty="0">
                <a:latin typeface="Gill Sans MT" panose="020B0502020104020203" pitchFamily="34" charset="0"/>
              </a:rPr>
              <a:t> is a visual display of the frequency distribution</a:t>
            </a:r>
          </a:p>
          <a:p>
            <a:pPr marL="342900" indent="-342900">
              <a:buFont typeface="Arial"/>
              <a:buChar char="•"/>
            </a:pPr>
            <a:r>
              <a:rPr lang="en-US" sz="2400" dirty="0">
                <a:latin typeface="Gill Sans MT" panose="020B0502020104020203" pitchFamily="34" charset="0"/>
              </a:rPr>
              <a:t>Provides a visual impression of the shape and distribution of the measurements and information about the central tendency and scatter or dispersion in the data</a:t>
            </a:r>
          </a:p>
          <a:p>
            <a:pPr marL="342900" indent="-342900">
              <a:buFont typeface="Arial"/>
              <a:buChar char="•"/>
            </a:pPr>
            <a:r>
              <a:rPr lang="en-US" sz="2400" b="0" i="0" dirty="0">
                <a:effectLst/>
                <a:latin typeface="Gill Sans MT" panose="020B0502020104020203" pitchFamily="34" charset="0"/>
              </a:rPr>
              <a:t>A histogram looks similar to a bar chart but it is for quantitative data.</a:t>
            </a:r>
            <a:endParaRPr lang="en-US" sz="2400" dirty="0">
              <a:latin typeface="Gill Sans MT" panose="020B0502020104020203" pitchFamily="34" charset="0"/>
            </a:endParaRPr>
          </a:p>
        </p:txBody>
      </p:sp>
      <p:sp>
        <p:nvSpPr>
          <p:cNvPr id="3" name="TextBox 2">
            <a:extLst>
              <a:ext uri="{FF2B5EF4-FFF2-40B4-BE49-F238E27FC236}">
                <a16:creationId xmlns:a16="http://schemas.microsoft.com/office/drawing/2014/main" id="{546BC060-E071-4602-91E5-C975556FD3C5}"/>
              </a:ext>
            </a:extLst>
          </p:cNvPr>
          <p:cNvSpPr txBox="1"/>
          <p:nvPr/>
        </p:nvSpPr>
        <p:spPr>
          <a:xfrm>
            <a:off x="1371600" y="4038600"/>
            <a:ext cx="8686800" cy="2616101"/>
          </a:xfrm>
          <a:prstGeom prst="rect">
            <a:avLst/>
          </a:prstGeom>
          <a:noFill/>
        </p:spPr>
        <p:txBody>
          <a:bodyPr wrap="square" rtlCol="0">
            <a:spAutoFit/>
          </a:bodyPr>
          <a:lstStyle/>
          <a:p>
            <a:r>
              <a:rPr lang="en-US" sz="2400" b="1" i="0" dirty="0">
                <a:effectLst/>
                <a:latin typeface="Gill Sans MT" panose="020B0502020104020203" pitchFamily="34" charset="0"/>
              </a:rPr>
              <a:t>Follow these steps to create a Histogram</a:t>
            </a:r>
          </a:p>
          <a:p>
            <a:pPr marL="342900" indent="-342900">
              <a:buAutoNum type="arabicPeriod"/>
            </a:pPr>
            <a:r>
              <a:rPr lang="en-US" sz="2000" dirty="0">
                <a:latin typeface="Gill Sans MT" panose="020B0502020104020203" pitchFamily="34" charset="0"/>
              </a:rPr>
              <a:t>Group the data</a:t>
            </a:r>
            <a:r>
              <a:rPr lang="en-US" sz="2000" b="0" i="0" dirty="0">
                <a:effectLst/>
                <a:latin typeface="Gill Sans MT" panose="020B0502020104020203" pitchFamily="34" charset="0"/>
              </a:rPr>
              <a:t> into class intervals (also known as bin). Label the bin boundaries on a horizontal axis</a:t>
            </a:r>
          </a:p>
          <a:p>
            <a:pPr marL="342900" indent="-342900">
              <a:buAutoNum type="arabicPeriod"/>
            </a:pPr>
            <a:r>
              <a:rPr lang="en-US" sz="2000" b="0" i="0" dirty="0">
                <a:effectLst/>
                <a:latin typeface="Gill Sans MT" panose="020B0502020104020203" pitchFamily="34" charset="0"/>
              </a:rPr>
              <a:t>Then create a tally to show the frequency (or relative frequency) of the data into each interval. The relative frequency is the frequency in a particular class divided by the total number of observations. </a:t>
            </a:r>
          </a:p>
          <a:p>
            <a:pPr marL="342900" indent="-342900">
              <a:buAutoNum type="arabicPeriod"/>
            </a:pPr>
            <a:r>
              <a:rPr lang="en-US" sz="2000" dirty="0">
                <a:latin typeface="Gill Sans MT" panose="020B0502020104020203" pitchFamily="34" charset="0"/>
              </a:rPr>
              <a:t>Above each bin, draw a rectangle where height is equal to the frequency (or relative frequency) corresponding to that bin. </a:t>
            </a:r>
          </a:p>
        </p:txBody>
      </p:sp>
    </p:spTree>
    <p:extLst>
      <p:ext uri="{BB962C8B-B14F-4D97-AF65-F5344CB8AC3E}">
        <p14:creationId xmlns:p14="http://schemas.microsoft.com/office/powerpoint/2010/main" val="346880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Exploratory</a:t>
            </a:r>
            <a:r>
              <a:rPr lang="en-US" dirty="0">
                <a:latin typeface="Tw Cen MT" panose="020B0602020104020603" pitchFamily="34" charset="0"/>
              </a:rPr>
              <a:t> Data Analysis </a:t>
            </a:r>
          </a:p>
        </p:txBody>
      </p:sp>
      <p:pic>
        <p:nvPicPr>
          <p:cNvPr id="7" name="Picture 2" descr="Related image">
            <a:extLst>
              <a:ext uri="{FF2B5EF4-FFF2-40B4-BE49-F238E27FC236}">
                <a16:creationId xmlns:a16="http://schemas.microsoft.com/office/drawing/2014/main" id="{E3EE3DBE-6412-4259-8CB3-65394FA612A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68" b="16667"/>
          <a:stretch/>
        </p:blipFill>
        <p:spPr bwMode="auto">
          <a:xfrm>
            <a:off x="2590800" y="1351192"/>
            <a:ext cx="6382883" cy="482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Histograms</a:t>
            </a:r>
          </a:p>
        </p:txBody>
      </p:sp>
      <p:sp>
        <p:nvSpPr>
          <p:cNvPr id="7" name="TextBox 6"/>
          <p:cNvSpPr txBox="1"/>
          <p:nvPr/>
        </p:nvSpPr>
        <p:spPr>
          <a:xfrm>
            <a:off x="793940" y="1852705"/>
            <a:ext cx="10407460" cy="461665"/>
          </a:xfrm>
          <a:prstGeom prst="rect">
            <a:avLst/>
          </a:prstGeom>
          <a:noFill/>
        </p:spPr>
        <p:txBody>
          <a:bodyPr wrap="square" rtlCol="0">
            <a:spAutoFit/>
          </a:bodyPr>
          <a:lstStyle/>
          <a:p>
            <a:pPr marL="342900" indent="-342900">
              <a:buFont typeface="Arial"/>
              <a:buChar char="•"/>
            </a:pPr>
            <a:r>
              <a:rPr lang="en-US" sz="2400" dirty="0">
                <a:latin typeface="Gill Sans MT" panose="020B0502020104020203" pitchFamily="34" charset="0"/>
              </a:rPr>
              <a:t>Creating a Histogram in Excel</a:t>
            </a:r>
          </a:p>
        </p:txBody>
      </p:sp>
      <p:pic>
        <p:nvPicPr>
          <p:cNvPr id="4" name="Picture 3">
            <a:extLst>
              <a:ext uri="{FF2B5EF4-FFF2-40B4-BE49-F238E27FC236}">
                <a16:creationId xmlns:a16="http://schemas.microsoft.com/office/drawing/2014/main" id="{3419B913-7A72-4061-A7FA-ABE10A7F2884}"/>
              </a:ext>
            </a:extLst>
          </p:cNvPr>
          <p:cNvPicPr>
            <a:picLocks noChangeAspect="1"/>
          </p:cNvPicPr>
          <p:nvPr/>
        </p:nvPicPr>
        <p:blipFill>
          <a:blip r:embed="rId2"/>
          <a:stretch>
            <a:fillRect/>
          </a:stretch>
        </p:blipFill>
        <p:spPr>
          <a:xfrm>
            <a:off x="1981200" y="2819400"/>
            <a:ext cx="3086531" cy="3096057"/>
          </a:xfrm>
          <a:prstGeom prst="rect">
            <a:avLst/>
          </a:prstGeom>
        </p:spPr>
      </p:pic>
      <p:pic>
        <p:nvPicPr>
          <p:cNvPr id="8" name="Picture 7">
            <a:extLst>
              <a:ext uri="{FF2B5EF4-FFF2-40B4-BE49-F238E27FC236}">
                <a16:creationId xmlns:a16="http://schemas.microsoft.com/office/drawing/2014/main" id="{9EFFADA6-985A-4452-B4AA-D113366475FF}"/>
              </a:ext>
            </a:extLst>
          </p:cNvPr>
          <p:cNvPicPr>
            <a:picLocks noChangeAspect="1"/>
          </p:cNvPicPr>
          <p:nvPr/>
        </p:nvPicPr>
        <p:blipFill>
          <a:blip r:embed="rId3"/>
          <a:stretch>
            <a:fillRect/>
          </a:stretch>
        </p:blipFill>
        <p:spPr>
          <a:xfrm>
            <a:off x="6248400" y="3429000"/>
            <a:ext cx="4887007" cy="2295845"/>
          </a:xfrm>
          <a:prstGeom prst="rect">
            <a:avLst/>
          </a:prstGeom>
        </p:spPr>
      </p:pic>
      <p:sp>
        <p:nvSpPr>
          <p:cNvPr id="9" name="TextBox 8">
            <a:extLst>
              <a:ext uri="{FF2B5EF4-FFF2-40B4-BE49-F238E27FC236}">
                <a16:creationId xmlns:a16="http://schemas.microsoft.com/office/drawing/2014/main" id="{88BCDF1A-77C8-4E07-90C1-D2C615D04C7C}"/>
              </a:ext>
            </a:extLst>
          </p:cNvPr>
          <p:cNvSpPr txBox="1"/>
          <p:nvPr/>
        </p:nvSpPr>
        <p:spPr>
          <a:xfrm>
            <a:off x="1981200" y="2514600"/>
            <a:ext cx="1524000" cy="369332"/>
          </a:xfrm>
          <a:prstGeom prst="rect">
            <a:avLst/>
          </a:prstGeom>
          <a:noFill/>
        </p:spPr>
        <p:txBody>
          <a:bodyPr wrap="square" rtlCol="0">
            <a:spAutoFit/>
          </a:bodyPr>
          <a:lstStyle/>
          <a:p>
            <a:r>
              <a:rPr lang="en-US" dirty="0">
                <a:latin typeface="Gill Sans MT" panose="020B0502020104020203" pitchFamily="34" charset="0"/>
              </a:rPr>
              <a:t>Step 1</a:t>
            </a:r>
          </a:p>
        </p:txBody>
      </p:sp>
      <p:sp>
        <p:nvSpPr>
          <p:cNvPr id="10" name="TextBox 9">
            <a:extLst>
              <a:ext uri="{FF2B5EF4-FFF2-40B4-BE49-F238E27FC236}">
                <a16:creationId xmlns:a16="http://schemas.microsoft.com/office/drawing/2014/main" id="{D96B1699-A4B9-4D93-94B5-00820DBFF2C8}"/>
              </a:ext>
            </a:extLst>
          </p:cNvPr>
          <p:cNvSpPr txBox="1"/>
          <p:nvPr/>
        </p:nvSpPr>
        <p:spPr>
          <a:xfrm>
            <a:off x="6248400" y="2430950"/>
            <a:ext cx="1524000" cy="369332"/>
          </a:xfrm>
          <a:prstGeom prst="rect">
            <a:avLst/>
          </a:prstGeom>
          <a:noFill/>
        </p:spPr>
        <p:txBody>
          <a:bodyPr wrap="square" rtlCol="0">
            <a:spAutoFit/>
          </a:bodyPr>
          <a:lstStyle/>
          <a:p>
            <a:r>
              <a:rPr lang="en-US" dirty="0">
                <a:latin typeface="Gill Sans MT" panose="020B0502020104020203" pitchFamily="34" charset="0"/>
              </a:rPr>
              <a:t>Step 2</a:t>
            </a:r>
          </a:p>
        </p:txBody>
      </p:sp>
    </p:spTree>
    <p:extLst>
      <p:ext uri="{BB962C8B-B14F-4D97-AF65-F5344CB8AC3E}">
        <p14:creationId xmlns:p14="http://schemas.microsoft.com/office/powerpoint/2010/main" val="418809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Histograms</a:t>
            </a:r>
          </a:p>
        </p:txBody>
      </p:sp>
      <p:pic>
        <p:nvPicPr>
          <p:cNvPr id="7" name="Picture 6" descr="Screen Shot 2018-07-25 at 11.16.43 AM.png"/>
          <p:cNvPicPr>
            <a:picLocks noChangeAspect="1"/>
          </p:cNvPicPr>
          <p:nvPr/>
        </p:nvPicPr>
        <p:blipFill rotWithShape="1">
          <a:blip r:embed="rId2">
            <a:extLst>
              <a:ext uri="{28A0092B-C50C-407E-A947-70E740481C1C}">
                <a14:useLocalDpi xmlns:a14="http://schemas.microsoft.com/office/drawing/2010/main" val="0"/>
              </a:ext>
            </a:extLst>
          </a:blip>
          <a:srcRect l="19932" b="17928"/>
          <a:stretch/>
        </p:blipFill>
        <p:spPr>
          <a:xfrm>
            <a:off x="1143000" y="1683337"/>
            <a:ext cx="3673288" cy="1974264"/>
          </a:xfrm>
          <a:prstGeom prst="rect">
            <a:avLst/>
          </a:prstGeom>
        </p:spPr>
      </p:pic>
      <p:pic>
        <p:nvPicPr>
          <p:cNvPr id="8" name="Picture 7" descr="Screen Shot 2018-07-25 at 11.17.06 AM.png"/>
          <p:cNvPicPr>
            <a:picLocks noChangeAspect="1"/>
          </p:cNvPicPr>
          <p:nvPr/>
        </p:nvPicPr>
        <p:blipFill rotWithShape="1">
          <a:blip r:embed="rId3">
            <a:extLst>
              <a:ext uri="{28A0092B-C50C-407E-A947-70E740481C1C}">
                <a14:useLocalDpi xmlns:a14="http://schemas.microsoft.com/office/drawing/2010/main" val="0"/>
              </a:ext>
            </a:extLst>
          </a:blip>
          <a:srcRect b="16210"/>
          <a:stretch/>
        </p:blipFill>
        <p:spPr>
          <a:xfrm>
            <a:off x="6477000" y="1683337"/>
            <a:ext cx="3823228" cy="2202863"/>
          </a:xfrm>
          <a:prstGeom prst="rect">
            <a:avLst/>
          </a:prstGeom>
        </p:spPr>
      </p:pic>
      <p:pic>
        <p:nvPicPr>
          <p:cNvPr id="9" name="Picture 8" descr="Screen Shot 2018-07-25 at 11.17.11 AM.png"/>
          <p:cNvPicPr>
            <a:picLocks noChangeAspect="1"/>
          </p:cNvPicPr>
          <p:nvPr/>
        </p:nvPicPr>
        <p:blipFill rotWithShape="1">
          <a:blip r:embed="rId4">
            <a:extLst>
              <a:ext uri="{28A0092B-C50C-407E-A947-70E740481C1C}">
                <a14:useLocalDpi xmlns:a14="http://schemas.microsoft.com/office/drawing/2010/main" val="0"/>
              </a:ext>
            </a:extLst>
          </a:blip>
          <a:srcRect b="22784"/>
          <a:stretch/>
        </p:blipFill>
        <p:spPr>
          <a:xfrm>
            <a:off x="3048590" y="4643631"/>
            <a:ext cx="5511341" cy="1615177"/>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0B1BA86-D8B0-8C42-AF37-87AFFBDB6265}"/>
                  </a:ext>
                </a:extLst>
              </p14:cNvPr>
              <p14:cNvContentPartPr/>
              <p14:nvPr/>
            </p14:nvContentPartPr>
            <p14:xfrm>
              <a:off x="8712360" y="2225520"/>
              <a:ext cx="16920" cy="27720"/>
            </p14:xfrm>
          </p:contentPart>
        </mc:Choice>
        <mc:Fallback xmlns="">
          <p:pic>
            <p:nvPicPr>
              <p:cNvPr id="3" name="Ink 2">
                <a:extLst>
                  <a:ext uri="{FF2B5EF4-FFF2-40B4-BE49-F238E27FC236}">
                    <a16:creationId xmlns:a16="http://schemas.microsoft.com/office/drawing/2014/main" id="{A0B1BA86-D8B0-8C42-AF37-87AFFBDB6265}"/>
                  </a:ext>
                </a:extLst>
              </p:cNvPr>
              <p:cNvPicPr/>
              <p:nvPr/>
            </p:nvPicPr>
            <p:blipFill>
              <a:blip r:embed="rId6"/>
              <a:stretch>
                <a:fillRect/>
              </a:stretch>
            </p:blipFill>
            <p:spPr>
              <a:xfrm>
                <a:off x="8703000" y="2216160"/>
                <a:ext cx="35640" cy="46440"/>
              </a:xfrm>
              <a:prstGeom prst="rect">
                <a:avLst/>
              </a:prstGeom>
            </p:spPr>
          </p:pic>
        </mc:Fallback>
      </mc:AlternateContent>
      <p:sp>
        <p:nvSpPr>
          <p:cNvPr id="4" name="TextBox 3">
            <a:extLst>
              <a:ext uri="{FF2B5EF4-FFF2-40B4-BE49-F238E27FC236}">
                <a16:creationId xmlns:a16="http://schemas.microsoft.com/office/drawing/2014/main" id="{57833A84-B079-4A04-A172-A1013311E6A3}"/>
              </a:ext>
            </a:extLst>
          </p:cNvPr>
          <p:cNvSpPr txBox="1"/>
          <p:nvPr/>
        </p:nvSpPr>
        <p:spPr>
          <a:xfrm>
            <a:off x="1043819" y="3647907"/>
            <a:ext cx="4495800" cy="646331"/>
          </a:xfrm>
          <a:prstGeom prst="rect">
            <a:avLst/>
          </a:prstGeom>
          <a:noFill/>
        </p:spPr>
        <p:txBody>
          <a:bodyPr wrap="square" rtlCol="0">
            <a:spAutoFit/>
          </a:bodyPr>
          <a:lstStyle/>
          <a:p>
            <a:pPr algn="ctr"/>
            <a:r>
              <a:rPr lang="en-US" dirty="0">
                <a:latin typeface="Gill Sans MT" panose="020B0502020104020203" pitchFamily="34" charset="0"/>
              </a:rPr>
              <a:t>Histogram of compressive strength for 80 copper-zinc alloy</a:t>
            </a:r>
          </a:p>
        </p:txBody>
      </p:sp>
      <p:sp>
        <p:nvSpPr>
          <p:cNvPr id="10" name="TextBox 9">
            <a:extLst>
              <a:ext uri="{FF2B5EF4-FFF2-40B4-BE49-F238E27FC236}">
                <a16:creationId xmlns:a16="http://schemas.microsoft.com/office/drawing/2014/main" id="{C1834C72-C85C-4B2D-9962-2FA99718C6E0}"/>
              </a:ext>
            </a:extLst>
          </p:cNvPr>
          <p:cNvSpPr txBox="1"/>
          <p:nvPr/>
        </p:nvSpPr>
        <p:spPr>
          <a:xfrm>
            <a:off x="6312031" y="3886200"/>
            <a:ext cx="4495800" cy="646331"/>
          </a:xfrm>
          <a:prstGeom prst="rect">
            <a:avLst/>
          </a:prstGeom>
          <a:noFill/>
        </p:spPr>
        <p:txBody>
          <a:bodyPr wrap="square" rtlCol="0">
            <a:spAutoFit/>
          </a:bodyPr>
          <a:lstStyle/>
          <a:p>
            <a:pPr algn="ctr"/>
            <a:r>
              <a:rPr lang="en-US" dirty="0">
                <a:latin typeface="Gill Sans MT" panose="020B0502020104020203" pitchFamily="34" charset="0"/>
              </a:rPr>
              <a:t>A cumulative distribution plot of compressive strength for 80 copper-zinc alloy</a:t>
            </a:r>
          </a:p>
        </p:txBody>
      </p:sp>
      <p:sp>
        <p:nvSpPr>
          <p:cNvPr id="11" name="TextBox 10">
            <a:extLst>
              <a:ext uri="{FF2B5EF4-FFF2-40B4-BE49-F238E27FC236}">
                <a16:creationId xmlns:a16="http://schemas.microsoft.com/office/drawing/2014/main" id="{E28470E5-2F1B-4678-AA65-F42218746680}"/>
              </a:ext>
            </a:extLst>
          </p:cNvPr>
          <p:cNvSpPr txBox="1"/>
          <p:nvPr/>
        </p:nvSpPr>
        <p:spPr>
          <a:xfrm>
            <a:off x="4064131" y="6269494"/>
            <a:ext cx="4495800" cy="646331"/>
          </a:xfrm>
          <a:prstGeom prst="rect">
            <a:avLst/>
          </a:prstGeom>
          <a:noFill/>
        </p:spPr>
        <p:txBody>
          <a:bodyPr wrap="square" rtlCol="0">
            <a:spAutoFit/>
          </a:bodyPr>
          <a:lstStyle/>
          <a:p>
            <a:pPr algn="ctr"/>
            <a:r>
              <a:rPr lang="en-US" dirty="0">
                <a:latin typeface="Gill Sans MT" panose="020B0502020104020203" pitchFamily="34" charset="0"/>
              </a:rPr>
              <a:t>Histograms for symmetric and skewed distribution</a:t>
            </a:r>
          </a:p>
        </p:txBody>
      </p:sp>
    </p:spTree>
    <p:extLst>
      <p:ext uri="{BB962C8B-B14F-4D97-AF65-F5344CB8AC3E}">
        <p14:creationId xmlns:p14="http://schemas.microsoft.com/office/powerpoint/2010/main" val="12131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Pareto Chart</a:t>
            </a:r>
          </a:p>
        </p:txBody>
      </p:sp>
      <p:sp>
        <p:nvSpPr>
          <p:cNvPr id="7" name="TextBox 6"/>
          <p:cNvSpPr txBox="1"/>
          <p:nvPr/>
        </p:nvSpPr>
        <p:spPr>
          <a:xfrm>
            <a:off x="762000" y="1600200"/>
            <a:ext cx="10407460" cy="1569660"/>
          </a:xfrm>
          <a:prstGeom prst="rect">
            <a:avLst/>
          </a:prstGeom>
          <a:noFill/>
        </p:spPr>
        <p:txBody>
          <a:bodyPr wrap="square" rtlCol="0">
            <a:spAutoFit/>
          </a:bodyPr>
          <a:lstStyle/>
          <a:p>
            <a:pPr marL="342900" indent="-342900">
              <a:buFont typeface="Arial"/>
              <a:buChar char="•"/>
            </a:pPr>
            <a:r>
              <a:rPr lang="en-US" sz="2400" dirty="0">
                <a:latin typeface="Gill Sans MT" panose="020B0502020104020203" pitchFamily="34" charset="0"/>
              </a:rPr>
              <a:t>A Pareto chart is a bar graph which visually depicts which situations are more significant. </a:t>
            </a:r>
          </a:p>
          <a:p>
            <a:pPr marL="342900" indent="-342900">
              <a:buFont typeface="Arial"/>
              <a:buChar char="•"/>
            </a:pPr>
            <a:r>
              <a:rPr lang="en-US" sz="2400" dirty="0">
                <a:latin typeface="Gill Sans MT" panose="020B0502020104020203" pitchFamily="34" charset="0"/>
              </a:rPr>
              <a:t>The lengths of the bars represent frequency or cost (time or money), and are arranged with longest bars on the left and the shortest to the right. </a:t>
            </a:r>
          </a:p>
        </p:txBody>
      </p:sp>
      <p:pic>
        <p:nvPicPr>
          <p:cNvPr id="4" name="Picture 3">
            <a:extLst>
              <a:ext uri="{FF2B5EF4-FFF2-40B4-BE49-F238E27FC236}">
                <a16:creationId xmlns:a16="http://schemas.microsoft.com/office/drawing/2014/main" id="{19626B7A-C7B6-4A6B-820E-65AA7326A426}"/>
              </a:ext>
            </a:extLst>
          </p:cNvPr>
          <p:cNvPicPr>
            <a:picLocks noChangeAspect="1"/>
          </p:cNvPicPr>
          <p:nvPr/>
        </p:nvPicPr>
        <p:blipFill>
          <a:blip r:embed="rId2"/>
          <a:stretch>
            <a:fillRect/>
          </a:stretch>
        </p:blipFill>
        <p:spPr>
          <a:xfrm>
            <a:off x="4572000" y="3581400"/>
            <a:ext cx="3877216" cy="2962688"/>
          </a:xfrm>
          <a:prstGeom prst="rect">
            <a:avLst/>
          </a:prstGeom>
        </p:spPr>
      </p:pic>
    </p:spTree>
    <p:extLst>
      <p:ext uri="{BB962C8B-B14F-4D97-AF65-F5344CB8AC3E}">
        <p14:creationId xmlns:p14="http://schemas.microsoft.com/office/powerpoint/2010/main" val="2708440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Pareto Chart</a:t>
            </a:r>
          </a:p>
        </p:txBody>
      </p:sp>
      <p:sp>
        <p:nvSpPr>
          <p:cNvPr id="7" name="TextBox 6"/>
          <p:cNvSpPr txBox="1"/>
          <p:nvPr/>
        </p:nvSpPr>
        <p:spPr>
          <a:xfrm>
            <a:off x="762000" y="1600200"/>
            <a:ext cx="10407460" cy="1938992"/>
          </a:xfrm>
          <a:prstGeom prst="rect">
            <a:avLst/>
          </a:prstGeom>
          <a:noFill/>
        </p:spPr>
        <p:txBody>
          <a:bodyPr wrap="square" rtlCol="0">
            <a:spAutoFit/>
          </a:bodyPr>
          <a:lstStyle/>
          <a:p>
            <a:pPr marL="342900" indent="-342900">
              <a:buFont typeface="Arial"/>
              <a:buChar char="•"/>
            </a:pPr>
            <a:r>
              <a:rPr lang="en-US" sz="2400" dirty="0">
                <a:latin typeface="Gill Sans MT" panose="020B0502020104020203" pitchFamily="34" charset="0"/>
              </a:rPr>
              <a:t>Creating Pareto Chart in Excel</a:t>
            </a:r>
          </a:p>
          <a:p>
            <a:pPr marL="342900" indent="-342900">
              <a:buFont typeface="Arial"/>
              <a:buChar char="•"/>
            </a:pPr>
            <a:r>
              <a:rPr lang="en-US" sz="2400" dirty="0">
                <a:latin typeface="Gill Sans MT" panose="020B0502020104020203" pitchFamily="34" charset="0"/>
              </a:rPr>
              <a:t>Step 1: Select your data. Typically, you select a column containing text (categories) and one of numbers.  A Pareto chart then groups the same categories and sums the corresponding numbers.</a:t>
            </a:r>
          </a:p>
          <a:p>
            <a:pPr marL="342900" indent="-342900">
              <a:buFont typeface="Arial"/>
              <a:buChar char="•"/>
            </a:pPr>
            <a:r>
              <a:rPr lang="en-US" sz="2400" dirty="0">
                <a:latin typeface="Gill Sans MT" panose="020B0502020104020203" pitchFamily="34" charset="0"/>
              </a:rPr>
              <a:t>Step 2: Click Insert &gt; Charts, and then under Histogram, pick Pareto.</a:t>
            </a:r>
          </a:p>
        </p:txBody>
      </p:sp>
      <p:pic>
        <p:nvPicPr>
          <p:cNvPr id="5" name="Picture 4">
            <a:extLst>
              <a:ext uri="{FF2B5EF4-FFF2-40B4-BE49-F238E27FC236}">
                <a16:creationId xmlns:a16="http://schemas.microsoft.com/office/drawing/2014/main" id="{E8FB3341-BA98-4778-97B3-4C37EC26975B}"/>
              </a:ext>
            </a:extLst>
          </p:cNvPr>
          <p:cNvPicPr>
            <a:picLocks noChangeAspect="1"/>
          </p:cNvPicPr>
          <p:nvPr/>
        </p:nvPicPr>
        <p:blipFill>
          <a:blip r:embed="rId2"/>
          <a:stretch>
            <a:fillRect/>
          </a:stretch>
        </p:blipFill>
        <p:spPr>
          <a:xfrm>
            <a:off x="3124199" y="3913237"/>
            <a:ext cx="6067661" cy="2411363"/>
          </a:xfrm>
          <a:prstGeom prst="rect">
            <a:avLst/>
          </a:prstGeom>
        </p:spPr>
      </p:pic>
    </p:spTree>
    <p:extLst>
      <p:ext uri="{BB962C8B-B14F-4D97-AF65-F5344CB8AC3E}">
        <p14:creationId xmlns:p14="http://schemas.microsoft.com/office/powerpoint/2010/main" val="3441974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Box Plots</a:t>
            </a:r>
          </a:p>
        </p:txBody>
      </p:sp>
      <p:sp>
        <p:nvSpPr>
          <p:cNvPr id="3" name="Content Placeholder 2"/>
          <p:cNvSpPr>
            <a:spLocks noGrp="1"/>
          </p:cNvSpPr>
          <p:nvPr>
            <p:ph idx="1"/>
          </p:nvPr>
        </p:nvSpPr>
        <p:spPr>
          <a:xfrm>
            <a:off x="838200" y="1524000"/>
            <a:ext cx="10515600" cy="4652963"/>
          </a:xfrm>
        </p:spPr>
        <p:txBody>
          <a:bodyPr>
            <a:normAutofit/>
          </a:bodyPr>
          <a:lstStyle/>
          <a:p>
            <a:r>
              <a:rPr lang="en-US" sz="2400" dirty="0"/>
              <a:t>The </a:t>
            </a:r>
            <a:r>
              <a:rPr lang="en-US" sz="2400" b="1" dirty="0"/>
              <a:t>box plot</a:t>
            </a:r>
            <a:r>
              <a:rPr lang="en-US" sz="2400" dirty="0"/>
              <a:t> is a graphical display that simultaneously describes several important features of a data set, such as center, spread, departure from symmetry, and identification of unusual observations or outliers</a:t>
            </a:r>
          </a:p>
          <a:p>
            <a:r>
              <a:rPr lang="en-US" sz="2400" dirty="0"/>
              <a:t>Sometimes called </a:t>
            </a:r>
            <a:r>
              <a:rPr lang="en-US" sz="2400" i="1" dirty="0"/>
              <a:t>box – and – whisker </a:t>
            </a:r>
            <a:r>
              <a:rPr lang="en-US" sz="2400" dirty="0"/>
              <a:t>plots</a:t>
            </a:r>
          </a:p>
          <a:p>
            <a:r>
              <a:rPr lang="en-US" sz="2400" dirty="0"/>
              <a:t>Displays three quartiles</a:t>
            </a:r>
          </a:p>
          <a:p>
            <a:r>
              <a:rPr lang="en-US" sz="2400" dirty="0"/>
              <a:t>A line, or </a:t>
            </a:r>
            <a:r>
              <a:rPr lang="en-US" sz="2400" b="1" dirty="0"/>
              <a:t>whisker</a:t>
            </a:r>
            <a:r>
              <a:rPr lang="en-US" sz="2400" dirty="0"/>
              <a:t>, extends from each end of the box</a:t>
            </a:r>
          </a:p>
        </p:txBody>
      </p:sp>
      <p:pic>
        <p:nvPicPr>
          <p:cNvPr id="6" name="Picture 5" descr="Screen Shot 2018-07-25 at 11.25.07 AM.png"/>
          <p:cNvPicPr>
            <a:picLocks noChangeAspect="1"/>
          </p:cNvPicPr>
          <p:nvPr/>
        </p:nvPicPr>
        <p:blipFill rotWithShape="1">
          <a:blip r:embed="rId2">
            <a:extLst>
              <a:ext uri="{28A0092B-C50C-407E-A947-70E740481C1C}">
                <a14:useLocalDpi xmlns:a14="http://schemas.microsoft.com/office/drawing/2010/main" val="0"/>
              </a:ext>
            </a:extLst>
          </a:blip>
          <a:srcRect b="21560"/>
          <a:stretch/>
        </p:blipFill>
        <p:spPr>
          <a:xfrm>
            <a:off x="2597630" y="4114800"/>
            <a:ext cx="7479274" cy="2362200"/>
          </a:xfrm>
          <a:prstGeom prst="rect">
            <a:avLst/>
          </a:prstGeom>
        </p:spPr>
      </p:pic>
    </p:spTree>
    <p:extLst>
      <p:ext uri="{BB962C8B-B14F-4D97-AF65-F5344CB8AC3E}">
        <p14:creationId xmlns:p14="http://schemas.microsoft.com/office/powerpoint/2010/main" val="368055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Box Plots</a:t>
            </a:r>
          </a:p>
        </p:txBody>
      </p:sp>
      <p:sp>
        <p:nvSpPr>
          <p:cNvPr id="3" name="Content Placeholder 2"/>
          <p:cNvSpPr>
            <a:spLocks noGrp="1"/>
          </p:cNvSpPr>
          <p:nvPr>
            <p:ph idx="1"/>
          </p:nvPr>
        </p:nvSpPr>
        <p:spPr>
          <a:xfrm>
            <a:off x="838200" y="1524000"/>
            <a:ext cx="10515600" cy="4652963"/>
          </a:xfrm>
        </p:spPr>
        <p:txBody>
          <a:bodyPr>
            <a:normAutofit/>
          </a:bodyPr>
          <a:lstStyle/>
          <a:p>
            <a:r>
              <a:rPr lang="en-US" dirty="0"/>
              <a:t>Why use a box plot?</a:t>
            </a:r>
          </a:p>
          <a:p>
            <a:pPr lvl="1"/>
            <a:r>
              <a:rPr lang="en-US" dirty="0"/>
              <a:t>Box plots can help you visualize the distribution of values, identify outliers and compare different categorical values.</a:t>
            </a:r>
          </a:p>
          <a:p>
            <a:pPr lvl="1"/>
            <a:r>
              <a:rPr lang="en-US" dirty="0"/>
              <a:t>These diagrams are practical in various statistical applications</a:t>
            </a:r>
          </a:p>
        </p:txBody>
      </p:sp>
      <p:pic>
        <p:nvPicPr>
          <p:cNvPr id="6" name="Picture 5" descr="Screen Shot 2018-07-25 at 11.25.07 AM.png"/>
          <p:cNvPicPr>
            <a:picLocks noChangeAspect="1"/>
          </p:cNvPicPr>
          <p:nvPr/>
        </p:nvPicPr>
        <p:blipFill rotWithShape="1">
          <a:blip r:embed="rId2">
            <a:extLst>
              <a:ext uri="{28A0092B-C50C-407E-A947-70E740481C1C}">
                <a14:useLocalDpi xmlns:a14="http://schemas.microsoft.com/office/drawing/2010/main" val="0"/>
              </a:ext>
            </a:extLst>
          </a:blip>
          <a:srcRect b="21560"/>
          <a:stretch/>
        </p:blipFill>
        <p:spPr>
          <a:xfrm>
            <a:off x="2133600" y="3657600"/>
            <a:ext cx="7479274" cy="2362200"/>
          </a:xfrm>
          <a:prstGeom prst="rect">
            <a:avLst/>
          </a:prstGeom>
        </p:spPr>
      </p:pic>
    </p:spTree>
    <p:extLst>
      <p:ext uri="{BB962C8B-B14F-4D97-AF65-F5344CB8AC3E}">
        <p14:creationId xmlns:p14="http://schemas.microsoft.com/office/powerpoint/2010/main" val="2113569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Box Plots</a:t>
            </a:r>
          </a:p>
        </p:txBody>
      </p:sp>
      <p:sp>
        <p:nvSpPr>
          <p:cNvPr id="3" name="Content Placeholder 2"/>
          <p:cNvSpPr>
            <a:spLocks noGrp="1"/>
          </p:cNvSpPr>
          <p:nvPr>
            <p:ph idx="1"/>
          </p:nvPr>
        </p:nvSpPr>
        <p:spPr>
          <a:xfrm>
            <a:off x="838200" y="1524000"/>
            <a:ext cx="10515600" cy="4652963"/>
          </a:xfrm>
        </p:spPr>
        <p:txBody>
          <a:bodyPr>
            <a:normAutofit/>
          </a:bodyPr>
          <a:lstStyle/>
          <a:p>
            <a:r>
              <a:rPr lang="en-US" sz="2400" dirty="0"/>
              <a:t>Creating Box-Plot using Excel</a:t>
            </a:r>
          </a:p>
        </p:txBody>
      </p:sp>
      <p:pic>
        <p:nvPicPr>
          <p:cNvPr id="5" name="Picture 4">
            <a:extLst>
              <a:ext uri="{FF2B5EF4-FFF2-40B4-BE49-F238E27FC236}">
                <a16:creationId xmlns:a16="http://schemas.microsoft.com/office/drawing/2014/main" id="{CF137CD9-AACB-48A7-9382-92F8E9FBC2CF}"/>
              </a:ext>
            </a:extLst>
          </p:cNvPr>
          <p:cNvPicPr>
            <a:picLocks noChangeAspect="1"/>
          </p:cNvPicPr>
          <p:nvPr/>
        </p:nvPicPr>
        <p:blipFill rotWithShape="1">
          <a:blip r:embed="rId2"/>
          <a:srcRect t="22124" r="58316"/>
          <a:stretch/>
        </p:blipFill>
        <p:spPr>
          <a:xfrm>
            <a:off x="609600" y="2819400"/>
            <a:ext cx="2819400" cy="3486775"/>
          </a:xfrm>
          <a:prstGeom prst="rect">
            <a:avLst/>
          </a:prstGeom>
        </p:spPr>
      </p:pic>
      <p:pic>
        <p:nvPicPr>
          <p:cNvPr id="8" name="Picture 7">
            <a:extLst>
              <a:ext uri="{FF2B5EF4-FFF2-40B4-BE49-F238E27FC236}">
                <a16:creationId xmlns:a16="http://schemas.microsoft.com/office/drawing/2014/main" id="{D25DEA72-04BF-412D-8976-198C8F280975}"/>
              </a:ext>
            </a:extLst>
          </p:cNvPr>
          <p:cNvPicPr>
            <a:picLocks noChangeAspect="1"/>
          </p:cNvPicPr>
          <p:nvPr/>
        </p:nvPicPr>
        <p:blipFill>
          <a:blip r:embed="rId3"/>
          <a:stretch>
            <a:fillRect/>
          </a:stretch>
        </p:blipFill>
        <p:spPr>
          <a:xfrm>
            <a:off x="4726485" y="1983963"/>
            <a:ext cx="6868484" cy="4791744"/>
          </a:xfrm>
          <a:prstGeom prst="rect">
            <a:avLst/>
          </a:prstGeom>
        </p:spPr>
      </p:pic>
      <p:sp>
        <p:nvSpPr>
          <p:cNvPr id="9" name="TextBox 8">
            <a:extLst>
              <a:ext uri="{FF2B5EF4-FFF2-40B4-BE49-F238E27FC236}">
                <a16:creationId xmlns:a16="http://schemas.microsoft.com/office/drawing/2014/main" id="{52E73B14-0B39-43BB-ABC8-2F61E725A39C}"/>
              </a:ext>
            </a:extLst>
          </p:cNvPr>
          <p:cNvSpPr txBox="1"/>
          <p:nvPr/>
        </p:nvSpPr>
        <p:spPr>
          <a:xfrm>
            <a:off x="609600" y="2004388"/>
            <a:ext cx="3875716" cy="646331"/>
          </a:xfrm>
          <a:prstGeom prst="rect">
            <a:avLst/>
          </a:prstGeom>
          <a:noFill/>
        </p:spPr>
        <p:txBody>
          <a:bodyPr wrap="square" rtlCol="0">
            <a:spAutoFit/>
          </a:bodyPr>
          <a:lstStyle/>
          <a:p>
            <a:r>
              <a:rPr lang="en-US" b="0" i="0" dirty="0">
                <a:effectLst/>
                <a:latin typeface="Gill Sans MT" panose="020B0502020104020203" pitchFamily="34" charset="0"/>
              </a:rPr>
              <a:t>Select your data—either a single data series, or multiple data series.</a:t>
            </a:r>
            <a:endParaRPr lang="en-US" dirty="0">
              <a:latin typeface="Gill Sans MT" panose="020B0502020104020203" pitchFamily="34" charset="0"/>
            </a:endParaRPr>
          </a:p>
        </p:txBody>
      </p:sp>
    </p:spTree>
    <p:extLst>
      <p:ext uri="{BB962C8B-B14F-4D97-AF65-F5344CB8AC3E}">
        <p14:creationId xmlns:p14="http://schemas.microsoft.com/office/powerpoint/2010/main" val="3025714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8-07-25 at 11.25.55 AM.png"/>
          <p:cNvPicPr>
            <a:picLocks noChangeAspect="1"/>
          </p:cNvPicPr>
          <p:nvPr/>
        </p:nvPicPr>
        <p:blipFill rotWithShape="1">
          <a:blip r:embed="rId2">
            <a:extLst>
              <a:ext uri="{28A0092B-C50C-407E-A947-70E740481C1C}">
                <a14:useLocalDpi xmlns:a14="http://schemas.microsoft.com/office/drawing/2010/main" val="0"/>
              </a:ext>
            </a:extLst>
          </a:blip>
          <a:srcRect b="19428"/>
          <a:stretch/>
        </p:blipFill>
        <p:spPr>
          <a:xfrm>
            <a:off x="7086600" y="1600200"/>
            <a:ext cx="3249066" cy="3276600"/>
          </a:xfrm>
          <a:prstGeom prst="rect">
            <a:avLst/>
          </a:prstGeom>
        </p:spPr>
      </p:pic>
      <p:sp>
        <p:nvSpPr>
          <p:cNvPr id="2" name="Title 1"/>
          <p:cNvSpPr>
            <a:spLocks noGrp="1"/>
          </p:cNvSpPr>
          <p:nvPr>
            <p:ph type="title"/>
          </p:nvPr>
        </p:nvSpPr>
        <p:spPr/>
        <p:txBody>
          <a:bodyPr/>
          <a:lstStyle/>
          <a:p>
            <a:r>
              <a:rPr lang="en-US" b="1" dirty="0"/>
              <a:t>Box Plots</a:t>
            </a:r>
          </a:p>
        </p:txBody>
      </p:sp>
      <p:pic>
        <p:nvPicPr>
          <p:cNvPr id="13" name="Picture 12" descr="Screen Shot 2018-07-25 at 11.27.06 AM.png"/>
          <p:cNvPicPr>
            <a:picLocks noChangeAspect="1"/>
          </p:cNvPicPr>
          <p:nvPr/>
        </p:nvPicPr>
        <p:blipFill rotWithShape="1">
          <a:blip r:embed="rId3">
            <a:extLst>
              <a:ext uri="{28A0092B-C50C-407E-A947-70E740481C1C}">
                <a14:useLocalDpi xmlns:a14="http://schemas.microsoft.com/office/drawing/2010/main" val="0"/>
              </a:ext>
            </a:extLst>
          </a:blip>
          <a:srcRect b="17068"/>
          <a:stretch/>
        </p:blipFill>
        <p:spPr>
          <a:xfrm>
            <a:off x="152400" y="1883498"/>
            <a:ext cx="5180038" cy="2917102"/>
          </a:xfrm>
          <a:prstGeom prst="rect">
            <a:avLst/>
          </a:prstGeom>
        </p:spPr>
      </p:pic>
      <p:sp>
        <p:nvSpPr>
          <p:cNvPr id="3" name="TextBox 2">
            <a:extLst>
              <a:ext uri="{FF2B5EF4-FFF2-40B4-BE49-F238E27FC236}">
                <a16:creationId xmlns:a16="http://schemas.microsoft.com/office/drawing/2014/main" id="{7E68A1FF-22C9-4B77-805B-F6369D85C5B7}"/>
              </a:ext>
            </a:extLst>
          </p:cNvPr>
          <p:cNvSpPr txBox="1"/>
          <p:nvPr/>
        </p:nvSpPr>
        <p:spPr>
          <a:xfrm>
            <a:off x="1066019" y="5021469"/>
            <a:ext cx="4114800" cy="369332"/>
          </a:xfrm>
          <a:prstGeom prst="rect">
            <a:avLst/>
          </a:prstGeom>
          <a:noFill/>
        </p:spPr>
        <p:txBody>
          <a:bodyPr wrap="square" rtlCol="0">
            <a:spAutoFit/>
          </a:bodyPr>
          <a:lstStyle/>
          <a:p>
            <a:r>
              <a:rPr lang="en-US" dirty="0">
                <a:latin typeface="Gill Sans MT" panose="020B0502020104020203" pitchFamily="34" charset="0"/>
              </a:rPr>
              <a:t>Box plot for compressive strength data</a:t>
            </a:r>
          </a:p>
        </p:txBody>
      </p:sp>
      <p:sp>
        <p:nvSpPr>
          <p:cNvPr id="6" name="TextBox 5">
            <a:extLst>
              <a:ext uri="{FF2B5EF4-FFF2-40B4-BE49-F238E27FC236}">
                <a16:creationId xmlns:a16="http://schemas.microsoft.com/office/drawing/2014/main" id="{8BA11924-F8FF-4414-9E8B-6477CC73B179}"/>
              </a:ext>
            </a:extLst>
          </p:cNvPr>
          <p:cNvSpPr txBox="1"/>
          <p:nvPr/>
        </p:nvSpPr>
        <p:spPr>
          <a:xfrm>
            <a:off x="7239000" y="5067635"/>
            <a:ext cx="4114800" cy="923330"/>
          </a:xfrm>
          <a:prstGeom prst="rect">
            <a:avLst/>
          </a:prstGeom>
          <a:noFill/>
        </p:spPr>
        <p:txBody>
          <a:bodyPr wrap="square" rtlCol="0">
            <a:spAutoFit/>
          </a:bodyPr>
          <a:lstStyle/>
          <a:p>
            <a:r>
              <a:rPr lang="en-US" dirty="0">
                <a:latin typeface="Gill Sans MT" panose="020B0502020104020203" pitchFamily="34" charset="0"/>
              </a:rPr>
              <a:t>Comparative box plots of a quality index at three plants. Quality index of plant is better than other </a:t>
            </a:r>
            <a:r>
              <a:rPr lang="en-US">
                <a:latin typeface="Gill Sans MT" panose="020B0502020104020203" pitchFamily="34" charset="0"/>
              </a:rPr>
              <a:t>two plants</a:t>
            </a:r>
            <a:endParaRPr lang="en-US" dirty="0">
              <a:latin typeface="Gill Sans MT" panose="020B0502020104020203" pitchFamily="34" charset="0"/>
            </a:endParaRPr>
          </a:p>
        </p:txBody>
      </p:sp>
    </p:spTree>
    <p:extLst>
      <p:ext uri="{BB962C8B-B14F-4D97-AF65-F5344CB8AC3E}">
        <p14:creationId xmlns:p14="http://schemas.microsoft.com/office/powerpoint/2010/main" val="1846592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 Sequence Plots</a:t>
            </a:r>
          </a:p>
        </p:txBody>
      </p:sp>
      <p:sp>
        <p:nvSpPr>
          <p:cNvPr id="3" name="Content Placeholder 2"/>
          <p:cNvSpPr>
            <a:spLocks noGrp="1"/>
          </p:cNvSpPr>
          <p:nvPr>
            <p:ph idx="1"/>
          </p:nvPr>
        </p:nvSpPr>
        <p:spPr/>
        <p:txBody>
          <a:bodyPr>
            <a:normAutofit/>
          </a:bodyPr>
          <a:lstStyle/>
          <a:p>
            <a:r>
              <a:rPr lang="en-US" sz="2400" dirty="0"/>
              <a:t>A </a:t>
            </a:r>
            <a:r>
              <a:rPr lang="en-US" sz="2400" b="1" dirty="0"/>
              <a:t>time series </a:t>
            </a:r>
            <a:r>
              <a:rPr lang="en-US" sz="2400" dirty="0"/>
              <a:t>or </a:t>
            </a:r>
            <a:r>
              <a:rPr lang="en-US" sz="2400" b="1" dirty="0"/>
              <a:t>time sequence</a:t>
            </a:r>
            <a:r>
              <a:rPr lang="en-US" sz="2400" dirty="0"/>
              <a:t> is a data set in which the observations are recorded in the order in which they occur</a:t>
            </a:r>
          </a:p>
          <a:p>
            <a:r>
              <a:rPr lang="en-US" sz="2400" dirty="0"/>
              <a:t>A </a:t>
            </a:r>
            <a:r>
              <a:rPr lang="en-US" sz="2400" b="1" dirty="0"/>
              <a:t>time series plot</a:t>
            </a:r>
            <a:r>
              <a:rPr lang="en-US" sz="2400" dirty="0"/>
              <a:t> is a graph in which the vertical axis denotes the observed value of variable and the horizontal axis denotes the time</a:t>
            </a:r>
          </a:p>
        </p:txBody>
      </p:sp>
      <p:pic>
        <p:nvPicPr>
          <p:cNvPr id="6" name="Picture 5" descr="Screen Shot 2018-07-25 at 11.30.06 AM.png"/>
          <p:cNvPicPr>
            <a:picLocks noChangeAspect="1"/>
          </p:cNvPicPr>
          <p:nvPr/>
        </p:nvPicPr>
        <p:blipFill rotWithShape="1">
          <a:blip r:embed="rId2">
            <a:extLst>
              <a:ext uri="{28A0092B-C50C-407E-A947-70E740481C1C}">
                <a14:useLocalDpi xmlns:a14="http://schemas.microsoft.com/office/drawing/2010/main" val="0"/>
              </a:ext>
            </a:extLst>
          </a:blip>
          <a:srcRect b="22830"/>
          <a:stretch/>
        </p:blipFill>
        <p:spPr>
          <a:xfrm>
            <a:off x="1856407" y="3794468"/>
            <a:ext cx="8479185" cy="2395195"/>
          </a:xfrm>
          <a:prstGeom prst="rect">
            <a:avLst/>
          </a:prstGeom>
        </p:spPr>
      </p:pic>
    </p:spTree>
    <p:extLst>
      <p:ext uri="{BB962C8B-B14F-4D97-AF65-F5344CB8AC3E}">
        <p14:creationId xmlns:p14="http://schemas.microsoft.com/office/powerpoint/2010/main" val="1134872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 Sequence Plots</a:t>
            </a:r>
            <a:endParaRPr lang="en-US" dirty="0"/>
          </a:p>
        </p:txBody>
      </p:sp>
      <p:sp>
        <p:nvSpPr>
          <p:cNvPr id="3" name="Content Placeholder 2"/>
          <p:cNvSpPr>
            <a:spLocks noGrp="1"/>
          </p:cNvSpPr>
          <p:nvPr>
            <p:ph idx="1"/>
          </p:nvPr>
        </p:nvSpPr>
        <p:spPr/>
        <p:txBody>
          <a:bodyPr/>
          <a:lstStyle/>
          <a:p>
            <a:r>
              <a:rPr lang="en-US" dirty="0"/>
              <a:t>Combination of stem – and – leaf plot with a time series plot is a </a:t>
            </a:r>
            <a:r>
              <a:rPr lang="en-US" b="1" dirty="0" err="1"/>
              <a:t>digidot</a:t>
            </a:r>
            <a:r>
              <a:rPr lang="en-US" b="1" dirty="0"/>
              <a:t> plot</a:t>
            </a:r>
          </a:p>
        </p:txBody>
      </p:sp>
      <p:pic>
        <p:nvPicPr>
          <p:cNvPr id="6" name="Picture 5" descr="Screen Shot 2018-07-25 at 11.32.19 AM.png"/>
          <p:cNvPicPr>
            <a:picLocks noChangeAspect="1"/>
          </p:cNvPicPr>
          <p:nvPr/>
        </p:nvPicPr>
        <p:blipFill rotWithShape="1">
          <a:blip r:embed="rId2">
            <a:extLst>
              <a:ext uri="{28A0092B-C50C-407E-A947-70E740481C1C}">
                <a14:useLocalDpi xmlns:a14="http://schemas.microsoft.com/office/drawing/2010/main" val="0"/>
              </a:ext>
            </a:extLst>
          </a:blip>
          <a:srcRect b="11626"/>
          <a:stretch/>
        </p:blipFill>
        <p:spPr>
          <a:xfrm>
            <a:off x="3653410" y="2897815"/>
            <a:ext cx="5234362" cy="3426785"/>
          </a:xfrm>
          <a:prstGeom prst="rect">
            <a:avLst/>
          </a:prstGeom>
        </p:spPr>
      </p:pic>
    </p:spTree>
    <p:extLst>
      <p:ext uri="{BB962C8B-B14F-4D97-AF65-F5344CB8AC3E}">
        <p14:creationId xmlns:p14="http://schemas.microsoft.com/office/powerpoint/2010/main" val="107685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6525"/>
            <a:ext cx="10515600" cy="1325563"/>
          </a:xfrm>
        </p:spPr>
        <p:txBody>
          <a:bodyPr/>
          <a:lstStyle/>
          <a:p>
            <a:r>
              <a:rPr lang="en-US" dirty="0">
                <a:latin typeface="Gill Sans MT" panose="020B0502020104020203" pitchFamily="34" charset="0"/>
              </a:rPr>
              <a:t>Basic Methods of Collecting Data</a:t>
            </a:r>
          </a:p>
        </p:txBody>
      </p:sp>
      <p:sp>
        <p:nvSpPr>
          <p:cNvPr id="3" name="Content Placeholder 2"/>
          <p:cNvSpPr>
            <a:spLocks noGrp="1"/>
          </p:cNvSpPr>
          <p:nvPr>
            <p:ph idx="1"/>
          </p:nvPr>
        </p:nvSpPr>
        <p:spPr/>
        <p:txBody>
          <a:bodyPr/>
          <a:lstStyle/>
          <a:p>
            <a:pPr marL="457200" indent="-457200">
              <a:buNone/>
            </a:pPr>
            <a:r>
              <a:rPr lang="en-US" dirty="0">
                <a:latin typeface="Gill Sans MT" panose="020B0502020104020203" pitchFamily="34" charset="0"/>
              </a:rPr>
              <a:t>Three basic methods of collecting data:</a:t>
            </a:r>
          </a:p>
          <a:p>
            <a:pPr marL="742950" lvl="1" indent="-400050"/>
            <a:r>
              <a:rPr lang="en-US" dirty="0">
                <a:latin typeface="Gill Sans MT" panose="020B0502020104020203" pitchFamily="34" charset="0"/>
              </a:rPr>
              <a:t>A </a:t>
            </a:r>
            <a:r>
              <a:rPr lang="en-US" b="1" dirty="0">
                <a:latin typeface="Gill Sans MT" panose="020B0502020104020203" pitchFamily="34" charset="0"/>
              </a:rPr>
              <a:t>retrospective</a:t>
            </a:r>
            <a:r>
              <a:rPr lang="en-US" dirty="0">
                <a:latin typeface="Gill Sans MT" panose="020B0502020104020203" pitchFamily="34" charset="0"/>
              </a:rPr>
              <a:t> study using historical data</a:t>
            </a:r>
          </a:p>
          <a:p>
            <a:pPr marL="642938" lvl="2" indent="0">
              <a:buNone/>
            </a:pPr>
            <a:r>
              <a:rPr lang="en-US" dirty="0">
                <a:latin typeface="Gill Sans MT" panose="020B0502020104020203" pitchFamily="34" charset="0"/>
              </a:rPr>
              <a:t>	Data collected in the past for similar/other purposes.</a:t>
            </a:r>
          </a:p>
          <a:p>
            <a:pPr marL="642938" lvl="2" indent="0">
              <a:buNone/>
            </a:pPr>
            <a:r>
              <a:rPr lang="en-US" dirty="0">
                <a:latin typeface="Gill Sans MT" panose="020B0502020104020203" pitchFamily="34" charset="0"/>
              </a:rPr>
              <a:t>Example: Historical data collected by NHTSA</a:t>
            </a:r>
          </a:p>
          <a:p>
            <a:pPr marL="642938" lvl="2" indent="0">
              <a:buNone/>
            </a:pPr>
            <a:r>
              <a:rPr lang="en-US" dirty="0">
                <a:latin typeface="Gill Sans MT" panose="020B0502020104020203" pitchFamily="34" charset="0"/>
                <a:hlinkClick r:id="rId2"/>
              </a:rPr>
              <a:t>https://explore.dot.gov/views/DV_FARS_PV/Home?%3Aembed=y&amp;%3Aiid=1&amp;%3AisGuestRedirectFromVizportal=y</a:t>
            </a:r>
            <a:r>
              <a:rPr lang="en-US" dirty="0">
                <a:latin typeface="Gill Sans MT" panose="020B0502020104020203" pitchFamily="34" charset="0"/>
              </a:rPr>
              <a:t> </a:t>
            </a:r>
          </a:p>
          <a:p>
            <a:pPr marL="742950" lvl="1" indent="-400050"/>
            <a:r>
              <a:rPr lang="en-US" dirty="0">
                <a:latin typeface="Gill Sans MT" panose="020B0502020104020203" pitchFamily="34" charset="0"/>
              </a:rPr>
              <a:t>An </a:t>
            </a:r>
            <a:r>
              <a:rPr lang="en-US" b="1" dirty="0">
                <a:latin typeface="Gill Sans MT" panose="020B0502020104020203" pitchFamily="34" charset="0"/>
              </a:rPr>
              <a:t>observational </a:t>
            </a:r>
            <a:r>
              <a:rPr lang="en-US" dirty="0">
                <a:latin typeface="Gill Sans MT" panose="020B0502020104020203" pitchFamily="34" charset="0"/>
              </a:rPr>
              <a:t>study</a:t>
            </a:r>
          </a:p>
          <a:p>
            <a:pPr marL="642938" lvl="2" indent="0">
              <a:buNone/>
            </a:pPr>
            <a:r>
              <a:rPr lang="en-US" dirty="0">
                <a:latin typeface="Gill Sans MT" panose="020B0502020104020203" pitchFamily="34" charset="0"/>
              </a:rPr>
              <a:t>	Data, presently collected, by a passive observer.</a:t>
            </a:r>
          </a:p>
          <a:p>
            <a:pPr marL="642938" lvl="2" indent="0">
              <a:buNone/>
            </a:pPr>
            <a:r>
              <a:rPr lang="en-US" dirty="0">
                <a:latin typeface="Gill Sans MT" panose="020B0502020104020203" pitchFamily="34" charset="0"/>
              </a:rPr>
              <a:t>	Example: Survey</a:t>
            </a:r>
          </a:p>
          <a:p>
            <a:pPr marL="742950" lvl="1" indent="-400050"/>
            <a:r>
              <a:rPr lang="en-US" dirty="0">
                <a:latin typeface="Gill Sans MT" panose="020B0502020104020203" pitchFamily="34" charset="0"/>
              </a:rPr>
              <a:t>A </a:t>
            </a:r>
            <a:r>
              <a:rPr lang="en-US" b="1" dirty="0">
                <a:latin typeface="Gill Sans MT" panose="020B0502020104020203" pitchFamily="34" charset="0"/>
              </a:rPr>
              <a:t>designed experiment</a:t>
            </a:r>
          </a:p>
          <a:p>
            <a:pPr marL="642938" lvl="2" indent="0">
              <a:buNone/>
            </a:pPr>
            <a:r>
              <a:rPr lang="en-US" dirty="0">
                <a:latin typeface="Gill Sans MT" panose="020B0502020104020203" pitchFamily="34" charset="0"/>
              </a:rPr>
              <a:t>	Data collected in response to process input changes.</a:t>
            </a:r>
          </a:p>
          <a:p>
            <a:pPr marL="642938" lvl="2" indent="0">
              <a:buNone/>
            </a:pPr>
            <a:r>
              <a:rPr lang="en-US" dirty="0">
                <a:latin typeface="Gill Sans MT" panose="020B0502020104020203" pitchFamily="34" charset="0"/>
              </a:rPr>
              <a:t>	Example: Engineering lab experiments</a:t>
            </a:r>
          </a:p>
          <a:p>
            <a:endParaRPr lang="en-US" dirty="0"/>
          </a:p>
        </p:txBody>
      </p:sp>
    </p:spTree>
    <p:extLst>
      <p:ext uri="{BB962C8B-B14F-4D97-AF65-F5344CB8AC3E}">
        <p14:creationId xmlns:p14="http://schemas.microsoft.com/office/powerpoint/2010/main" val="2870199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07-25 at 11.39.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962" y="5493535"/>
            <a:ext cx="2541649" cy="1364465"/>
          </a:xfrm>
          <a:prstGeom prst="rect">
            <a:avLst/>
          </a:prstGeom>
        </p:spPr>
      </p:pic>
      <p:sp>
        <p:nvSpPr>
          <p:cNvPr id="2" name="Title 1"/>
          <p:cNvSpPr>
            <a:spLocks noGrp="1"/>
          </p:cNvSpPr>
          <p:nvPr>
            <p:ph type="title"/>
          </p:nvPr>
        </p:nvSpPr>
        <p:spPr/>
        <p:txBody>
          <a:bodyPr/>
          <a:lstStyle/>
          <a:p>
            <a:r>
              <a:rPr lang="en-US" b="1" dirty="0"/>
              <a:t>Scatter Diagrams</a:t>
            </a:r>
          </a:p>
        </p:txBody>
      </p:sp>
      <p:sp>
        <p:nvSpPr>
          <p:cNvPr id="3" name="Content Placeholder 2"/>
          <p:cNvSpPr>
            <a:spLocks noGrp="1"/>
          </p:cNvSpPr>
          <p:nvPr>
            <p:ph idx="1"/>
          </p:nvPr>
        </p:nvSpPr>
        <p:spPr>
          <a:xfrm>
            <a:off x="792659" y="1270708"/>
            <a:ext cx="6522541" cy="3610834"/>
          </a:xfrm>
        </p:spPr>
        <p:txBody>
          <a:bodyPr>
            <a:noAutofit/>
          </a:bodyPr>
          <a:lstStyle/>
          <a:p>
            <a:r>
              <a:rPr lang="en-US" sz="2400" b="1" dirty="0"/>
              <a:t>Multivariate</a:t>
            </a:r>
            <a:r>
              <a:rPr lang="en-US" sz="2400" dirty="0"/>
              <a:t>: each observation consists of measurements of several variables</a:t>
            </a:r>
          </a:p>
          <a:p>
            <a:r>
              <a:rPr lang="en-US" sz="2400" dirty="0"/>
              <a:t>The </a:t>
            </a:r>
            <a:r>
              <a:rPr lang="en-US" sz="2400" b="1" dirty="0"/>
              <a:t>scatter diagram</a:t>
            </a:r>
            <a:r>
              <a:rPr lang="en-US" sz="2400" dirty="0"/>
              <a:t> is a useful way to graphically display the potential relationship between two variables</a:t>
            </a:r>
          </a:p>
          <a:p>
            <a:r>
              <a:rPr lang="en-US" sz="2400" dirty="0"/>
              <a:t>When two or more variables exist, the </a:t>
            </a:r>
            <a:r>
              <a:rPr lang="en-US" sz="2400" b="1" dirty="0"/>
              <a:t>matrix of scatter diagrams</a:t>
            </a:r>
            <a:r>
              <a:rPr lang="en-US" sz="2400" dirty="0"/>
              <a:t> may be useful in looking at all of the pairwise relationships between the variables in the sample</a:t>
            </a:r>
          </a:p>
          <a:p>
            <a:r>
              <a:rPr lang="en-US" sz="2400" dirty="0"/>
              <a:t>The </a:t>
            </a:r>
            <a:r>
              <a:rPr lang="en-US" sz="2400" b="1" dirty="0"/>
              <a:t>sample correlation coefficient </a:t>
            </a:r>
            <a:r>
              <a:rPr lang="en-US" sz="2400" dirty="0"/>
              <a:t>is a quantitative measure of the strength of the linear relationship between two random variables </a:t>
            </a:r>
            <a:r>
              <a:rPr lang="en-US" sz="2400" i="1" dirty="0"/>
              <a:t>x</a:t>
            </a:r>
            <a:r>
              <a:rPr lang="en-US" sz="2400" dirty="0"/>
              <a:t> and </a:t>
            </a:r>
            <a:r>
              <a:rPr lang="en-US" sz="2400" i="1" dirty="0"/>
              <a:t>y</a:t>
            </a:r>
            <a:r>
              <a:rPr lang="en-US" sz="2400" dirty="0"/>
              <a:t> </a:t>
            </a:r>
          </a:p>
        </p:txBody>
      </p:sp>
      <p:pic>
        <p:nvPicPr>
          <p:cNvPr id="7" name="Picture 6" descr="Screen Shot 2018-07-25 at 11.38.34 AM.png"/>
          <p:cNvPicPr>
            <a:picLocks noChangeAspect="1"/>
          </p:cNvPicPr>
          <p:nvPr/>
        </p:nvPicPr>
        <p:blipFill rotWithShape="1">
          <a:blip r:embed="rId3">
            <a:extLst>
              <a:ext uri="{28A0092B-C50C-407E-A947-70E740481C1C}">
                <a14:useLocalDpi xmlns:a14="http://schemas.microsoft.com/office/drawing/2010/main" val="0"/>
              </a:ext>
            </a:extLst>
          </a:blip>
          <a:srcRect b="25340"/>
          <a:stretch/>
        </p:blipFill>
        <p:spPr>
          <a:xfrm>
            <a:off x="7063406" y="1143000"/>
            <a:ext cx="5128594" cy="3241635"/>
          </a:xfrm>
          <a:prstGeom prst="rect">
            <a:avLst/>
          </a:prstGeom>
        </p:spPr>
      </p:pic>
    </p:spTree>
    <p:extLst>
      <p:ext uri="{BB962C8B-B14F-4D97-AF65-F5344CB8AC3E}">
        <p14:creationId xmlns:p14="http://schemas.microsoft.com/office/powerpoint/2010/main" val="3108974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Scatter Diagrams and relationships</a:t>
            </a:r>
          </a:p>
        </p:txBody>
      </p:sp>
      <p:sp>
        <p:nvSpPr>
          <p:cNvPr id="3" name="Content Placeholder 2"/>
          <p:cNvSpPr>
            <a:spLocks noGrp="1"/>
          </p:cNvSpPr>
          <p:nvPr>
            <p:ph idx="1"/>
          </p:nvPr>
        </p:nvSpPr>
        <p:spPr>
          <a:xfrm>
            <a:off x="838201" y="1825625"/>
            <a:ext cx="4769941" cy="3610834"/>
          </a:xfrm>
        </p:spPr>
        <p:txBody>
          <a:bodyPr>
            <a:normAutofit/>
          </a:bodyPr>
          <a:lstStyle/>
          <a:p>
            <a:endParaRPr lang="en-US" sz="2400" dirty="0"/>
          </a:p>
        </p:txBody>
      </p:sp>
      <p:pic>
        <p:nvPicPr>
          <p:cNvPr id="5" name="Picture 4">
            <a:extLst>
              <a:ext uri="{FF2B5EF4-FFF2-40B4-BE49-F238E27FC236}">
                <a16:creationId xmlns:a16="http://schemas.microsoft.com/office/drawing/2014/main" id="{31CF28EB-133B-4197-B47C-2DFCB4384136}"/>
              </a:ext>
            </a:extLst>
          </p:cNvPr>
          <p:cNvPicPr>
            <a:picLocks noChangeAspect="1"/>
          </p:cNvPicPr>
          <p:nvPr/>
        </p:nvPicPr>
        <p:blipFill>
          <a:blip r:embed="rId2"/>
          <a:stretch>
            <a:fillRect/>
          </a:stretch>
        </p:blipFill>
        <p:spPr>
          <a:xfrm>
            <a:off x="990600" y="2514600"/>
            <a:ext cx="8991600" cy="3830858"/>
          </a:xfrm>
          <a:prstGeom prst="rect">
            <a:avLst/>
          </a:prstGeom>
        </p:spPr>
      </p:pic>
    </p:spTree>
    <p:extLst>
      <p:ext uri="{BB962C8B-B14F-4D97-AF65-F5344CB8AC3E}">
        <p14:creationId xmlns:p14="http://schemas.microsoft.com/office/powerpoint/2010/main" val="4131045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Scatter plot in excel</a:t>
            </a:r>
          </a:p>
        </p:txBody>
      </p:sp>
      <p:sp>
        <p:nvSpPr>
          <p:cNvPr id="3" name="Content Placeholder 2"/>
          <p:cNvSpPr>
            <a:spLocks noGrp="1"/>
          </p:cNvSpPr>
          <p:nvPr>
            <p:ph idx="1"/>
          </p:nvPr>
        </p:nvSpPr>
        <p:spPr>
          <a:xfrm>
            <a:off x="838200" y="1489995"/>
            <a:ext cx="10515600" cy="4351338"/>
          </a:xfrm>
        </p:spPr>
        <p:txBody>
          <a:bodyPr vert="horz" lIns="91440" tIns="45720" rIns="91440" bIns="45720" rtlCol="0" anchor="t">
            <a:normAutofit/>
          </a:bodyPr>
          <a:lstStyle/>
          <a:p>
            <a:r>
              <a:rPr lang="en-US" dirty="0"/>
              <a:t>Watch the following video</a:t>
            </a:r>
          </a:p>
          <a:p>
            <a:r>
              <a:rPr lang="en-US" dirty="0">
                <a:hlinkClick r:id="rId2"/>
              </a:rPr>
              <a:t>https://www.khanacademy.org/math/ap-statistics/bivariate-data-ap/scatterplots-correlation/v/constructing-scatter-plot</a:t>
            </a:r>
            <a:r>
              <a:rPr lang="en-US" dirty="0"/>
              <a:t> </a:t>
            </a:r>
          </a:p>
        </p:txBody>
      </p:sp>
    </p:spTree>
    <p:extLst>
      <p:ext uri="{BB962C8B-B14F-4D97-AF65-F5344CB8AC3E}">
        <p14:creationId xmlns:p14="http://schemas.microsoft.com/office/powerpoint/2010/main" val="2164155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Practice Example | Wine Quality</a:t>
            </a:r>
          </a:p>
        </p:txBody>
      </p:sp>
      <p:sp>
        <p:nvSpPr>
          <p:cNvPr id="3" name="Content Placeholder 2"/>
          <p:cNvSpPr>
            <a:spLocks noGrp="1"/>
          </p:cNvSpPr>
          <p:nvPr>
            <p:ph idx="1"/>
          </p:nvPr>
        </p:nvSpPr>
        <p:spPr>
          <a:xfrm>
            <a:off x="838200" y="1489995"/>
            <a:ext cx="10515600" cy="4351338"/>
          </a:xfrm>
        </p:spPr>
        <p:txBody>
          <a:bodyPr vert="horz" lIns="91440" tIns="45720" rIns="91440" bIns="45720" rtlCol="0" anchor="t">
            <a:normAutofit/>
          </a:bodyPr>
          <a:lstStyle/>
          <a:p>
            <a:r>
              <a:rPr lang="en-US" dirty="0"/>
              <a:t>An example of multivariate data taken from an article on the quality of different young red wines in the Journal of the Science of Food and Agriculture (1974, Vol. 25(11), pp. 1369–1379) by T.C. Somers and M.E. Evans. The authors reported quality along with several other descriptive variables.  We show only quality, pH, total SO</a:t>
            </a:r>
            <a:r>
              <a:rPr lang="en-US" baseline="-25000" dirty="0"/>
              <a:t>2</a:t>
            </a:r>
            <a:r>
              <a:rPr lang="en-US" dirty="0"/>
              <a:t> (in ppm), color density, and wine color for a sample of their wines.</a:t>
            </a:r>
          </a:p>
        </p:txBody>
      </p:sp>
    </p:spTree>
    <p:extLst>
      <p:ext uri="{BB962C8B-B14F-4D97-AF65-F5344CB8AC3E}">
        <p14:creationId xmlns:p14="http://schemas.microsoft.com/office/powerpoint/2010/main" val="3300917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Plots</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t>A </a:t>
            </a:r>
            <a:r>
              <a:rPr lang="en-US" sz="2400" b="1" dirty="0"/>
              <a:t>probability plot</a:t>
            </a:r>
            <a:r>
              <a:rPr lang="en-US" sz="2400" dirty="0"/>
              <a:t> is a graphical method for determining whether sample data conform to a hypothesized distribution based on a subjective visual examination of the data</a:t>
            </a:r>
          </a:p>
          <a:p>
            <a:r>
              <a:rPr lang="en-US" sz="2400" dirty="0"/>
              <a:t>To construct a probability plot:</a:t>
            </a:r>
          </a:p>
          <a:p>
            <a:pPr lvl="1"/>
            <a:r>
              <a:rPr lang="en-US" sz="1800" dirty="0"/>
              <a:t>Rank the data observations in the sample from smallest to largest:   </a:t>
            </a:r>
            <a:r>
              <a:rPr lang="en-US" sz="1800" i="1" dirty="0"/>
              <a:t>x</a:t>
            </a:r>
            <a:r>
              <a:rPr lang="en-US" sz="1800" baseline="-25000" dirty="0"/>
              <a:t>(</a:t>
            </a:r>
            <a:r>
              <a:rPr lang="en-US" sz="1800" i="1" baseline="-25000" dirty="0"/>
              <a:t>1</a:t>
            </a:r>
            <a:r>
              <a:rPr lang="en-US" sz="1800" baseline="-25000" dirty="0"/>
              <a:t>)</a:t>
            </a:r>
            <a:r>
              <a:rPr lang="en-US" sz="1800" dirty="0"/>
              <a:t>, </a:t>
            </a:r>
            <a:r>
              <a:rPr lang="en-US" sz="1800" i="1" dirty="0"/>
              <a:t>x</a:t>
            </a:r>
            <a:r>
              <a:rPr lang="en-US" sz="1800" baseline="-25000" dirty="0"/>
              <a:t>(</a:t>
            </a:r>
            <a:r>
              <a:rPr lang="en-US" sz="1800" i="1" baseline="-25000" dirty="0"/>
              <a:t>2</a:t>
            </a:r>
            <a:r>
              <a:rPr lang="en-US" sz="1800" baseline="-25000" dirty="0"/>
              <a:t>)</a:t>
            </a:r>
            <a:r>
              <a:rPr lang="en-US" sz="1800" dirty="0"/>
              <a:t>,…, </a:t>
            </a:r>
            <a:r>
              <a:rPr lang="en-US" sz="1800" i="1" dirty="0"/>
              <a:t>x</a:t>
            </a:r>
            <a:r>
              <a:rPr lang="en-US" sz="1800" baseline="-25000" dirty="0"/>
              <a:t>(</a:t>
            </a:r>
            <a:r>
              <a:rPr lang="en-US" sz="1800" i="1" baseline="-25000" dirty="0"/>
              <a:t>n</a:t>
            </a:r>
            <a:r>
              <a:rPr lang="en-US" sz="1800" baseline="-25000" dirty="0"/>
              <a:t>)</a:t>
            </a:r>
            <a:r>
              <a:rPr lang="en-US" sz="1800" dirty="0"/>
              <a:t>.</a:t>
            </a:r>
          </a:p>
          <a:p>
            <a:pPr lvl="1"/>
            <a:r>
              <a:rPr lang="en-US" sz="1800" dirty="0"/>
              <a:t>The observed value </a:t>
            </a:r>
            <a:r>
              <a:rPr lang="en-US" sz="1800" i="1" dirty="0"/>
              <a:t>x</a:t>
            </a:r>
            <a:r>
              <a:rPr lang="en-US" sz="1800" baseline="-25000" dirty="0"/>
              <a:t>(</a:t>
            </a:r>
            <a:r>
              <a:rPr lang="en-US" sz="1800" i="1" baseline="-25000" dirty="0"/>
              <a:t>j</a:t>
            </a:r>
            <a:r>
              <a:rPr lang="en-US" sz="1800" baseline="-25000" dirty="0"/>
              <a:t>)</a:t>
            </a:r>
            <a:r>
              <a:rPr lang="en-US" sz="1800" dirty="0"/>
              <a:t> is plotted against the observed cumulative frequency (</a:t>
            </a:r>
            <a:r>
              <a:rPr lang="en-US" sz="1800" i="1" dirty="0"/>
              <a:t>j</a:t>
            </a:r>
            <a:r>
              <a:rPr lang="en-US" sz="1800" dirty="0"/>
              <a:t> – 0.5)/</a:t>
            </a:r>
            <a:r>
              <a:rPr lang="en-US" sz="1800" i="1" dirty="0"/>
              <a:t>n</a:t>
            </a:r>
            <a:r>
              <a:rPr lang="en-US" sz="1800" dirty="0"/>
              <a:t>.</a:t>
            </a:r>
          </a:p>
          <a:p>
            <a:pPr lvl="1"/>
            <a:r>
              <a:rPr lang="en-US" sz="1800" dirty="0"/>
              <a:t>The paired numbers are plotted on the probability paper of the proposed distribution.</a:t>
            </a:r>
          </a:p>
          <a:p>
            <a:r>
              <a:rPr lang="en-US" sz="2400" dirty="0">
                <a:latin typeface="Gill Sans MT"/>
              </a:rPr>
              <a:t>If the plotted points depict a straight line, then the hypothesized distribution adequately describes the data.</a:t>
            </a:r>
          </a:p>
          <a:p>
            <a:endParaRPr lang="en-US" sz="2400" dirty="0"/>
          </a:p>
        </p:txBody>
      </p:sp>
    </p:spTree>
    <p:extLst>
      <p:ext uri="{BB962C8B-B14F-4D97-AF65-F5344CB8AC3E}">
        <p14:creationId xmlns:p14="http://schemas.microsoft.com/office/powerpoint/2010/main" val="2567804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Practice Example</a:t>
            </a:r>
            <a:r>
              <a:rPr lang="en-US" dirty="0"/>
              <a:t> | Air Filter</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7264" y="1371600"/>
                <a:ext cx="10515600" cy="4351338"/>
              </a:xfrm>
            </p:spPr>
            <p:txBody>
              <a:bodyPr>
                <a:normAutofit/>
              </a:bodyPr>
              <a:lstStyle/>
              <a:p>
                <a:r>
                  <a:rPr lang="en-US" sz="2400" dirty="0"/>
                  <a:t>The effective service life (</a:t>
                </a:r>
                <a14:m>
                  <m:oMath xmlns:m="http://schemas.openxmlformats.org/officeDocument/2006/math">
                    <m:r>
                      <a:rPr lang="en-US" sz="2400" i="1" dirty="0">
                        <a:latin typeface="Cambria Math" panose="02040503050406030204" pitchFamily="18" charset="0"/>
                      </a:rPr>
                      <m:t> </m:t>
                    </m:r>
                  </m:oMath>
                </a14:m>
                <a:r>
                  <a:rPr lang="en-US" sz="2400" dirty="0"/>
                  <a:t>in days) of air filter used in an airplane engine are given in the table below.  </a:t>
                </a:r>
              </a:p>
              <a:p>
                <a:r>
                  <a:rPr lang="en-US" sz="2400" dirty="0"/>
                  <a:t>We hypothesize that air filter service life is adequately modeled by a normal distribution. </a:t>
                </a:r>
              </a:p>
              <a:p>
                <a:r>
                  <a:rPr lang="en-US" sz="2400" dirty="0"/>
                  <a:t>To test this hypothesis, first arrange the observations in ascending order and calculate their cumulative frequencies and plot them.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7264" y="1371600"/>
                <a:ext cx="10515600" cy="4351338"/>
              </a:xfrm>
              <a:blipFill>
                <a:blip r:embed="rId2"/>
                <a:stretch>
                  <a:fillRect l="-754" t="-1961" r="-580"/>
                </a:stretch>
              </a:blipFill>
            </p:spPr>
            <p:txBody>
              <a:bodyPr/>
              <a:lstStyle/>
              <a:p>
                <a:r>
                  <a:rPr lang="en-US">
                    <a:noFill/>
                  </a:rPr>
                  <a:t> </a:t>
                </a:r>
              </a:p>
            </p:txBody>
          </p:sp>
        </mc:Fallback>
      </mc:AlternateContent>
      <p:pic>
        <p:nvPicPr>
          <p:cNvPr id="6" name="Picture 5" descr="Screen Shot 2018-07-25 at 11.47.17 AM.png"/>
          <p:cNvPicPr>
            <a:picLocks noChangeAspect="1"/>
          </p:cNvPicPr>
          <p:nvPr/>
        </p:nvPicPr>
        <p:blipFill rotWithShape="1">
          <a:blip r:embed="rId3">
            <a:extLst>
              <a:ext uri="{28A0092B-C50C-407E-A947-70E740481C1C}">
                <a14:useLocalDpi xmlns:a14="http://schemas.microsoft.com/office/drawing/2010/main" val="0"/>
              </a:ext>
            </a:extLst>
          </a:blip>
          <a:srcRect t="17009" b="3832"/>
          <a:stretch/>
        </p:blipFill>
        <p:spPr>
          <a:xfrm>
            <a:off x="4007624" y="3843041"/>
            <a:ext cx="3702786" cy="2896004"/>
          </a:xfrm>
          <a:prstGeom prst="rect">
            <a:avLst/>
          </a:prstGeom>
        </p:spPr>
      </p:pic>
      <p:pic>
        <p:nvPicPr>
          <p:cNvPr id="8" name="Picture 7" descr="Screen Shot 2018-07-25 at 11.48.05 AM.png"/>
          <p:cNvPicPr>
            <a:picLocks noChangeAspect="1"/>
          </p:cNvPicPr>
          <p:nvPr/>
        </p:nvPicPr>
        <p:blipFill rotWithShape="1">
          <a:blip r:embed="rId4">
            <a:extLst>
              <a:ext uri="{28A0092B-C50C-407E-A947-70E740481C1C}">
                <a14:useLocalDpi xmlns:a14="http://schemas.microsoft.com/office/drawing/2010/main" val="0"/>
              </a:ext>
            </a:extLst>
          </a:blip>
          <a:srcRect b="17866"/>
          <a:stretch/>
        </p:blipFill>
        <p:spPr>
          <a:xfrm>
            <a:off x="8234138" y="3429000"/>
            <a:ext cx="3174169" cy="2761458"/>
          </a:xfrm>
          <a:prstGeom prst="rect">
            <a:avLst/>
          </a:prstGeom>
        </p:spPr>
      </p:pic>
      <p:sp>
        <p:nvSpPr>
          <p:cNvPr id="4" name="TextBox 3">
            <a:extLst>
              <a:ext uri="{FF2B5EF4-FFF2-40B4-BE49-F238E27FC236}">
                <a16:creationId xmlns:a16="http://schemas.microsoft.com/office/drawing/2014/main" id="{8331BCE7-6276-460F-90F4-09263E7E40FB}"/>
              </a:ext>
            </a:extLst>
          </p:cNvPr>
          <p:cNvSpPr txBox="1"/>
          <p:nvPr/>
        </p:nvSpPr>
        <p:spPr>
          <a:xfrm>
            <a:off x="9067800" y="6043227"/>
            <a:ext cx="3048000" cy="646331"/>
          </a:xfrm>
          <a:prstGeom prst="rect">
            <a:avLst/>
          </a:prstGeom>
          <a:noFill/>
        </p:spPr>
        <p:txBody>
          <a:bodyPr wrap="square" rtlCol="0">
            <a:spAutoFit/>
          </a:bodyPr>
          <a:lstStyle/>
          <a:p>
            <a:r>
              <a:rPr lang="en-US" dirty="0">
                <a:latin typeface="Gill Sans MT" panose="020B0502020104020203" pitchFamily="34" charset="0"/>
              </a:rPr>
              <a:t>Fig: Normal Probability plot for battery life. </a:t>
            </a:r>
          </a:p>
        </p:txBody>
      </p:sp>
      <p:pic>
        <p:nvPicPr>
          <p:cNvPr id="7" name="Picture 6">
            <a:extLst>
              <a:ext uri="{FF2B5EF4-FFF2-40B4-BE49-F238E27FC236}">
                <a16:creationId xmlns:a16="http://schemas.microsoft.com/office/drawing/2014/main" id="{71AB235A-2AEE-4353-A2E2-60CE9DFE73E0}"/>
              </a:ext>
            </a:extLst>
          </p:cNvPr>
          <p:cNvPicPr>
            <a:picLocks noChangeAspect="1"/>
          </p:cNvPicPr>
          <p:nvPr/>
        </p:nvPicPr>
        <p:blipFill>
          <a:blip r:embed="rId5"/>
          <a:stretch>
            <a:fillRect/>
          </a:stretch>
        </p:blipFill>
        <p:spPr>
          <a:xfrm>
            <a:off x="2052368" y="3775768"/>
            <a:ext cx="1552792" cy="2896004"/>
          </a:xfrm>
          <a:prstGeom prst="rect">
            <a:avLst/>
          </a:prstGeom>
        </p:spPr>
      </p:pic>
    </p:spTree>
    <p:extLst>
      <p:ext uri="{BB962C8B-B14F-4D97-AF65-F5344CB8AC3E}">
        <p14:creationId xmlns:p14="http://schemas.microsoft.com/office/powerpoint/2010/main" val="2341929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07-25 at 11.51.22 AM.png"/>
          <p:cNvPicPr>
            <a:picLocks noChangeAspect="1"/>
          </p:cNvPicPr>
          <p:nvPr/>
        </p:nvPicPr>
        <p:blipFill rotWithShape="1">
          <a:blip r:embed="rId2">
            <a:extLst>
              <a:ext uri="{28A0092B-C50C-407E-A947-70E740481C1C}">
                <a14:useLocalDpi xmlns:a14="http://schemas.microsoft.com/office/drawing/2010/main" val="0"/>
              </a:ext>
            </a:extLst>
          </a:blip>
          <a:srcRect l="55396"/>
          <a:stretch/>
        </p:blipFill>
        <p:spPr>
          <a:xfrm>
            <a:off x="609600" y="1319319"/>
            <a:ext cx="3087675" cy="2906590"/>
          </a:xfrm>
          <a:prstGeom prst="rect">
            <a:avLst/>
          </a:prstGeom>
        </p:spPr>
      </p:pic>
      <p:sp>
        <p:nvSpPr>
          <p:cNvPr id="2" name="Title 1"/>
          <p:cNvSpPr>
            <a:spLocks noGrp="1"/>
          </p:cNvSpPr>
          <p:nvPr>
            <p:ph type="title"/>
          </p:nvPr>
        </p:nvSpPr>
        <p:spPr/>
        <p:txBody>
          <a:bodyPr/>
          <a:lstStyle/>
          <a:p>
            <a:r>
              <a:rPr lang="en-US" b="1" dirty="0"/>
              <a:t>Normal Probability Plot</a:t>
            </a:r>
          </a:p>
        </p:txBody>
      </p:sp>
      <p:pic>
        <p:nvPicPr>
          <p:cNvPr id="9" name="Picture 8" descr="Screen Shot 2018-07-25 at 11.51.53 AM.png"/>
          <p:cNvPicPr>
            <a:picLocks noChangeAspect="1"/>
          </p:cNvPicPr>
          <p:nvPr/>
        </p:nvPicPr>
        <p:blipFill rotWithShape="1">
          <a:blip r:embed="rId3">
            <a:extLst>
              <a:ext uri="{28A0092B-C50C-407E-A947-70E740481C1C}">
                <a14:useLocalDpi xmlns:a14="http://schemas.microsoft.com/office/drawing/2010/main" val="0"/>
              </a:ext>
            </a:extLst>
          </a:blip>
          <a:srcRect b="27489"/>
          <a:stretch/>
        </p:blipFill>
        <p:spPr>
          <a:xfrm>
            <a:off x="4064851" y="2347165"/>
            <a:ext cx="7329054" cy="2541667"/>
          </a:xfrm>
          <a:prstGeom prst="rect">
            <a:avLst/>
          </a:prstGeom>
        </p:spPr>
      </p:pic>
      <p:sp>
        <p:nvSpPr>
          <p:cNvPr id="3" name="TextBox 2">
            <a:extLst>
              <a:ext uri="{FF2B5EF4-FFF2-40B4-BE49-F238E27FC236}">
                <a16:creationId xmlns:a16="http://schemas.microsoft.com/office/drawing/2014/main" id="{063DF51F-E6B7-4301-87A9-1E75FB63A252}"/>
              </a:ext>
            </a:extLst>
          </p:cNvPr>
          <p:cNvSpPr txBox="1"/>
          <p:nvPr/>
        </p:nvSpPr>
        <p:spPr>
          <a:xfrm>
            <a:off x="762000" y="4083307"/>
            <a:ext cx="3087675" cy="1323439"/>
          </a:xfrm>
          <a:prstGeom prst="rect">
            <a:avLst/>
          </a:prstGeom>
          <a:noFill/>
        </p:spPr>
        <p:txBody>
          <a:bodyPr wrap="square" rtlCol="0">
            <a:spAutoFit/>
          </a:bodyPr>
          <a:lstStyle/>
          <a:p>
            <a:r>
              <a:rPr lang="en-US" sz="2000" dirty="0">
                <a:latin typeface="Gill Sans MT" panose="020B0502020104020203" pitchFamily="34" charset="0"/>
              </a:rPr>
              <a:t>Ideal normal probability plot where data are closely align with the straight line without any pattern. </a:t>
            </a:r>
          </a:p>
        </p:txBody>
      </p:sp>
      <p:sp>
        <p:nvSpPr>
          <p:cNvPr id="6" name="TextBox 5">
            <a:extLst>
              <a:ext uri="{FF2B5EF4-FFF2-40B4-BE49-F238E27FC236}">
                <a16:creationId xmlns:a16="http://schemas.microsoft.com/office/drawing/2014/main" id="{3694CBB4-A7D8-4A0B-B655-1C6620F19591}"/>
              </a:ext>
            </a:extLst>
          </p:cNvPr>
          <p:cNvSpPr txBox="1"/>
          <p:nvPr/>
        </p:nvSpPr>
        <p:spPr>
          <a:xfrm>
            <a:off x="4419600" y="1323474"/>
            <a:ext cx="7010400" cy="1015663"/>
          </a:xfrm>
          <a:prstGeom prst="rect">
            <a:avLst/>
          </a:prstGeom>
          <a:noFill/>
        </p:spPr>
        <p:txBody>
          <a:bodyPr wrap="square" rtlCol="0">
            <a:spAutoFit/>
          </a:bodyPr>
          <a:lstStyle/>
          <a:p>
            <a:r>
              <a:rPr lang="en-US" sz="2000" dirty="0">
                <a:latin typeface="Gill Sans MT" panose="020B0502020104020203" pitchFamily="34" charset="0"/>
              </a:rPr>
              <a:t>Following normal probability plots indicate non-normal distribution. In each case data are not closely aligned with the straight line and also exhibit patterns (s curved in (a))</a:t>
            </a:r>
          </a:p>
        </p:txBody>
      </p:sp>
      <p:sp>
        <p:nvSpPr>
          <p:cNvPr id="7" name="TextBox 6">
            <a:extLst>
              <a:ext uri="{FF2B5EF4-FFF2-40B4-BE49-F238E27FC236}">
                <a16:creationId xmlns:a16="http://schemas.microsoft.com/office/drawing/2014/main" id="{723665CA-E229-4D1B-B8C9-10EACC066DAA}"/>
              </a:ext>
            </a:extLst>
          </p:cNvPr>
          <p:cNvSpPr txBox="1"/>
          <p:nvPr/>
        </p:nvSpPr>
        <p:spPr>
          <a:xfrm>
            <a:off x="4419600" y="4988817"/>
            <a:ext cx="3087675" cy="707886"/>
          </a:xfrm>
          <a:prstGeom prst="rect">
            <a:avLst/>
          </a:prstGeom>
          <a:noFill/>
        </p:spPr>
        <p:txBody>
          <a:bodyPr wrap="square" rtlCol="0">
            <a:spAutoFit/>
          </a:bodyPr>
          <a:lstStyle/>
          <a:p>
            <a:r>
              <a:rPr lang="en-US" sz="2000" dirty="0">
                <a:latin typeface="Gill Sans MT" panose="020B0502020104020203" pitchFamily="34" charset="0"/>
              </a:rPr>
              <a:t>Indicates light tailed distribution</a:t>
            </a:r>
          </a:p>
        </p:txBody>
      </p:sp>
      <p:sp>
        <p:nvSpPr>
          <p:cNvPr id="10" name="TextBox 9">
            <a:extLst>
              <a:ext uri="{FF2B5EF4-FFF2-40B4-BE49-F238E27FC236}">
                <a16:creationId xmlns:a16="http://schemas.microsoft.com/office/drawing/2014/main" id="{3912A648-BA5B-4F98-B697-9F6968E4E2C0}"/>
              </a:ext>
            </a:extLst>
          </p:cNvPr>
          <p:cNvSpPr txBox="1"/>
          <p:nvPr/>
        </p:nvSpPr>
        <p:spPr>
          <a:xfrm>
            <a:off x="6889173" y="4988817"/>
            <a:ext cx="3087675" cy="707886"/>
          </a:xfrm>
          <a:prstGeom prst="rect">
            <a:avLst/>
          </a:prstGeom>
          <a:noFill/>
        </p:spPr>
        <p:txBody>
          <a:bodyPr wrap="square" rtlCol="0">
            <a:spAutoFit/>
          </a:bodyPr>
          <a:lstStyle/>
          <a:p>
            <a:r>
              <a:rPr lang="en-US" sz="2000" dirty="0">
                <a:latin typeface="Gill Sans MT" panose="020B0502020104020203" pitchFamily="34" charset="0"/>
              </a:rPr>
              <a:t>Indicates heavy-tailed distribution</a:t>
            </a:r>
          </a:p>
        </p:txBody>
      </p:sp>
      <p:sp>
        <p:nvSpPr>
          <p:cNvPr id="11" name="TextBox 10">
            <a:extLst>
              <a:ext uri="{FF2B5EF4-FFF2-40B4-BE49-F238E27FC236}">
                <a16:creationId xmlns:a16="http://schemas.microsoft.com/office/drawing/2014/main" id="{E49C0175-DD4F-46F0-861C-25C88A4825F5}"/>
              </a:ext>
            </a:extLst>
          </p:cNvPr>
          <p:cNvSpPr txBox="1"/>
          <p:nvPr/>
        </p:nvSpPr>
        <p:spPr>
          <a:xfrm>
            <a:off x="9358747" y="4988817"/>
            <a:ext cx="2833254" cy="707886"/>
          </a:xfrm>
          <a:prstGeom prst="rect">
            <a:avLst/>
          </a:prstGeom>
          <a:noFill/>
        </p:spPr>
        <p:txBody>
          <a:bodyPr wrap="square" rtlCol="0">
            <a:spAutoFit/>
          </a:bodyPr>
          <a:lstStyle/>
          <a:p>
            <a:r>
              <a:rPr lang="en-US" sz="2000" dirty="0">
                <a:latin typeface="Gill Sans MT" panose="020B0502020104020203" pitchFamily="34" charset="0"/>
              </a:rPr>
              <a:t>Indicates positive (or right) skew distribution</a:t>
            </a:r>
          </a:p>
        </p:txBody>
      </p:sp>
    </p:spTree>
    <p:extLst>
      <p:ext uri="{BB962C8B-B14F-4D97-AF65-F5344CB8AC3E}">
        <p14:creationId xmlns:p14="http://schemas.microsoft.com/office/powerpoint/2010/main" val="2841907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Useful links for Data Visualization</a:t>
            </a:r>
          </a:p>
        </p:txBody>
      </p:sp>
      <p:sp>
        <p:nvSpPr>
          <p:cNvPr id="3" name="Content Placeholder 2"/>
          <p:cNvSpPr>
            <a:spLocks noGrp="1"/>
          </p:cNvSpPr>
          <p:nvPr>
            <p:ph idx="1"/>
          </p:nvPr>
        </p:nvSpPr>
        <p:spPr/>
        <p:txBody>
          <a:bodyPr vert="horz" lIns="91440" tIns="45720" rIns="91440" bIns="45720" rtlCol="0" anchor="t">
            <a:normAutofit/>
          </a:bodyPr>
          <a:lstStyle/>
          <a:p>
            <a:r>
              <a:rPr lang="en-US" sz="2400" dirty="0">
                <a:hlinkClick r:id="rId2"/>
              </a:rPr>
              <a:t>https://www.khanacademy.org/math/statistics-probability/displaying-describing-data/quantitative-data-graphs/e/creating-frequency-tables</a:t>
            </a:r>
            <a:r>
              <a:rPr lang="en-US" sz="2400" dirty="0"/>
              <a:t> </a:t>
            </a:r>
          </a:p>
        </p:txBody>
      </p:sp>
    </p:spTree>
    <p:extLst>
      <p:ext uri="{BB962C8B-B14F-4D97-AF65-F5344CB8AC3E}">
        <p14:creationId xmlns:p14="http://schemas.microsoft.com/office/powerpoint/2010/main" val="123815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6525"/>
            <a:ext cx="10515600" cy="1325563"/>
          </a:xfrm>
        </p:spPr>
        <p:txBody>
          <a:bodyPr/>
          <a:lstStyle/>
          <a:p>
            <a:r>
              <a:rPr lang="en-US" dirty="0"/>
              <a:t>What is Data Cleaning?</a:t>
            </a:r>
            <a:endParaRPr lang="en-US" dirty="0">
              <a:latin typeface="Gill Sans MT" panose="020B0502020104020203" pitchFamily="34" charset="0"/>
            </a:endParaRPr>
          </a:p>
        </p:txBody>
      </p:sp>
      <p:sp>
        <p:nvSpPr>
          <p:cNvPr id="3" name="Content Placeholder 2"/>
          <p:cNvSpPr>
            <a:spLocks noGrp="1"/>
          </p:cNvSpPr>
          <p:nvPr>
            <p:ph idx="1"/>
          </p:nvPr>
        </p:nvSpPr>
        <p:spPr/>
        <p:txBody>
          <a:bodyPr/>
          <a:lstStyle/>
          <a:p>
            <a:pPr marL="457200" indent="-457200">
              <a:buNone/>
            </a:pPr>
            <a:r>
              <a:rPr lang="en-US" dirty="0">
                <a:latin typeface="Gill Sans MT" panose="020B0502020104020203" pitchFamily="34" charset="0"/>
              </a:rPr>
              <a:t>Data cleaning is the process of fixing or removing incorrect, corrupted, incorrectly formatted, duplicate, or incomplete data within a dataset. </a:t>
            </a:r>
            <a:endParaRPr lang="en-US" dirty="0"/>
          </a:p>
        </p:txBody>
      </p:sp>
      <p:pic>
        <p:nvPicPr>
          <p:cNvPr id="2050" name="Picture 2" descr="Data Cleansing - Dataedo Data Cartoons">
            <a:extLst>
              <a:ext uri="{FF2B5EF4-FFF2-40B4-BE49-F238E27FC236}">
                <a16:creationId xmlns:a16="http://schemas.microsoft.com/office/drawing/2014/main" id="{E2A32560-5200-47D2-B43E-E5A1FCD84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780411"/>
            <a:ext cx="4105275" cy="394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39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6525"/>
            <a:ext cx="10515600" cy="1325563"/>
          </a:xfrm>
        </p:spPr>
        <p:txBody>
          <a:bodyPr/>
          <a:lstStyle/>
          <a:p>
            <a:r>
              <a:rPr lang="en-US" dirty="0"/>
              <a:t>What is Data Cleaning?</a:t>
            </a:r>
            <a:endParaRPr lang="en-US" dirty="0">
              <a:latin typeface="Gill Sans MT" panose="020B0502020104020203" pitchFamily="34" charset="0"/>
            </a:endParaRPr>
          </a:p>
        </p:txBody>
      </p:sp>
      <p:sp>
        <p:nvSpPr>
          <p:cNvPr id="3" name="Content Placeholder 2"/>
          <p:cNvSpPr>
            <a:spLocks noGrp="1"/>
          </p:cNvSpPr>
          <p:nvPr>
            <p:ph idx="1"/>
          </p:nvPr>
        </p:nvSpPr>
        <p:spPr/>
        <p:txBody>
          <a:bodyPr/>
          <a:lstStyle/>
          <a:p>
            <a:pPr marL="457200" indent="-457200">
              <a:buNone/>
            </a:pPr>
            <a:r>
              <a:rPr lang="en-US" dirty="0">
                <a:latin typeface="Gill Sans MT" panose="020B0502020104020203" pitchFamily="34" charset="0"/>
              </a:rPr>
              <a:t>Data cleaning is the process of fixing or removing incorrect, corrupted, incorrectly formatted, duplicate, or incomplete data within a dataset.</a:t>
            </a:r>
          </a:p>
          <a:p>
            <a:r>
              <a:rPr lang="en-US" dirty="0">
                <a:latin typeface="Gill Sans MT" panose="020B0502020104020203" pitchFamily="34" charset="0"/>
              </a:rPr>
              <a:t> How to clean data?</a:t>
            </a:r>
          </a:p>
          <a:p>
            <a:pPr lvl="1"/>
            <a:r>
              <a:rPr lang="en-US" dirty="0"/>
              <a:t>Step 1: Remove duplicate or irrelevant observations</a:t>
            </a:r>
          </a:p>
          <a:p>
            <a:pPr lvl="1"/>
            <a:r>
              <a:rPr lang="en-US" dirty="0"/>
              <a:t>Step 2: Fix structural errors</a:t>
            </a:r>
          </a:p>
          <a:p>
            <a:pPr lvl="1"/>
            <a:r>
              <a:rPr lang="en-US" dirty="0"/>
              <a:t>Step 3: Filter unwanted outliers</a:t>
            </a:r>
          </a:p>
          <a:p>
            <a:pPr lvl="1"/>
            <a:r>
              <a:rPr lang="en-US" dirty="0"/>
              <a:t>Step 4: Handle missing data</a:t>
            </a:r>
          </a:p>
          <a:p>
            <a:pPr lvl="1"/>
            <a:r>
              <a:rPr lang="en-US" dirty="0"/>
              <a:t>Step 5: Validate and QA</a:t>
            </a:r>
          </a:p>
        </p:txBody>
      </p:sp>
    </p:spTree>
    <p:extLst>
      <p:ext uri="{BB962C8B-B14F-4D97-AF65-F5344CB8AC3E}">
        <p14:creationId xmlns:p14="http://schemas.microsoft.com/office/powerpoint/2010/main" val="9797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Summaries of Data</a:t>
            </a:r>
          </a:p>
        </p:txBody>
      </p:sp>
      <p:sp>
        <p:nvSpPr>
          <p:cNvPr id="3" name="Content Placeholder 2"/>
          <p:cNvSpPr>
            <a:spLocks noGrp="1"/>
          </p:cNvSpPr>
          <p:nvPr>
            <p:ph idx="1"/>
          </p:nvPr>
        </p:nvSpPr>
        <p:spPr/>
        <p:txBody>
          <a:bodyPr/>
          <a:lstStyle/>
          <a:p>
            <a:r>
              <a:rPr lang="en-US" dirty="0"/>
              <a:t>Data summaries and displays are essential to good statistical thinking</a:t>
            </a:r>
          </a:p>
          <a:p>
            <a:r>
              <a:rPr lang="en-US" dirty="0"/>
              <a:t>It is useful to describe data features </a:t>
            </a:r>
            <a:r>
              <a:rPr lang="en-US" b="1" dirty="0"/>
              <a:t>numerically</a:t>
            </a:r>
            <a:r>
              <a:rPr lang="en-US" dirty="0"/>
              <a:t> </a:t>
            </a:r>
          </a:p>
          <a:p>
            <a:r>
              <a:rPr lang="en-US" dirty="0"/>
              <a:t>We describe the collection in terms of shape, outliers, center, and spread (SOCS).</a:t>
            </a:r>
          </a:p>
          <a:p>
            <a:pPr lvl="1"/>
            <a:r>
              <a:rPr lang="en-US" dirty="0"/>
              <a:t>The center is measured by the mean.</a:t>
            </a:r>
          </a:p>
          <a:p>
            <a:pPr lvl="1"/>
            <a:r>
              <a:rPr lang="en-US" dirty="0"/>
              <a:t>The spread is measured by the variance.</a:t>
            </a:r>
          </a:p>
        </p:txBody>
      </p:sp>
    </p:spTree>
    <p:extLst>
      <p:ext uri="{BB962C8B-B14F-4D97-AF65-F5344CB8AC3E}">
        <p14:creationId xmlns:p14="http://schemas.microsoft.com/office/powerpoint/2010/main" val="170016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Mean</a:t>
            </a:r>
          </a:p>
        </p:txBody>
      </p:sp>
      <p:sp>
        <p:nvSpPr>
          <p:cNvPr id="3" name="Content Placeholder 2"/>
          <p:cNvSpPr>
            <a:spLocks noGrp="1"/>
          </p:cNvSpPr>
          <p:nvPr>
            <p:ph idx="1"/>
          </p:nvPr>
        </p:nvSpPr>
        <p:spPr>
          <a:xfrm>
            <a:off x="838200" y="1825625"/>
            <a:ext cx="10515600" cy="1034307"/>
          </a:xfrm>
        </p:spPr>
        <p:txBody>
          <a:bodyPr>
            <a:normAutofit/>
          </a:bodyPr>
          <a:lstStyle/>
          <a:p>
            <a:pPr marL="0" indent="0">
              <a:buNone/>
            </a:pPr>
            <a:r>
              <a:rPr lang="en-US" sz="2200" dirty="0"/>
              <a:t>The location or central tendency in the data can be characterized by the </a:t>
            </a:r>
            <a:r>
              <a:rPr lang="en-US" sz="2200" b="1" dirty="0"/>
              <a:t>arithmetic average </a:t>
            </a:r>
            <a:r>
              <a:rPr lang="en-US" sz="2200" dirty="0"/>
              <a:t>or the </a:t>
            </a:r>
            <a:r>
              <a:rPr lang="en-US" sz="2200" b="1" dirty="0"/>
              <a:t>sample mean</a:t>
            </a:r>
            <a:r>
              <a:rPr lang="en-US" sz="2200" dirty="0"/>
              <a:t>.</a:t>
            </a:r>
            <a:endParaRPr lang="en-US" sz="2200" i="1" dirty="0">
              <a:latin typeface="Cambria Math" panose="02040503050406030204" pitchFamily="18" charset="0"/>
            </a:endParaRPr>
          </a:p>
          <a:p>
            <a:pPr marL="0" indent="0" algn="ctr">
              <a:buNone/>
            </a:pPr>
            <a:endParaRPr lang="en-US" sz="2200" dirty="0"/>
          </a:p>
          <a:p>
            <a:endParaRPr lang="en-US" sz="2200" dirty="0"/>
          </a:p>
        </p:txBody>
      </p:sp>
      <p:pic>
        <p:nvPicPr>
          <p:cNvPr id="6" name="Picture 5"/>
          <p:cNvPicPr>
            <a:picLocks noChangeAspect="1"/>
          </p:cNvPicPr>
          <p:nvPr/>
        </p:nvPicPr>
        <p:blipFill>
          <a:blip r:embed="rId2"/>
          <a:stretch>
            <a:fillRect/>
          </a:stretch>
        </p:blipFill>
        <p:spPr>
          <a:xfrm>
            <a:off x="2764962" y="2565266"/>
            <a:ext cx="6096937" cy="1610414"/>
          </a:xfrm>
          <a:prstGeom prst="rect">
            <a:avLst/>
          </a:prstGeom>
        </p:spPr>
      </p:pic>
      <p:pic>
        <p:nvPicPr>
          <p:cNvPr id="7" name="Picture 6"/>
          <p:cNvPicPr>
            <a:picLocks noChangeAspect="1"/>
          </p:cNvPicPr>
          <p:nvPr/>
        </p:nvPicPr>
        <p:blipFill>
          <a:blip r:embed="rId3"/>
          <a:stretch>
            <a:fillRect/>
          </a:stretch>
        </p:blipFill>
        <p:spPr>
          <a:xfrm>
            <a:off x="3861881" y="4732287"/>
            <a:ext cx="3011610" cy="1271568"/>
          </a:xfrm>
          <a:prstGeom prst="rect">
            <a:avLst/>
          </a:prstGeom>
        </p:spPr>
      </p:pic>
      <mc:AlternateContent xmlns:mc="http://schemas.openxmlformats.org/markup-compatibility/2006" xmlns:a14="http://schemas.microsoft.com/office/drawing/2010/main">
        <mc:Choice Requires="a14">
          <p:sp>
            <p:nvSpPr>
              <p:cNvPr id="10" name="Content Placeholder 2"/>
              <p:cNvSpPr txBox="1">
                <a:spLocks/>
              </p:cNvSpPr>
              <p:nvPr/>
            </p:nvSpPr>
            <p:spPr>
              <a:xfrm>
                <a:off x="838200" y="4305224"/>
                <a:ext cx="10515600" cy="1034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For a finite </a:t>
                </a:r>
                <a:r>
                  <a:rPr lang="en-US" sz="2200" b="1" dirty="0"/>
                  <a:t>population</a:t>
                </a:r>
                <a:r>
                  <a:rPr lang="en-US" sz="2200" dirty="0"/>
                  <a:t> with </a:t>
                </a:r>
                <a14:m>
                  <m:oMath xmlns:m="http://schemas.openxmlformats.org/officeDocument/2006/math">
                    <m:r>
                      <a:rPr lang="en-US" sz="2200" i="1" dirty="0" smtClean="0">
                        <a:latin typeface="Cambria Math" panose="02040503050406030204" pitchFamily="18" charset="0"/>
                      </a:rPr>
                      <m:t>𝑁</m:t>
                    </m:r>
                  </m:oMath>
                </a14:m>
                <a:r>
                  <a:rPr lang="en-US" sz="2200" dirty="0"/>
                  <a:t> equally likely values, the probability mass function is </a:t>
                </a:r>
                <a14:m>
                  <m:oMath xmlns:m="http://schemas.openxmlformats.org/officeDocument/2006/math">
                    <m:r>
                      <a:rPr lang="en-US" sz="2200" i="1" dirty="0" smtClean="0">
                        <a:latin typeface="Cambria Math" panose="02040503050406030204" pitchFamily="18" charset="0"/>
                      </a:rPr>
                      <m:t>𝑓</m:t>
                    </m:r>
                    <m:r>
                      <a:rPr lang="en-US" sz="2200" i="1" dirty="0" smtClean="0">
                        <a:latin typeface="Cambria Math" panose="02040503050406030204" pitchFamily="18" charset="0"/>
                      </a:rPr>
                      <m:t>(</m:t>
                    </m:r>
                    <m:sSub>
                      <m:sSubPr>
                        <m:ctrlPr>
                          <a:rPr lang="en-US" sz="2200" i="1" dirty="0" err="1" smtClean="0">
                            <a:latin typeface="Cambria Math" panose="02040503050406030204" pitchFamily="18" charset="0"/>
                          </a:rPr>
                        </m:ctrlPr>
                      </m:sSubPr>
                      <m:e>
                        <m:r>
                          <a:rPr lang="en-US" sz="2200" i="1" dirty="0" err="1" smtClean="0">
                            <a:latin typeface="Cambria Math" panose="02040503050406030204" pitchFamily="18" charset="0"/>
                          </a:rPr>
                          <m:t>𝑥</m:t>
                        </m:r>
                      </m:e>
                      <m:sub>
                        <m:r>
                          <a:rPr lang="en-US" sz="2200" i="1" dirty="0" err="1" smtClean="0">
                            <a:latin typeface="Cambria Math" panose="02040503050406030204" pitchFamily="18" charset="0"/>
                          </a:rPr>
                          <m:t>𝑖</m:t>
                        </m:r>
                      </m:sub>
                    </m:sSub>
                    <m:r>
                      <a:rPr lang="en-US" sz="2200" i="1" dirty="0" smtClean="0">
                        <a:latin typeface="Cambria Math" panose="02040503050406030204" pitchFamily="18" charset="0"/>
                      </a:rPr>
                      <m:t>)=1/</m:t>
                    </m:r>
                    <m:r>
                      <a:rPr lang="en-US" sz="2200" i="1" dirty="0" smtClean="0">
                        <a:latin typeface="Cambria Math" panose="02040503050406030204" pitchFamily="18" charset="0"/>
                      </a:rPr>
                      <m:t>𝑁</m:t>
                    </m:r>
                    <m:r>
                      <a:rPr lang="en-US" sz="2200" i="1" dirty="0" smtClean="0">
                        <a:latin typeface="Cambria Math" panose="02040503050406030204" pitchFamily="18" charset="0"/>
                      </a:rPr>
                      <m:t> </m:t>
                    </m:r>
                  </m:oMath>
                </a14:m>
                <a:r>
                  <a:rPr lang="en-US" sz="2200" dirty="0"/>
                  <a:t>and the mean is</a:t>
                </a:r>
                <a:endParaRPr lang="en-US" sz="2200" i="1" dirty="0">
                  <a:latin typeface="Cambria Math" panose="02040503050406030204" pitchFamily="18" charset="0"/>
                </a:endParaRPr>
              </a:p>
              <a:p>
                <a:pPr marL="0" indent="0" algn="ctr">
                  <a:buFont typeface="Arial" panose="020B0604020202020204" pitchFamily="34" charset="0"/>
                  <a:buNone/>
                </a:pPr>
                <a:endParaRPr lang="en-US" sz="2200" dirty="0"/>
              </a:p>
              <a:p>
                <a:endParaRPr lang="en-US" sz="2200"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838200" y="4305224"/>
                <a:ext cx="10515600" cy="1034307"/>
              </a:xfrm>
              <a:prstGeom prst="rect">
                <a:avLst/>
              </a:prstGeom>
              <a:blipFill>
                <a:blip r:embed="rId4"/>
                <a:stretch>
                  <a:fillRect l="-754" t="-7059" r="-406"/>
                </a:stretch>
              </a:blipFill>
            </p:spPr>
            <p:txBody>
              <a:bodyPr/>
              <a:lstStyle/>
              <a:p>
                <a:r>
                  <a:rPr lang="en-US">
                    <a:noFill/>
                  </a:rPr>
                  <a:t> </a:t>
                </a:r>
              </a:p>
            </p:txBody>
          </p:sp>
        </mc:Fallback>
      </mc:AlternateContent>
    </p:spTree>
    <p:extLst>
      <p:ext uri="{BB962C8B-B14F-4D97-AF65-F5344CB8AC3E}">
        <p14:creationId xmlns:p14="http://schemas.microsoft.com/office/powerpoint/2010/main" val="144027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6.1 | </a:t>
            </a:r>
            <a:r>
              <a:rPr lang="en-US" dirty="0"/>
              <a:t>Sample Mean</a:t>
            </a:r>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771851" y="1822346"/>
                <a:ext cx="8503595" cy="1066800"/>
              </a:xfrm>
            </p:spPr>
            <p:txBody>
              <a:bodyPr>
                <a:normAutofit/>
              </a:bodyPr>
              <a:lstStyle/>
              <a:p>
                <a:pPr marL="0" indent="0">
                  <a:buNone/>
                </a:pPr>
                <a:r>
                  <a:rPr lang="en-US" sz="2200" dirty="0"/>
                  <a:t>Consider 8 observations </a:t>
                </a:r>
                <a14:m>
                  <m:oMath xmlns:m="http://schemas.openxmlformats.org/officeDocument/2006/math">
                    <m:r>
                      <a:rPr lang="en-US" sz="2200" i="1" dirty="0" smtClean="0">
                        <a:latin typeface="Cambria Math" panose="02040503050406030204" pitchFamily="18" charset="0"/>
                      </a:rPr>
                      <m:t>(</m:t>
                    </m:r>
                    <m:r>
                      <a:rPr lang="en-US" sz="2200" i="1" dirty="0" smtClean="0">
                        <a:latin typeface="Cambria Math" panose="02040503050406030204" pitchFamily="18" charset="0"/>
                      </a:rPr>
                      <m:t>𝑥𝑖</m:t>
                    </m:r>
                    <m:r>
                      <a:rPr lang="en-US" sz="2200" i="1" dirty="0" smtClean="0">
                        <a:latin typeface="Cambria Math" panose="02040503050406030204" pitchFamily="18" charset="0"/>
                      </a:rPr>
                      <m:t>)</m:t>
                    </m:r>
                  </m:oMath>
                </a14:m>
                <a:r>
                  <a:rPr lang="en-US" sz="2200" dirty="0"/>
                  <a:t> of pull-off force from engine connectors as shown in the table.</a:t>
                </a:r>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771851" y="1822346"/>
                <a:ext cx="8503595" cy="1066800"/>
              </a:xfrm>
              <a:blipFill>
                <a:blip r:embed="rId3"/>
                <a:stretch>
                  <a:fillRect l="-932" t="-6857"/>
                </a:stretch>
              </a:blipFill>
            </p:spPr>
            <p:txBody>
              <a:bodyPr/>
              <a:lstStyle/>
              <a:p>
                <a:r>
                  <a:rPr lang="en-US">
                    <a:noFill/>
                  </a:rPr>
                  <a:t> </a:t>
                </a:r>
              </a:p>
            </p:txBody>
          </p:sp>
        </mc:Fallback>
      </mc:AlternateContent>
      <p:graphicFrame>
        <p:nvGraphicFramePr>
          <p:cNvPr id="12" name="Object 1"/>
          <p:cNvGraphicFramePr>
            <a:graphicFrameLocks noChangeAspect="1"/>
          </p:cNvGraphicFramePr>
          <p:nvPr>
            <p:extLst>
              <p:ext uri="{D42A27DB-BD31-4B8C-83A1-F6EECF244321}">
                <p14:modId xmlns:p14="http://schemas.microsoft.com/office/powerpoint/2010/main" val="31152635"/>
              </p:ext>
            </p:extLst>
          </p:nvPr>
        </p:nvGraphicFramePr>
        <p:xfrm>
          <a:off x="8706039" y="2318092"/>
          <a:ext cx="2524125" cy="3301525"/>
        </p:xfrm>
        <a:graphic>
          <a:graphicData uri="http://schemas.openxmlformats.org/presentationml/2006/ole">
            <mc:AlternateContent xmlns:mc="http://schemas.openxmlformats.org/markup-compatibility/2006">
              <mc:Choice xmlns:v="urn:schemas-microsoft-com:vml" Requires="v">
                <p:oleObj name="Worksheet" r:id="rId4" imgW="1647812" imgH="2162091" progId="Excel.Sheet.12">
                  <p:embed/>
                </p:oleObj>
              </mc:Choice>
              <mc:Fallback>
                <p:oleObj name="Worksheet" r:id="rId4" imgW="1647812" imgH="2162091" progId="Excel.Sheet.12">
                  <p:embed/>
                  <p:pic>
                    <p:nvPicPr>
                      <p:cNvPr id="1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6039" y="2318092"/>
                        <a:ext cx="2524125" cy="3301525"/>
                      </a:xfrm>
                      <a:prstGeom prst="rect">
                        <a:avLst/>
                      </a:prstGeom>
                      <a:noFill/>
                      <a:ln>
                        <a:noFill/>
                      </a:ln>
                      <a:effectLst/>
                    </p:spPr>
                  </p:pic>
                </p:oleObj>
              </mc:Fallback>
            </mc:AlternateContent>
          </a:graphicData>
        </a:graphic>
      </p:graphicFrame>
      <p:sp>
        <p:nvSpPr>
          <p:cNvPr id="13" name="TextBox 12"/>
          <p:cNvSpPr txBox="1"/>
          <p:nvPr/>
        </p:nvSpPr>
        <p:spPr>
          <a:xfrm>
            <a:off x="3292064" y="5414134"/>
            <a:ext cx="4800801" cy="338554"/>
          </a:xfrm>
          <a:prstGeom prst="rect">
            <a:avLst/>
          </a:prstGeom>
          <a:noFill/>
        </p:spPr>
        <p:txBody>
          <a:bodyPr wrap="none" rtlCol="0">
            <a:spAutoFit/>
          </a:bodyPr>
          <a:lstStyle/>
          <a:p>
            <a:r>
              <a:rPr lang="en-US" sz="1600" b="1" dirty="0">
                <a:latin typeface="Helvetica (Body)"/>
              </a:rPr>
              <a:t>Figure 6.1 </a:t>
            </a:r>
            <a:r>
              <a:rPr lang="en-US" sz="1600" dirty="0">
                <a:solidFill>
                  <a:srgbClr val="1F497D"/>
                </a:solidFill>
                <a:latin typeface="Helvetica (Body)"/>
              </a:rPr>
              <a:t> </a:t>
            </a:r>
            <a:r>
              <a:rPr lang="en-US" sz="1600" dirty="0">
                <a:latin typeface="Helvetica (Body)"/>
              </a:rPr>
              <a:t>The sample mean is the balance point.</a:t>
            </a:r>
          </a:p>
        </p:txBody>
      </p:sp>
      <p:graphicFrame>
        <p:nvGraphicFramePr>
          <p:cNvPr id="14" name="Object 13"/>
          <p:cNvGraphicFramePr>
            <a:graphicFrameLocks noChangeAspect="1"/>
          </p:cNvGraphicFramePr>
          <p:nvPr/>
        </p:nvGraphicFramePr>
        <p:xfrm>
          <a:off x="934404" y="2463240"/>
          <a:ext cx="4663440" cy="1768129"/>
        </p:xfrm>
        <a:graphic>
          <a:graphicData uri="http://schemas.openxmlformats.org/presentationml/2006/ole">
            <mc:AlternateContent xmlns:mc="http://schemas.openxmlformats.org/markup-compatibility/2006">
              <mc:Choice xmlns:v="urn:schemas-microsoft-com:vml" Requires="v">
                <p:oleObj name="Equation" r:id="rId6" imgW="2679480" imgH="1015920" progId="Equation.DSMT4">
                  <p:embed/>
                </p:oleObj>
              </mc:Choice>
              <mc:Fallback>
                <p:oleObj name="Equation" r:id="rId6" imgW="2679480" imgH="1015920" progId="Equation.DSMT4">
                  <p:embed/>
                  <p:pic>
                    <p:nvPicPr>
                      <p:cNvPr id="14"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404" y="2463240"/>
                        <a:ext cx="4663440" cy="1768129"/>
                      </a:xfrm>
                      <a:prstGeom prst="rect">
                        <a:avLst/>
                      </a:prstGeom>
                      <a:noFill/>
                    </p:spPr>
                  </p:pic>
                </p:oleObj>
              </mc:Fallback>
            </mc:AlternateContent>
          </a:graphicData>
        </a:graphic>
      </p:graphicFrame>
      <p:pic>
        <p:nvPicPr>
          <p:cNvPr id="15" name="Picture 5"/>
          <p:cNvPicPr>
            <a:picLocks noChangeAspect="1" noChangeArrowheads="1"/>
          </p:cNvPicPr>
          <p:nvPr/>
        </p:nvPicPr>
        <p:blipFill>
          <a:blip r:embed="rId8"/>
          <a:srcRect/>
          <a:stretch>
            <a:fillRect/>
          </a:stretch>
        </p:blipFill>
        <p:spPr bwMode="auto">
          <a:xfrm>
            <a:off x="3722047" y="3917898"/>
            <a:ext cx="4076700" cy="1409700"/>
          </a:xfrm>
          <a:prstGeom prst="rect">
            <a:avLst/>
          </a:prstGeom>
          <a:noFill/>
          <a:ln w="9525">
            <a:noFill/>
            <a:miter lim="800000"/>
            <a:headEnd/>
            <a:tailEnd/>
          </a:ln>
          <a:effectLst/>
        </p:spPr>
      </p:pic>
    </p:spTree>
    <p:extLst>
      <p:ext uri="{BB962C8B-B14F-4D97-AF65-F5344CB8AC3E}">
        <p14:creationId xmlns:p14="http://schemas.microsoft.com/office/powerpoint/2010/main" val="1653240137"/>
      </p:ext>
    </p:extLst>
  </p:cSld>
  <p:clrMapOvr>
    <a:masterClrMapping/>
  </p:clrMapOvr>
</p:sld>
</file>

<file path=ppt/theme/theme1.xml><?xml version="1.0" encoding="utf-8"?>
<a:theme xmlns:a="http://schemas.openxmlformats.org/drawingml/2006/main" name="1_McKBAlgP8">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25358</TotalTime>
  <Words>2387</Words>
  <Application>Microsoft Office PowerPoint</Application>
  <PresentationFormat>Widescreen</PresentationFormat>
  <Paragraphs>198</Paragraphs>
  <Slides>47</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7" baseType="lpstr">
      <vt:lpstr>Arial</vt:lpstr>
      <vt:lpstr>Calibri</vt:lpstr>
      <vt:lpstr>Calibri Light</vt:lpstr>
      <vt:lpstr>Cambria Math</vt:lpstr>
      <vt:lpstr>Gill Sans MT</vt:lpstr>
      <vt:lpstr>Helvetica (Body)</vt:lpstr>
      <vt:lpstr>Tw Cen MT</vt:lpstr>
      <vt:lpstr>1_McKBAlgP8</vt:lpstr>
      <vt:lpstr>Worksheet</vt:lpstr>
      <vt:lpstr>Equation</vt:lpstr>
      <vt:lpstr>PowerPoint Presentation</vt:lpstr>
      <vt:lpstr>Learning Objectives</vt:lpstr>
      <vt:lpstr>Exploratory Data Analysis </vt:lpstr>
      <vt:lpstr>Basic Methods of Collecting Data</vt:lpstr>
      <vt:lpstr>What is Data Cleaning?</vt:lpstr>
      <vt:lpstr>What is Data Cleaning?</vt:lpstr>
      <vt:lpstr>Numerical Summaries of Data</vt:lpstr>
      <vt:lpstr>Sample Mean</vt:lpstr>
      <vt:lpstr>Example 6.1 | Sample Mean</vt:lpstr>
      <vt:lpstr>Sample Variance and Standard Deviation</vt:lpstr>
      <vt:lpstr>Example 6.2 | Sample Variance</vt:lpstr>
      <vt:lpstr>Shortcut Computation of s^2</vt:lpstr>
      <vt:lpstr>Example 6.3 | Shortcut Computation of s^2</vt:lpstr>
      <vt:lpstr>The meaning of n-1 in the denominator</vt:lpstr>
      <vt:lpstr>Standard Error of Mean</vt:lpstr>
      <vt:lpstr>Sample Range</vt:lpstr>
      <vt:lpstr>Coefficient of Variance</vt:lpstr>
      <vt:lpstr>Practice Example</vt:lpstr>
      <vt:lpstr>Practice Example</vt:lpstr>
      <vt:lpstr>Practice Example</vt:lpstr>
      <vt:lpstr>Graphical Presentation of Data</vt:lpstr>
      <vt:lpstr>Dot Plot</vt:lpstr>
      <vt:lpstr>Practice Example</vt:lpstr>
      <vt:lpstr>Stem-and-Leaf Diagrams</vt:lpstr>
      <vt:lpstr>Practice Example</vt:lpstr>
      <vt:lpstr>Practice Example</vt:lpstr>
      <vt:lpstr>Frequency Distributions and Histograms</vt:lpstr>
      <vt:lpstr>Practice Example</vt:lpstr>
      <vt:lpstr>Histograms</vt:lpstr>
      <vt:lpstr>Histograms</vt:lpstr>
      <vt:lpstr>Histograms</vt:lpstr>
      <vt:lpstr>Pareto Chart</vt:lpstr>
      <vt:lpstr>Pareto Chart</vt:lpstr>
      <vt:lpstr>Box Plots</vt:lpstr>
      <vt:lpstr>Box Plots</vt:lpstr>
      <vt:lpstr>Box Plots</vt:lpstr>
      <vt:lpstr>Box Plots</vt:lpstr>
      <vt:lpstr>Time Sequence Plots</vt:lpstr>
      <vt:lpstr>Time Sequence Plots</vt:lpstr>
      <vt:lpstr>Scatter Diagrams</vt:lpstr>
      <vt:lpstr>Scatter Diagrams and relationships</vt:lpstr>
      <vt:lpstr>Creating Scatter plot in excel</vt:lpstr>
      <vt:lpstr>Practice Example | Wine Quality</vt:lpstr>
      <vt:lpstr>Probability Plots</vt:lpstr>
      <vt:lpstr>Practice Example | Air Filter</vt:lpstr>
      <vt:lpstr>Normal Probability Plot</vt:lpstr>
      <vt:lpstr>Useful links for Data Visualization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Uddin, Mohammad Moin</dc:creator>
  <cp:lastModifiedBy>Uddin, Mohammad Moin</cp:lastModifiedBy>
  <cp:revision>108</cp:revision>
  <dcterms:created xsi:type="dcterms:W3CDTF">2021-01-02T00:05:28Z</dcterms:created>
  <dcterms:modified xsi:type="dcterms:W3CDTF">2024-07-09T19:34:15Z</dcterms:modified>
</cp:coreProperties>
</file>