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69" r:id="rId7"/>
    <p:sldId id="259" r:id="rId8"/>
    <p:sldId id="270" r:id="rId9"/>
    <p:sldId id="271" r:id="rId10"/>
    <p:sldId id="272" r:id="rId11"/>
    <p:sldId id="273" r:id="rId12"/>
    <p:sldId id="274" r:id="rId13"/>
    <p:sldId id="275" r:id="rId14"/>
    <p:sldId id="276" r:id="rId15"/>
    <p:sldId id="279" r:id="rId16"/>
    <p:sldId id="277" r:id="rId17"/>
    <p:sldId id="278" r:id="rId18"/>
    <p:sldId id="280" r:id="rId19"/>
    <p:sldId id="281" r:id="rId20"/>
    <p:sldId id="282" r:id="rId21"/>
    <p:sldId id="283" r:id="rId22"/>
    <p:sldId id="284" r:id="rId23"/>
    <p:sldId id="286"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9ACEE-2E5A-4F18-9135-4E83380C7536}" v="4" dt="2024-08-28T13:25:10.227"/>
    <p1510:client id="{A37E9731-6BE1-48D1-9DFE-5C4038AEB536}" v="1" dt="2024-08-27T18:48:27.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D2990-49AF-419B-BB13-BB73EAFE04C7}"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04BE2-1A37-464C-A720-995D381BC5B2}" type="slidenum">
              <a:rPr lang="en-US" smtClean="0"/>
              <a:t>‹#›</a:t>
            </a:fld>
            <a:endParaRPr lang="en-US"/>
          </a:p>
        </p:txBody>
      </p:sp>
    </p:spTree>
    <p:extLst>
      <p:ext uri="{BB962C8B-B14F-4D97-AF65-F5344CB8AC3E}">
        <p14:creationId xmlns:p14="http://schemas.microsoft.com/office/powerpoint/2010/main" val="38941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a long and complex addition to Part 107. There will be a few questions on Category 1, 2, 3, and 4 sUAS on the UAG. Most questions will deal with labeling, kinetic energy impacts. A majority of the content deal with regulatory issues such as Declaration of Compliance and Means of Compliance. It will be up to the educator the depth of coverage of the content. </a:t>
            </a:r>
          </a:p>
        </p:txBody>
      </p:sp>
      <p:sp>
        <p:nvSpPr>
          <p:cNvPr id="4" name="Slide Number Placeholder 3"/>
          <p:cNvSpPr>
            <a:spLocks noGrp="1"/>
          </p:cNvSpPr>
          <p:nvPr>
            <p:ph type="sldNum" sz="quarter" idx="5"/>
          </p:nvPr>
        </p:nvSpPr>
        <p:spPr/>
        <p:txBody>
          <a:bodyPr/>
          <a:lstStyle/>
          <a:p>
            <a:fld id="{19A04BE2-1A37-464C-A720-995D381BC5B2}" type="slidenum">
              <a:rPr lang="en-US" smtClean="0"/>
              <a:t>1</a:t>
            </a:fld>
            <a:endParaRPr lang="en-US"/>
          </a:p>
        </p:txBody>
      </p:sp>
    </p:spTree>
    <p:extLst>
      <p:ext uri="{BB962C8B-B14F-4D97-AF65-F5344CB8AC3E}">
        <p14:creationId xmlns:p14="http://schemas.microsoft.com/office/powerpoint/2010/main" val="27216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04BE2-1A37-464C-A720-995D381BC5B2}" type="slidenum">
              <a:rPr lang="en-US" smtClean="0"/>
              <a:t>7</a:t>
            </a:fld>
            <a:endParaRPr lang="en-US"/>
          </a:p>
        </p:txBody>
      </p:sp>
    </p:spTree>
    <p:extLst>
      <p:ext uri="{BB962C8B-B14F-4D97-AF65-F5344CB8AC3E}">
        <p14:creationId xmlns:p14="http://schemas.microsoft.com/office/powerpoint/2010/main" val="228819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04BE2-1A37-464C-A720-995D381BC5B2}" type="slidenum">
              <a:rPr lang="en-US" smtClean="0"/>
              <a:t>29</a:t>
            </a:fld>
            <a:endParaRPr lang="en-US"/>
          </a:p>
        </p:txBody>
      </p:sp>
    </p:spTree>
    <p:extLst>
      <p:ext uri="{BB962C8B-B14F-4D97-AF65-F5344CB8AC3E}">
        <p14:creationId xmlns:p14="http://schemas.microsoft.com/office/powerpoint/2010/main" val="94413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D4A-FCA4-BAA3-6E40-D82EBE2F6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3DE60-8BBE-3E51-BB1D-5288F6A52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746FB-04BD-519E-0536-7D7FB0A345B9}"/>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D6E1DCD7-DDC4-7FF5-F013-C5343506D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A671-47C7-EB69-4EB5-05B272B4907C}"/>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9131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A734-CC84-A458-8C98-F32D2319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2949E-8CE3-9AB2-B8A5-70465416D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DE51-7BB3-1C8D-9F0C-EAA8E40F2A57}"/>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115D3CF8-A87D-6084-394B-024BF706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521B-7441-D11A-A042-8DAF9148022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57450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55DFB-66F5-BB09-DB3F-7E813E195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DFBD9-8D53-95A3-A7D4-97233C072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0AF3-81F5-7242-70B8-5C09B282C681}"/>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F386F119-1FF2-C1F1-A3EB-4F661ED4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52D-EFBB-0029-D16E-A7FB4F2A69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40466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591-2BE1-8905-8251-40E6A9D2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B09B9-8A19-343C-A754-55B853A7D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B2513-674B-FDE6-9427-68DBD20B469D}"/>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B8567C9B-C2AB-3325-6B33-6B5693EF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9830-4610-63DF-2265-385EF2ADA71F}"/>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8442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2C91-CDDF-51AF-C383-51F83C598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9769C-C8FF-F292-0A2B-9DB83AE46E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DB324-8F0C-E9D1-7ACE-054A356D9235}"/>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8537EBC4-4D22-A6A8-75E6-E4E33405F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C42F-7D2C-F637-BF10-7F7A328A54E9}"/>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9771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5A2-F9FC-78E3-663B-FC59F178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5E33-D359-A991-343D-FE9E330C6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D90AE-E531-EC05-7792-685FF9094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4A54D-E2CC-2FE4-B460-B00D9C978330}"/>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21DEC745-B49E-94F1-22A7-A5C2E84DD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E863E-C588-3E90-859B-59F1B3E157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40477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0A6B-A62B-7774-FB11-907E0313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69624-DFE0-1A99-371E-91D1321D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54EEF-53DE-B6F2-6202-F105E2EF9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9B300-B53A-CBCF-9FFD-F5915898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C2E8-500D-AE2C-699A-25C20B19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98B68-E678-C1B6-24AC-BBCA123B0616}"/>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8" name="Footer Placeholder 7">
            <a:extLst>
              <a:ext uri="{FF2B5EF4-FFF2-40B4-BE49-F238E27FC236}">
                <a16:creationId xmlns:a16="http://schemas.microsoft.com/office/drawing/2014/main" id="{7B72B249-0219-29FE-23CD-A04CF3BA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8EEC-9567-BB02-CCF7-1528CA2DDDE6}"/>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40304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74AE-A4AF-1777-6072-74C85E5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F5D85-9E76-C7BF-2FA2-4EE3DE81BB38}"/>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4" name="Footer Placeholder 3">
            <a:extLst>
              <a:ext uri="{FF2B5EF4-FFF2-40B4-BE49-F238E27FC236}">
                <a16:creationId xmlns:a16="http://schemas.microsoft.com/office/drawing/2014/main" id="{89F8486A-4967-5517-EB8C-B6024D5D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8673A-142C-3CE6-789F-D656FE93ADB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42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319EB-1091-97F9-DB35-95F013CE9652}"/>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3" name="Footer Placeholder 2">
            <a:extLst>
              <a:ext uri="{FF2B5EF4-FFF2-40B4-BE49-F238E27FC236}">
                <a16:creationId xmlns:a16="http://schemas.microsoft.com/office/drawing/2014/main" id="{B655A8D1-3D0D-D0F4-0361-AA98DF1B3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EE2B6-F5B5-4E59-4515-5613E61E323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5985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BBE-0896-6001-89A8-4478D3A0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BD5E8-1105-359B-B765-BE17014C0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C04DD-0040-D1BD-F280-44F923BC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4978F-50C0-3C8B-7AAC-E4A602EA47E4}"/>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C5D4F341-6E0B-3219-F75B-D2DDFAEA3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BB6F0-B1DE-C705-5622-BAB33AB3B61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3407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6185-79A0-55BF-7161-AFF8A503A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C076D-A403-552D-119F-380B5474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A4ECA9-1378-3D31-283D-6DB019A88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D4A5-31DA-F589-33F9-6E154B5464EF}"/>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1D24037B-8594-4122-9CA2-AC86F0100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E3ADD-5E17-91CE-FD90-DB780FCA9FF1}"/>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18856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D96A1-58EA-37BD-7EC5-28D34D75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C3375-F019-9293-3D62-F74ED3051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3D8D-E4A5-5DC5-10BE-DB63CFEA1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C410DA1C-0966-5942-5D85-0727ECE3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427AC4-2300-4332-E182-B546661BF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722EA9-5902-4154-B3DF-7FCCDEC6402E}" type="slidenum">
              <a:rPr lang="en-US" smtClean="0"/>
              <a:t>‹#›</a:t>
            </a:fld>
            <a:endParaRPr lang="en-US"/>
          </a:p>
        </p:txBody>
      </p:sp>
    </p:spTree>
    <p:extLst>
      <p:ext uri="{BB962C8B-B14F-4D97-AF65-F5344CB8AC3E}">
        <p14:creationId xmlns:p14="http://schemas.microsoft.com/office/powerpoint/2010/main" val="62311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asdoc.faa.gov/log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91FE1-3240-45BC-A71D-4689779BE019}"/>
              </a:ext>
            </a:extLst>
          </p:cNvPr>
          <p:cNvSpPr txBox="1"/>
          <p:nvPr/>
        </p:nvSpPr>
        <p:spPr>
          <a:xfrm>
            <a:off x="8044024" y="1346069"/>
            <a:ext cx="3647152" cy="1200329"/>
          </a:xfrm>
          <a:prstGeom prst="rect">
            <a:avLst/>
          </a:prstGeom>
          <a:noFill/>
        </p:spPr>
        <p:txBody>
          <a:bodyPr wrap="none" rtlCol="0">
            <a:spAutoFit/>
          </a:bodyPr>
          <a:lstStyle/>
          <a:p>
            <a:pPr algn="ctr"/>
            <a:r>
              <a:rPr lang="en-US" sz="3600">
                <a:solidFill>
                  <a:schemeClr val="bg1"/>
                </a:solidFill>
                <a:latin typeface="Arial" panose="020B0604020202020204" pitchFamily="34" charset="0"/>
                <a:cs typeface="Arial" panose="020B0604020202020204" pitchFamily="34" charset="0"/>
              </a:rPr>
              <a:t>UA</a:t>
            </a:r>
            <a:r>
              <a:rPr lang="en-US" sz="3600" dirty="0">
                <a:solidFill>
                  <a:schemeClr val="bg1"/>
                </a:solidFill>
                <a:latin typeface="Arial" panose="020B0604020202020204" pitchFamily="34" charset="0"/>
                <a:cs typeface="Arial" panose="020B0604020202020204" pitchFamily="34" charset="0"/>
              </a:rPr>
              <a:t>.I Regulations</a:t>
            </a:r>
          </a:p>
          <a:p>
            <a:pPr algn="ctr"/>
            <a:r>
              <a:rPr lang="en-US" sz="3600" dirty="0">
                <a:solidFill>
                  <a:schemeClr val="bg1"/>
                </a:solidFill>
                <a:latin typeface="Arial" panose="020B0604020202020204" pitchFamily="34" charset="0"/>
                <a:cs typeface="Arial" panose="020B0604020202020204" pitchFamily="34" charset="0"/>
              </a:rPr>
              <a:t>E. OOP</a:t>
            </a:r>
          </a:p>
        </p:txBody>
      </p:sp>
    </p:spTree>
    <p:extLst>
      <p:ext uri="{BB962C8B-B14F-4D97-AF65-F5344CB8AC3E}">
        <p14:creationId xmlns:p14="http://schemas.microsoft.com/office/powerpoint/2010/main" val="5993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7B3AA7-F150-DAA2-58C1-8EB34BB1CE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36" y="2548834"/>
            <a:ext cx="9072575" cy="2687465"/>
          </a:xfrm>
          <a:prstGeom prst="rect">
            <a:avLst/>
          </a:prstGeom>
        </p:spPr>
      </p:pic>
      <p:pic>
        <p:nvPicPr>
          <p:cNvPr id="7" name="Picture 6">
            <a:extLst>
              <a:ext uri="{FF2B5EF4-FFF2-40B4-BE49-F238E27FC236}">
                <a16:creationId xmlns:a16="http://schemas.microsoft.com/office/drawing/2014/main" id="{BC6257C0-0FEF-C781-A8BF-8E6424E4C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48834"/>
            <a:ext cx="9072575" cy="317758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sz="2000" dirty="0"/>
              <a:t>§ 107.120 Category 2 operations: Eligibility of small unmanned aircraft and other applicant requirements.</a:t>
            </a:r>
            <a:endParaRPr lang="en-US" sz="3000"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8162" cy="369332"/>
          </a:xfrm>
          <a:prstGeom prst="rect">
            <a:avLst/>
          </a:prstGeom>
          <a:noFill/>
        </p:spPr>
        <p:txBody>
          <a:bodyPr wrap="none" rtlCol="0">
            <a:spAutoFit/>
          </a:bodyPr>
          <a:lstStyle/>
          <a:p>
            <a:r>
              <a:rPr lang="en-US" dirty="0"/>
              <a:t>UA.I.E.K3b</a:t>
            </a:r>
          </a:p>
        </p:txBody>
      </p:sp>
      <p:pic>
        <p:nvPicPr>
          <p:cNvPr id="6" name="Picture 5">
            <a:extLst>
              <a:ext uri="{FF2B5EF4-FFF2-40B4-BE49-F238E27FC236}">
                <a16:creationId xmlns:a16="http://schemas.microsoft.com/office/drawing/2014/main" id="{B1A42C03-7439-E982-93A1-F34FBB5FB9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9736" y="2548834"/>
            <a:ext cx="9072575" cy="3498575"/>
          </a:xfrm>
          <a:prstGeom prst="rect">
            <a:avLst/>
          </a:prstGeom>
        </p:spPr>
      </p:pic>
    </p:spTree>
    <p:extLst>
      <p:ext uri="{BB962C8B-B14F-4D97-AF65-F5344CB8AC3E}">
        <p14:creationId xmlns:p14="http://schemas.microsoft.com/office/powerpoint/2010/main" val="104317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7B3AA7-F150-DAA2-58C1-8EB34BB1CE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36" y="2548834"/>
            <a:ext cx="9072575" cy="2687465"/>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b="1" dirty="0">
                <a:effectLst/>
              </a:rPr>
              <a:t>§ 107.125 Category 3 operations: Operating requirements.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0148" cy="369332"/>
          </a:xfrm>
          <a:prstGeom prst="rect">
            <a:avLst/>
          </a:prstGeom>
          <a:noFill/>
        </p:spPr>
        <p:txBody>
          <a:bodyPr wrap="none" rtlCol="0">
            <a:spAutoFit/>
          </a:bodyPr>
          <a:lstStyle/>
          <a:p>
            <a:r>
              <a:rPr lang="en-US" dirty="0"/>
              <a:t>UA.I.E.K3c</a:t>
            </a:r>
          </a:p>
        </p:txBody>
      </p:sp>
      <p:pic>
        <p:nvPicPr>
          <p:cNvPr id="9" name="Picture 8">
            <a:extLst>
              <a:ext uri="{FF2B5EF4-FFF2-40B4-BE49-F238E27FC236}">
                <a16:creationId xmlns:a16="http://schemas.microsoft.com/office/drawing/2014/main" id="{03111492-ED30-D53D-C7A1-108DE209E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85613"/>
            <a:ext cx="9072575" cy="2650686"/>
          </a:xfrm>
          <a:prstGeom prst="rect">
            <a:avLst/>
          </a:prstGeom>
        </p:spPr>
      </p:pic>
    </p:spTree>
    <p:extLst>
      <p:ext uri="{BB962C8B-B14F-4D97-AF65-F5344CB8AC3E}">
        <p14:creationId xmlns:p14="http://schemas.microsoft.com/office/powerpoint/2010/main" val="198917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7B3AA7-F150-DAA2-58C1-8EB34BB1CE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36" y="2548834"/>
            <a:ext cx="9072575" cy="2687465"/>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b="1" dirty="0">
                <a:effectLst/>
              </a:rPr>
              <a:t>§ 107.125 Category 3 operations: Operating requirements.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8162" cy="369332"/>
          </a:xfrm>
          <a:prstGeom prst="rect">
            <a:avLst/>
          </a:prstGeom>
          <a:noFill/>
        </p:spPr>
        <p:txBody>
          <a:bodyPr wrap="none" rtlCol="0">
            <a:spAutoFit/>
          </a:bodyPr>
          <a:lstStyle/>
          <a:p>
            <a:r>
              <a:rPr lang="en-US" dirty="0"/>
              <a:t>UA.I.E.K3d</a:t>
            </a:r>
          </a:p>
        </p:txBody>
      </p:sp>
      <p:pic>
        <p:nvPicPr>
          <p:cNvPr id="9" name="Picture 8">
            <a:extLst>
              <a:ext uri="{FF2B5EF4-FFF2-40B4-BE49-F238E27FC236}">
                <a16:creationId xmlns:a16="http://schemas.microsoft.com/office/drawing/2014/main" id="{03111492-ED30-D53D-C7A1-108DE209E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85613"/>
            <a:ext cx="9072575" cy="2650686"/>
          </a:xfrm>
          <a:prstGeom prst="rect">
            <a:avLst/>
          </a:prstGeom>
        </p:spPr>
      </p:pic>
    </p:spTree>
    <p:extLst>
      <p:ext uri="{BB962C8B-B14F-4D97-AF65-F5344CB8AC3E}">
        <p14:creationId xmlns:p14="http://schemas.microsoft.com/office/powerpoint/2010/main" val="15379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E3DF3-573E-F805-DCC6-2740AEA2417D}"/>
              </a:ext>
            </a:extLst>
          </p:cNvPr>
          <p:cNvPicPr>
            <a:picLocks noChangeAspect="1"/>
          </p:cNvPicPr>
          <p:nvPr/>
        </p:nvPicPr>
        <p:blipFill>
          <a:blip r:embed="rId2"/>
          <a:stretch>
            <a:fillRect/>
          </a:stretch>
        </p:blipFill>
        <p:spPr>
          <a:xfrm>
            <a:off x="1912410" y="2822211"/>
            <a:ext cx="9131810" cy="3143088"/>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t>§ 107.130 Category 3 operations: Eligibility of small unmanned aircraft and other applicant requirements.</a:t>
            </a:r>
            <a:endParaRPr lang="en-US" b="1"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0148" cy="369332"/>
          </a:xfrm>
          <a:prstGeom prst="rect">
            <a:avLst/>
          </a:prstGeom>
          <a:noFill/>
        </p:spPr>
        <p:txBody>
          <a:bodyPr wrap="none" rtlCol="0">
            <a:spAutoFit/>
          </a:bodyPr>
          <a:lstStyle/>
          <a:p>
            <a:r>
              <a:rPr lang="en-US" dirty="0"/>
              <a:t>UA.I.E.K3c</a:t>
            </a:r>
          </a:p>
        </p:txBody>
      </p:sp>
    </p:spTree>
    <p:extLst>
      <p:ext uri="{BB962C8B-B14F-4D97-AF65-F5344CB8AC3E}">
        <p14:creationId xmlns:p14="http://schemas.microsoft.com/office/powerpoint/2010/main" val="314148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EFB26A-5707-F640-2094-5612578046CA}"/>
              </a:ext>
            </a:extLst>
          </p:cNvPr>
          <p:cNvPicPr>
            <a:picLocks noChangeAspect="1"/>
          </p:cNvPicPr>
          <p:nvPr/>
        </p:nvPicPr>
        <p:blipFill>
          <a:blip r:embed="rId2"/>
          <a:stretch>
            <a:fillRect/>
          </a:stretch>
        </p:blipFill>
        <p:spPr>
          <a:xfrm>
            <a:off x="1854905" y="2482846"/>
            <a:ext cx="9085621" cy="3525616"/>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t>§ 107.140 Category 4 operations.</a:t>
            </a:r>
            <a:endParaRPr lang="en-US" b="1"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8162" cy="369332"/>
          </a:xfrm>
          <a:prstGeom prst="rect">
            <a:avLst/>
          </a:prstGeom>
          <a:noFill/>
        </p:spPr>
        <p:txBody>
          <a:bodyPr wrap="none" rtlCol="0">
            <a:spAutoFit/>
          </a:bodyPr>
          <a:lstStyle/>
          <a:p>
            <a:r>
              <a:rPr lang="en-US" dirty="0"/>
              <a:t>UA.I.E.K3d</a:t>
            </a:r>
          </a:p>
        </p:txBody>
      </p:sp>
    </p:spTree>
    <p:extLst>
      <p:ext uri="{BB962C8B-B14F-4D97-AF65-F5344CB8AC3E}">
        <p14:creationId xmlns:p14="http://schemas.microsoft.com/office/powerpoint/2010/main" val="30456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t>AC 107-2A.8.3 Operations Over People.</a:t>
            </a:r>
          </a:p>
          <a:p>
            <a:pPr marL="0" indent="0">
              <a:buNone/>
            </a:pPr>
            <a:endParaRPr lang="en-US" b="1" dirty="0">
              <a:effectLst/>
            </a:endParaRPr>
          </a:p>
          <a:p>
            <a:pPr marL="0" indent="0">
              <a:buNone/>
            </a:pPr>
            <a:r>
              <a:rPr lang="en-US" sz="2000" dirty="0">
                <a:effectLst/>
                <a:latin typeface="Arial" panose="020B0604020202020204" pitchFamily="34" charset="0"/>
                <a:cs typeface="Arial" panose="020B0604020202020204" pitchFamily="34" charset="0"/>
              </a:rPr>
              <a:t>Selecting an operational location where there are no people and none are expected to be present for the duration of the operation. If the remote pilot selects a location where people are present, the remote pilot should have a plan of action to ensure human beings remain clear of the operating area. The remote pilot may be able to direct people to remain indoors or remain under safe cover until the small unmanned aircraft flight operation has ended. Safe cover is a structure or stationary vehicle that protects a person from harm if the small unmanned aircraft impacts that structure or vehicle.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UA.I.E.K4</a:t>
            </a:r>
          </a:p>
        </p:txBody>
      </p:sp>
    </p:spTree>
    <p:extLst>
      <p:ext uri="{BB962C8B-B14F-4D97-AF65-F5344CB8AC3E}">
        <p14:creationId xmlns:p14="http://schemas.microsoft.com/office/powerpoint/2010/main" val="327808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fontScale="70000" lnSpcReduction="20000"/>
          </a:bodyPr>
          <a:lstStyle/>
          <a:p>
            <a:pPr marL="0" indent="0">
              <a:buNone/>
            </a:pPr>
            <a:r>
              <a:rPr lang="en-US" sz="4000" dirty="0"/>
              <a:t>AC 107-2A 8.3.1 Minimum Distances from a Person.</a:t>
            </a:r>
          </a:p>
          <a:p>
            <a:pPr marL="0" indent="0">
              <a:buNone/>
            </a:pPr>
            <a:endParaRPr lang="en-US" b="1" dirty="0">
              <a:effectLst/>
            </a:endParaRPr>
          </a:p>
          <a:p>
            <a:pPr marL="0" indent="0">
              <a:buNone/>
            </a:pPr>
            <a:r>
              <a:rPr lang="en-US" sz="2300" dirty="0">
                <a:effectLst/>
                <a:latin typeface="Arial" panose="020B0604020202020204" pitchFamily="34" charset="0"/>
                <a:cs typeface="Arial" panose="020B0604020202020204" pitchFamily="34" charset="0"/>
              </a:rPr>
              <a:t>Part 107 does not impose a specific stand-off distance requirement from people when operating a small unmanned aircraft. The remote pilot may elect to observe a minimum stand-off distance to ensure the safety of the operation. When determining an appropriate stand-off distance, the remote pilot should consider the following factors: </a:t>
            </a:r>
          </a:p>
          <a:p>
            <a:pPr marL="0" indent="0">
              <a:buNone/>
            </a:pPr>
            <a:endParaRPr lang="en-US" sz="2300" dirty="0">
              <a:effectLst/>
              <a:latin typeface="Arial" panose="020B0604020202020204" pitchFamily="34" charset="0"/>
              <a:cs typeface="Arial" panose="020B0604020202020204" pitchFamily="34" charset="0"/>
            </a:endParaRPr>
          </a:p>
          <a:p>
            <a:pPr marL="0" indent="0">
              <a:buNone/>
            </a:pPr>
            <a:r>
              <a:rPr lang="en-US" sz="2300" dirty="0">
                <a:effectLst/>
                <a:latin typeface="Arial" panose="020B0604020202020204" pitchFamily="34" charset="0"/>
                <a:cs typeface="Arial" panose="020B0604020202020204" pitchFamily="34" charset="0"/>
              </a:rPr>
              <a:t>• The small unmanned aircraft’s performance, to include course, speed, trajectory, and maneuverability. </a:t>
            </a:r>
          </a:p>
          <a:p>
            <a:pPr marL="0" indent="0">
              <a:buNone/>
            </a:pPr>
            <a:endParaRPr lang="en-US" sz="2300" dirty="0">
              <a:effectLst/>
              <a:latin typeface="Arial" panose="020B0604020202020204" pitchFamily="34" charset="0"/>
              <a:cs typeface="Arial" panose="020B0604020202020204" pitchFamily="34" charset="0"/>
            </a:endParaRPr>
          </a:p>
          <a:p>
            <a:pPr marL="0" indent="0">
              <a:buNone/>
            </a:pPr>
            <a:r>
              <a:rPr lang="en-US" sz="2300" dirty="0">
                <a:effectLst/>
                <a:latin typeface="Arial" panose="020B0604020202020204" pitchFamily="34" charset="0"/>
                <a:cs typeface="Arial" panose="020B0604020202020204" pitchFamily="34" charset="0"/>
              </a:rPr>
              <a:t>• Environmental conditions such as wind, including gusts, precipitation, and visibility. </a:t>
            </a:r>
          </a:p>
          <a:p>
            <a:pPr marL="0" indent="0">
              <a:buNone/>
            </a:pPr>
            <a:endParaRPr lang="en-US" sz="2300" dirty="0">
              <a:effectLst/>
              <a:latin typeface="Arial" panose="020B0604020202020204" pitchFamily="34" charset="0"/>
              <a:cs typeface="Arial" panose="020B0604020202020204" pitchFamily="34" charset="0"/>
            </a:endParaRPr>
          </a:p>
          <a:p>
            <a:pPr marL="0" indent="0">
              <a:buNone/>
            </a:pPr>
            <a:r>
              <a:rPr lang="en-US" sz="2300" dirty="0">
                <a:effectLst/>
                <a:latin typeface="Arial" panose="020B0604020202020204" pitchFamily="34" charset="0"/>
                <a:cs typeface="Arial" panose="020B0604020202020204" pitchFamily="34" charset="0"/>
              </a:rPr>
              <a:t>• Operational area conditions such as the location and movement of people, vessels, or   vehicles, as well as terrain features, including structures or any other item that could affect the operational area where the small unmanned aircraft is being maneuvered. </a:t>
            </a:r>
          </a:p>
          <a:p>
            <a:pPr marL="0" indent="0">
              <a:buNone/>
            </a:pPr>
            <a:endParaRPr lang="en-US" sz="2300" dirty="0">
              <a:effectLst/>
              <a:latin typeface="Arial" panose="020B0604020202020204" pitchFamily="34" charset="0"/>
              <a:cs typeface="Arial" panose="020B0604020202020204" pitchFamily="34" charset="0"/>
            </a:endParaRPr>
          </a:p>
          <a:p>
            <a:pPr marL="0" indent="0">
              <a:buNone/>
            </a:pPr>
            <a:r>
              <a:rPr lang="en-US" sz="2300" dirty="0">
                <a:effectLst/>
                <a:latin typeface="Arial" panose="020B0604020202020204" pitchFamily="34" charset="0"/>
                <a:cs typeface="Arial" panose="020B0604020202020204" pitchFamily="34" charset="0"/>
              </a:rPr>
              <a:t>• Probable failures and the ability to perform emergency maneuvers, including emergency landings. </a:t>
            </a:r>
          </a:p>
          <a:p>
            <a:pPr marL="0" indent="0">
              <a:buNone/>
            </a:pPr>
            <a:endParaRPr lang="en-US" sz="2300" dirty="0">
              <a:effectLst/>
              <a:latin typeface="Arial" panose="020B0604020202020204" pitchFamily="34" charset="0"/>
              <a:cs typeface="Arial" panose="020B0604020202020204" pitchFamily="34" charset="0"/>
            </a:endParaRPr>
          </a:p>
          <a:p>
            <a:pPr marL="0" indent="0">
              <a:buNone/>
            </a:pPr>
            <a:r>
              <a:rPr lang="en-US" sz="2300" dirty="0">
                <a:effectLst/>
                <a:latin typeface="Arial" panose="020B0604020202020204" pitchFamily="34" charset="0"/>
                <a:cs typeface="Arial" panose="020B0604020202020204" pitchFamily="34" charset="0"/>
              </a:rPr>
              <a:t>• The remote pilot’s familiarity with and ability to maneuver the small unmanned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UA.I.E.K5</a:t>
            </a:r>
          </a:p>
        </p:txBody>
      </p:sp>
    </p:spTree>
    <p:extLst>
      <p:ext uri="{BB962C8B-B14F-4D97-AF65-F5344CB8AC3E}">
        <p14:creationId xmlns:p14="http://schemas.microsoft.com/office/powerpoint/2010/main" val="389381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8.3.2 Operations Over Open-Air Assembly of People.</a:t>
            </a:r>
          </a:p>
          <a:p>
            <a:pPr marL="0" indent="0">
              <a:buNone/>
            </a:pPr>
            <a:r>
              <a:rPr lang="en-US" sz="2200" dirty="0">
                <a:effectLst/>
                <a:latin typeface="Arial" panose="020B0604020202020204" pitchFamily="34" charset="0"/>
                <a:cs typeface="Arial" panose="020B0604020202020204" pitchFamily="34" charset="0"/>
              </a:rPr>
              <a:t>Remote pilots are prohibited from operating a small unmanned aircraft as a Category 1, 2, or 4 operation in sustained flight over open-air assemblies, unless the operation meets the requirements of § 89.110 or § 89.115(a). This prohibition is subject to waiver. </a:t>
            </a:r>
          </a:p>
          <a:p>
            <a:pPr marL="0" indent="0">
              <a:buNone/>
            </a:pPr>
            <a:r>
              <a:rPr lang="en-US" sz="2200" dirty="0">
                <a:effectLst/>
                <a:latin typeface="Arial" panose="020B0604020202020204" pitchFamily="34" charset="0"/>
                <a:cs typeface="Arial" panose="020B0604020202020204" pitchFamily="34" charset="0"/>
              </a:rPr>
              <a:t>8.3.2.1 “Sustained flight” over an open-air assembly of persons in a Category 1, 2, or 4 operation does not include a brief, one-time transiting over a portion of the assembled gathering where the transit is merely incidental to a point-to-point operation unrelated to the assembly. </a:t>
            </a:r>
          </a:p>
          <a:p>
            <a:pPr marL="0" indent="0">
              <a:buNone/>
            </a:pPr>
            <a:r>
              <a:rPr lang="en-US" sz="2200" dirty="0">
                <a:effectLst/>
                <a:latin typeface="Arial" panose="020B0604020202020204" pitchFamily="34" charset="0"/>
                <a:cs typeface="Arial" panose="020B0604020202020204" pitchFamily="34" charset="0"/>
              </a:rPr>
              <a:t>8.3.2.2 Category 3 operations are not allowed over an open-air assembly of persons</a:t>
            </a:r>
            <a:r>
              <a:rPr lang="en-US" b="1" dirty="0">
                <a:effectLst/>
              </a:rPr>
              <a:t>.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UA.I.E.K5</a:t>
            </a:r>
          </a:p>
        </p:txBody>
      </p:sp>
    </p:spTree>
    <p:extLst>
      <p:ext uri="{BB962C8B-B14F-4D97-AF65-F5344CB8AC3E}">
        <p14:creationId xmlns:p14="http://schemas.microsoft.com/office/powerpoint/2010/main" val="369052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UA.I.E.K5</a:t>
            </a:r>
          </a:p>
        </p:txBody>
      </p:sp>
      <p:pic>
        <p:nvPicPr>
          <p:cNvPr id="8" name="Picture 7">
            <a:extLst>
              <a:ext uri="{FF2B5EF4-FFF2-40B4-BE49-F238E27FC236}">
                <a16:creationId xmlns:a16="http://schemas.microsoft.com/office/drawing/2014/main" id="{19ECA8D4-FFCB-9F2B-6A7E-9B6D7E32634B}"/>
              </a:ext>
            </a:extLst>
          </p:cNvPr>
          <p:cNvPicPr>
            <a:picLocks noChangeAspect="1"/>
          </p:cNvPicPr>
          <p:nvPr/>
        </p:nvPicPr>
        <p:blipFill>
          <a:blip r:embed="rId2"/>
          <a:stretch>
            <a:fillRect/>
          </a:stretch>
        </p:blipFill>
        <p:spPr>
          <a:xfrm>
            <a:off x="2435380" y="1519622"/>
            <a:ext cx="7321240" cy="5157919"/>
          </a:xfrm>
          <a:prstGeom prst="rect">
            <a:avLst/>
          </a:prstGeom>
        </p:spPr>
      </p:pic>
    </p:spTree>
    <p:extLst>
      <p:ext uri="{BB962C8B-B14F-4D97-AF65-F5344CB8AC3E}">
        <p14:creationId xmlns:p14="http://schemas.microsoft.com/office/powerpoint/2010/main" val="329511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lnSpcReduction="10000"/>
          </a:bodyPr>
          <a:lstStyle/>
          <a:p>
            <a:pPr marL="0" indent="0">
              <a:buNone/>
            </a:pPr>
            <a:r>
              <a:rPr lang="en-US" sz="4000" dirty="0"/>
              <a:t>AC 107-2A 8.3.3 Operations Over Moving Vehicles.</a:t>
            </a:r>
          </a:p>
          <a:p>
            <a:pPr marL="0" indent="0">
              <a:buNone/>
            </a:pPr>
            <a:r>
              <a:rPr lang="en-US" sz="2200" dirty="0">
                <a:effectLst/>
                <a:latin typeface="Arial" panose="020B0604020202020204" pitchFamily="34" charset="0"/>
                <a:cs typeface="Arial" panose="020B0604020202020204" pitchFamily="34" charset="0"/>
              </a:rPr>
              <a:t>Part 107 allows small unmanned aircraft operations over people inside moving vehicles with a small unmanned aircraft that meets the eligibility requirements for a Category 1, 2, 3, or 4 operation subject to one of the following conditions:</a:t>
            </a:r>
          </a:p>
          <a:p>
            <a:pPr marL="0" indent="0">
              <a:buNone/>
            </a:pPr>
            <a:endParaRPr lang="en-US" sz="2000" dirty="0">
              <a:effectLst/>
            </a:endParaRPr>
          </a:p>
          <a:p>
            <a:pPr marL="0" indent="0">
              <a:buNone/>
            </a:pPr>
            <a:r>
              <a:rPr lang="en-US" sz="2000" dirty="0">
                <a:effectLst/>
              </a:rPr>
              <a:t>8.3.3.1 For Categories 1, 2, and 3 small unmanned aircraft, the operation must be conducted within or over a closed- or restricted-access site. Any person located inside a moving vehicle within the closed- or restricted-access site must be on notice that a small unmanned aircraft may fly over them; or</a:t>
            </a:r>
          </a:p>
          <a:p>
            <a:pPr marL="0" indent="0">
              <a:buNone/>
            </a:pPr>
            <a:endParaRPr lang="en-US" sz="2000" dirty="0">
              <a:effectLst/>
            </a:endParaRPr>
          </a:p>
          <a:p>
            <a:pPr marL="0" indent="0">
              <a:buNone/>
            </a:pPr>
            <a:r>
              <a:rPr lang="en-US" sz="2000" dirty="0">
                <a:effectLst/>
              </a:rPr>
              <a:t>8.3.3.2 AC 107-2A If the operation is not conducted within or over a closed- or restricted-access site, the small unmanned aircraft must not maintain sustained flight over any moving vehicle.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UA.I.E.K6</a:t>
            </a:r>
          </a:p>
        </p:txBody>
      </p:sp>
    </p:spTree>
    <p:extLst>
      <p:ext uri="{BB962C8B-B14F-4D97-AF65-F5344CB8AC3E}">
        <p14:creationId xmlns:p14="http://schemas.microsoft.com/office/powerpoint/2010/main" val="4620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A00A8F-D4E4-36DF-64A9-BD854B7BDA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8675" y="1490662"/>
            <a:ext cx="10515600" cy="5002213"/>
          </a:xfrm>
          <a:prstGeom prst="rect">
            <a:avLst/>
          </a:prstGeom>
        </p:spPr>
      </p:pic>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spTree>
    <p:extLst>
      <p:ext uri="{BB962C8B-B14F-4D97-AF65-F5344CB8AC3E}">
        <p14:creationId xmlns:p14="http://schemas.microsoft.com/office/powerpoint/2010/main" val="313290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UA.I.E.K6</a:t>
            </a:r>
          </a:p>
        </p:txBody>
      </p:sp>
      <p:pic>
        <p:nvPicPr>
          <p:cNvPr id="8" name="Picture 7">
            <a:extLst>
              <a:ext uri="{FF2B5EF4-FFF2-40B4-BE49-F238E27FC236}">
                <a16:creationId xmlns:a16="http://schemas.microsoft.com/office/drawing/2014/main" id="{BE170444-79F4-B71C-E6D7-E54BD4428026}"/>
              </a:ext>
            </a:extLst>
          </p:cNvPr>
          <p:cNvPicPr>
            <a:picLocks noChangeAspect="1"/>
          </p:cNvPicPr>
          <p:nvPr/>
        </p:nvPicPr>
        <p:blipFill>
          <a:blip r:embed="rId2"/>
          <a:stretch>
            <a:fillRect/>
          </a:stretch>
        </p:blipFill>
        <p:spPr>
          <a:xfrm>
            <a:off x="1453285" y="2013363"/>
            <a:ext cx="9285429" cy="3972171"/>
          </a:xfrm>
          <a:prstGeom prst="rect">
            <a:avLst/>
          </a:prstGeom>
        </p:spPr>
      </p:pic>
    </p:spTree>
    <p:extLst>
      <p:ext uri="{BB962C8B-B14F-4D97-AF65-F5344CB8AC3E}">
        <p14:creationId xmlns:p14="http://schemas.microsoft.com/office/powerpoint/2010/main" val="176970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07C556-72A0-7008-D76D-9755D43842D0}"/>
              </a:ext>
            </a:extLst>
          </p:cNvPr>
          <p:cNvPicPr>
            <a:picLocks noChangeAspect="1"/>
          </p:cNvPicPr>
          <p:nvPr/>
        </p:nvPicPr>
        <p:blipFill>
          <a:blip r:embed="rId2"/>
          <a:stretch>
            <a:fillRect/>
          </a:stretch>
        </p:blipFill>
        <p:spPr>
          <a:xfrm>
            <a:off x="1461842" y="2013362"/>
            <a:ext cx="9268316" cy="3930073"/>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UA.I.E.K6</a:t>
            </a:r>
          </a:p>
        </p:txBody>
      </p:sp>
    </p:spTree>
    <p:extLst>
      <p:ext uri="{BB962C8B-B14F-4D97-AF65-F5344CB8AC3E}">
        <p14:creationId xmlns:p14="http://schemas.microsoft.com/office/powerpoint/2010/main" val="316639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8.6.5 Modifications</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The remote pilot operating instructions may contain details concerning allowable modifications of the small unmanned aircraft. Modifications not allowed by the remote pilot operating instructions may render the small unmanned aircraft ineligible for operations over people. Such modifications would require submission of a new DOC. Additionally, the small unmanned aircraft may need to be relabeled to reflect the category of operations it is eligible to conduct. In the case of the sale or transfer of the small unmanned aircraft, or use of the aircraft by someone other than the applicant, the applicant must provide remote pilot operating instructions that reflect the aircraft’s eligible category and acceptable modifications. Therefore, the FAA encourages manufacturers of small unmanned aircraft to keep track of modifications that would require an update to the remote pilot operating instructions.</a:t>
            </a:r>
            <a:endParaRPr lang="en-US" sz="2000"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UA.I.E.K7</a:t>
            </a:r>
          </a:p>
        </p:txBody>
      </p:sp>
    </p:spTree>
    <p:extLst>
      <p:ext uri="{BB962C8B-B14F-4D97-AF65-F5344CB8AC3E}">
        <p14:creationId xmlns:p14="http://schemas.microsoft.com/office/powerpoint/2010/main" val="176590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8.6.6 Closed or Restricted Sites</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Category 3 operations may take place over or within closed- or restricted-access sites where everyone located within the site must be on notice that a small unmanned aircraft may fly over them, as long as the operational area is not considered an open-air assembly. People who are not directly participating in the operation of the small unmanned aircraft but who are performing functions at the closed- or restricted-access site must be on notice of potential small unmanned aircraft operations, and should be advised of precautions or other recommended actions to take, if necessary. Remote pilots are responsible for ensuring no inadvertent or unauthorized access to the site occur. Adequate assurance could include physical barriers such as barricading and fencing or monitoring personnel to ensure inadvertent or unauthorized access to the site does not occur. Geographical boundaries, such as rivers, canals, cliffs, and heavily wooded areas may serve as effective barriers to restrict access.</a:t>
            </a:r>
            <a:endParaRPr lang="en-US" sz="2000"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UA.I.E.K8</a:t>
            </a:r>
          </a:p>
        </p:txBody>
      </p:sp>
    </p:spTree>
    <p:extLst>
      <p:ext uri="{BB962C8B-B14F-4D97-AF65-F5344CB8AC3E}">
        <p14:creationId xmlns:p14="http://schemas.microsoft.com/office/powerpoint/2010/main" val="317325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8.12 Closed or Restricted Sites</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The FAA requires applicants to provide remote pilot operating instructions for a small unmanned aircraft eligible to conduct Category 2 or Category 3 operations upon sale or transfer of the small unmanned aircraft, or use of the small unmanned aircraft by someone other than the applicant. In addition, the applicant should keep the instructions up-to-date to account for any changes it makes to a small unmanned aircraft.</a:t>
            </a:r>
            <a:endParaRPr lang="en-US" sz="2000"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18319" cy="369332"/>
          </a:xfrm>
          <a:prstGeom prst="rect">
            <a:avLst/>
          </a:prstGeom>
          <a:noFill/>
        </p:spPr>
        <p:txBody>
          <a:bodyPr wrap="none" rtlCol="0">
            <a:spAutoFit/>
          </a:bodyPr>
          <a:lstStyle/>
          <a:p>
            <a:r>
              <a:rPr lang="en-US" dirty="0"/>
              <a:t>UA.I.E.K9</a:t>
            </a:r>
          </a:p>
        </p:txBody>
      </p:sp>
    </p:spTree>
    <p:extLst>
      <p:ext uri="{BB962C8B-B14F-4D97-AF65-F5344CB8AC3E}">
        <p14:creationId xmlns:p14="http://schemas.microsoft.com/office/powerpoint/2010/main" val="335631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UA.I.E.K10</a:t>
            </a:r>
          </a:p>
        </p:txBody>
      </p:sp>
      <p:pic>
        <p:nvPicPr>
          <p:cNvPr id="8" name="Picture 7">
            <a:extLst>
              <a:ext uri="{FF2B5EF4-FFF2-40B4-BE49-F238E27FC236}">
                <a16:creationId xmlns:a16="http://schemas.microsoft.com/office/drawing/2014/main" id="{88832500-934D-70A2-0A78-64E630E83E0E}"/>
              </a:ext>
            </a:extLst>
          </p:cNvPr>
          <p:cNvPicPr>
            <a:picLocks noChangeAspect="1"/>
          </p:cNvPicPr>
          <p:nvPr/>
        </p:nvPicPr>
        <p:blipFill>
          <a:blip r:embed="rId2"/>
          <a:stretch>
            <a:fillRect/>
          </a:stretch>
        </p:blipFill>
        <p:spPr>
          <a:xfrm>
            <a:off x="1406165" y="2181225"/>
            <a:ext cx="4572000" cy="2495550"/>
          </a:xfrm>
          <a:prstGeom prst="rect">
            <a:avLst/>
          </a:prstGeom>
        </p:spPr>
      </p:pic>
      <p:pic>
        <p:nvPicPr>
          <p:cNvPr id="10" name="Picture 9">
            <a:extLst>
              <a:ext uri="{FF2B5EF4-FFF2-40B4-BE49-F238E27FC236}">
                <a16:creationId xmlns:a16="http://schemas.microsoft.com/office/drawing/2014/main" id="{9CB0CE91-6FC4-5865-62EB-597449B353CA}"/>
              </a:ext>
            </a:extLst>
          </p:cNvPr>
          <p:cNvPicPr>
            <a:picLocks noChangeAspect="1"/>
          </p:cNvPicPr>
          <p:nvPr/>
        </p:nvPicPr>
        <p:blipFill>
          <a:blip r:embed="rId3"/>
          <a:stretch>
            <a:fillRect/>
          </a:stretch>
        </p:blipFill>
        <p:spPr>
          <a:xfrm>
            <a:off x="6772275" y="2181225"/>
            <a:ext cx="4581525" cy="2476500"/>
          </a:xfrm>
          <a:prstGeom prst="rect">
            <a:avLst/>
          </a:prstGeom>
        </p:spPr>
      </p:pic>
    </p:spTree>
    <p:extLst>
      <p:ext uri="{BB962C8B-B14F-4D97-AF65-F5344CB8AC3E}">
        <p14:creationId xmlns:p14="http://schemas.microsoft.com/office/powerpoint/2010/main" val="4818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8.12.2.2 Optional Components</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The [small unmanned aircraft make and model] is already equipped with a high-definition camera. If you intend to conduct operations over people in accordance with Category 2 or Category 3, you may replace the camera only with a pre-approved camera listed in the remote pilot operating instructions, which may be found on the [manufacturer’s] website. Additionally, for operations over people in accordance with Category 2 or Category 3, you may not affix any other payload to the [small unmanned aircraft make and model] unless it is listed in the remote pilot operating instructions, which may be found on the [manufacturer’s] website. Any permissible payload you affix to the small unmanned aircraft must be securely attached throughout the duration of all operations that occur in accordance with Category 2 or Category 3. Failure to adhere to these requirements will result in the ineligibility of the [small unmanned aircraft make and model] to operate over people in accordance with Category 2 or Category 3.</a:t>
            </a:r>
            <a:endParaRPr lang="en-US" sz="2000" dirty="0">
              <a:effectLst/>
            </a:endParaRP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UA.I.E.K11</a:t>
            </a:r>
          </a:p>
        </p:txBody>
      </p:sp>
    </p:spTree>
    <p:extLst>
      <p:ext uri="{BB962C8B-B14F-4D97-AF65-F5344CB8AC3E}">
        <p14:creationId xmlns:p14="http://schemas.microsoft.com/office/powerpoint/2010/main" val="2994358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8.9 Declaration of Compliance</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For a small unmanned aircraft to be eligible to conduct Category 2 or 3 operations over people, the person who designs, produces, or modifies the small unmanned aircraft must declare compliance with the appropriate performance-based safety requirements through use of an FAA-accepted MOC. The FAA will receive such DOCs via an electronic form available on the FAA’s website https://uasdoc.faa.gov. Submission of a DOC involves the applicant declaring the following information:</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UA.I.E.K12</a:t>
            </a:r>
          </a:p>
        </p:txBody>
      </p:sp>
    </p:spTree>
    <p:extLst>
      <p:ext uri="{BB962C8B-B14F-4D97-AF65-F5344CB8AC3E}">
        <p14:creationId xmlns:p14="http://schemas.microsoft.com/office/powerpoint/2010/main" val="4239988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8.9 Declaration of Compliance</a:t>
            </a:r>
          </a:p>
          <a:p>
            <a:pPr marL="0" indent="0">
              <a:buNone/>
            </a:pPr>
            <a:endParaRPr lang="en-US" sz="2000" dirty="0">
              <a:effectLst/>
              <a:latin typeface="Arial" panose="020B0604020202020204" pitchFamily="34" charset="0"/>
              <a:cs typeface="Arial" panose="020B0604020202020204" pitchFamily="34" charset="0"/>
            </a:endParaRPr>
          </a:p>
          <a:p>
            <a:r>
              <a:rPr lang="en-US" sz="2000" dirty="0">
                <a:effectLst/>
              </a:rPr>
              <a:t>The applicant has demonstrated that the small unmanned aircraft meets the performance-based safety requirements for the category or categories of operation through an FAA-accepted MOC;</a:t>
            </a:r>
          </a:p>
          <a:p>
            <a:r>
              <a:rPr lang="en-US" sz="2000" dirty="0">
                <a:effectLst/>
              </a:rPr>
              <a:t>The applicant maintains a process to notify owners of small unmanned aircraft and the FAA of any unsafe conditions that render those small unmanned aircraft noncompliant with part 107 subpart D;</a:t>
            </a:r>
            <a:endParaRPr lang="en-US" sz="2000" dirty="0"/>
          </a:p>
          <a:p>
            <a:r>
              <a:rPr lang="en-US" sz="2000" dirty="0">
                <a:effectLst/>
              </a:rPr>
              <a:t>The applicant verifies that the small unmanned aircraft does not contain any safety defects; and</a:t>
            </a:r>
          </a:p>
          <a:p>
            <a:r>
              <a:rPr lang="en-US" sz="2000" dirty="0">
                <a:effectLst/>
              </a:rPr>
              <a:t>The applicant will allow the FAA access to its facilities and technical documents, records, or reports required or witness any test necessary to determine compliance with the DOC.</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UA.I.E.K12</a:t>
            </a:r>
          </a:p>
        </p:txBody>
      </p:sp>
    </p:spTree>
    <p:extLst>
      <p:ext uri="{BB962C8B-B14F-4D97-AF65-F5344CB8AC3E}">
        <p14:creationId xmlns:p14="http://schemas.microsoft.com/office/powerpoint/2010/main" val="185926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B8A1-8AFE-79C5-E182-C23BBE6789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F52BB5-CA5B-B27D-D857-2DDA435F5B22}"/>
              </a:ext>
            </a:extLst>
          </p:cNvPr>
          <p:cNvSpPr>
            <a:spLocks noGrp="1"/>
          </p:cNvSpPr>
          <p:nvPr>
            <p:ph idx="1"/>
          </p:nvPr>
        </p:nvSpPr>
        <p:spPr/>
        <p:txBody>
          <a:bodyPr/>
          <a:lstStyle/>
          <a:p>
            <a:endParaRPr lang="en-US"/>
          </a:p>
        </p:txBody>
      </p:sp>
      <p:pic>
        <p:nvPicPr>
          <p:cNvPr id="5" name="Picture 4">
            <a:hlinkClick r:id="rId3"/>
            <a:extLst>
              <a:ext uri="{FF2B5EF4-FFF2-40B4-BE49-F238E27FC236}">
                <a16:creationId xmlns:a16="http://schemas.microsoft.com/office/drawing/2014/main" id="{690CBD04-2740-BDA6-714F-68064A6F0E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8046"/>
            <a:ext cx="12192000" cy="5861908"/>
          </a:xfrm>
          <a:prstGeom prst="rect">
            <a:avLst/>
          </a:prstGeom>
        </p:spPr>
      </p:pic>
      <p:sp>
        <p:nvSpPr>
          <p:cNvPr id="7" name="TextBox 6">
            <a:extLst>
              <a:ext uri="{FF2B5EF4-FFF2-40B4-BE49-F238E27FC236}">
                <a16:creationId xmlns:a16="http://schemas.microsoft.com/office/drawing/2014/main" id="{CA14083E-ED3E-AA66-EE45-2DA4BD0CA6F2}"/>
              </a:ext>
            </a:extLst>
          </p:cNvPr>
          <p:cNvSpPr txBox="1"/>
          <p:nvPr/>
        </p:nvSpPr>
        <p:spPr>
          <a:xfrm>
            <a:off x="0" y="6386041"/>
            <a:ext cx="12192000" cy="369332"/>
          </a:xfrm>
          <a:prstGeom prst="rect">
            <a:avLst/>
          </a:prstGeom>
          <a:noFill/>
        </p:spPr>
        <p:txBody>
          <a:bodyPr wrap="square">
            <a:spAutoFit/>
          </a:bodyPr>
          <a:lstStyle/>
          <a:p>
            <a:pPr algn="ctr"/>
            <a:r>
              <a:rPr lang="en-US" dirty="0"/>
              <a:t>https://uasdoc.faa.gov/login</a:t>
            </a:r>
          </a:p>
        </p:txBody>
      </p:sp>
      <p:pic>
        <p:nvPicPr>
          <p:cNvPr id="9" name="Picture 8">
            <a:hlinkClick r:id="rId3"/>
            <a:extLst>
              <a:ext uri="{FF2B5EF4-FFF2-40B4-BE49-F238E27FC236}">
                <a16:creationId xmlns:a16="http://schemas.microsoft.com/office/drawing/2014/main" id="{80E0521D-3616-1CA2-B584-154380A1F1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85460" y="3942205"/>
            <a:ext cx="1944417" cy="2247801"/>
          </a:xfrm>
          <a:prstGeom prst="rect">
            <a:avLst/>
          </a:prstGeom>
        </p:spPr>
      </p:pic>
    </p:spTree>
    <p:extLst>
      <p:ext uri="{BB962C8B-B14F-4D97-AF65-F5344CB8AC3E}">
        <p14:creationId xmlns:p14="http://schemas.microsoft.com/office/powerpoint/2010/main" val="219272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pic>
        <p:nvPicPr>
          <p:cNvPr id="3" name="Picture 2">
            <a:extLst>
              <a:ext uri="{FF2B5EF4-FFF2-40B4-BE49-F238E27FC236}">
                <a16:creationId xmlns:a16="http://schemas.microsoft.com/office/drawing/2014/main" id="{9DB334FA-0359-10CC-E89E-8E279409E3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328584"/>
            <a:ext cx="10515600" cy="5529416"/>
          </a:xfrm>
          <a:prstGeom prst="rect">
            <a:avLst/>
          </a:prstGeom>
        </p:spPr>
      </p:pic>
    </p:spTree>
    <p:extLst>
      <p:ext uri="{BB962C8B-B14F-4D97-AF65-F5344CB8AC3E}">
        <p14:creationId xmlns:p14="http://schemas.microsoft.com/office/powerpoint/2010/main" val="2055282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fontScale="92500" lnSpcReduction="10000"/>
          </a:bodyPr>
          <a:lstStyle/>
          <a:p>
            <a:pPr marL="0" indent="0">
              <a:buNone/>
            </a:pPr>
            <a:r>
              <a:rPr lang="en-US" sz="4000" dirty="0"/>
              <a:t>AC 107-2A 8.3.7.4 Applicability of Maintenance and Record Retention Requirements </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When a remote pilot operates a small unmanned aircraft in accordance with part 107, having an FAA-issued airworthiness certificate under part 21, the requirements of parts 43 and 91 do not apply. However, a small unmanned aircraft issued an airworthiness certificate may be eligible to operate under part 91, under certain circumstances. Part 107 contains necessary updates to the regulatory text to reflect the applicability of operating rules. Category 4 does not prescribe as many maintenance and record retention requirements as are required by parts 43 and 91, respectively. Therefore, it may be difficult for an owner or operator to switch between operating rules. A small unmanned aircraft operated and maintained in accordance with part 107 may find it difficult to show compliance with the requirements of part 43 and 91. To address this concern, an owner or operator can elect to comply with the relevant parts 43 and 91 requirements, even while operating in accordance with part 107. Under these circumstances, electing to comply with the relevant parts 43 and 91 requirements may help facilitate moving back and forth between operational parts, if desired, because the requirements of parts 43 and 91 are more stringent than those of § 107.140 with regard to maintenance and airworthiness.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UA.I.E.K14</a:t>
            </a:r>
          </a:p>
        </p:txBody>
      </p:sp>
    </p:spTree>
    <p:extLst>
      <p:ext uri="{BB962C8B-B14F-4D97-AF65-F5344CB8AC3E}">
        <p14:creationId xmlns:p14="http://schemas.microsoft.com/office/powerpoint/2010/main" val="405799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8.5 Means of Compliance—General Information</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An MOC is a method to show that a small unmanned aircraft does not exceed the applicable injury severity limit upon impact with a human being, does not contain any exposed rotating parts that would lacerate human skin, and does not contain any safety defects. An MOC must be accepted by the FAA before an applicant can rely on it to declare compliance with the safety requirements for operations over people. Anyone may submit an MOC to the FAA for acceptance if it fulfills Category 2 or Category 3 safety requirements. An individual or a voluntary consensus standards body (e.g., ASTM International or SAE) could develop an acceptable MOC. The MOC must demonstrate through test, analysis, or inspection that the small unmanned aircraft is eligible for operations over people in Category 2, Category 3, or both. The MOC may include consensus standards. Once the FAA accepts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UA.I.E.K15</a:t>
            </a:r>
          </a:p>
        </p:txBody>
      </p:sp>
    </p:spTree>
    <p:extLst>
      <p:ext uri="{BB962C8B-B14F-4D97-AF65-F5344CB8AC3E}">
        <p14:creationId xmlns:p14="http://schemas.microsoft.com/office/powerpoint/2010/main" val="6400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8.6.1 Impact of Kinetic Energy</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An applicant may use the FAA-provided MOC to satisfy the impact kinetic energy requirements by confirming the impact of the small unmanned aircraft does not exceed the applicable injury severity limits during a typical failure mode at the aircraft’s maximum performance capabilities. To test a small unmanned aircraft using this MOC, an applicant would first determine the maximum forward airspeed that the small unmanned aircraft is capable of attaining at full power in level flight. This would be done using a reliable and accurate airspeed measurement method under typical environmental conditions. For example, an applicant could measure the maximum speed using a Global Positioning System (GPS) groundspeed indicator, a radar gun, or tape measure and stop watch. Note that small unmanned aircraft operated under part 107 may not exceed the speed limitations in part 107 unless authorized under a Certificate of Waiver (</a:t>
            </a:r>
            <a:r>
              <a:rPr lang="en-US" sz="2000" dirty="0" err="1">
                <a:effectLst/>
                <a:latin typeface="Arial" panose="020B0604020202020204" pitchFamily="34" charset="0"/>
                <a:cs typeface="Arial" panose="020B0604020202020204" pitchFamily="34" charset="0"/>
              </a:rPr>
              <a:t>CoW</a:t>
            </a:r>
            <a:r>
              <a:rPr lang="en-US" sz="2000" dirty="0">
                <a:effectLst/>
                <a:latin typeface="Arial" panose="020B0604020202020204" pitchFamily="34" charset="0"/>
                <a:cs typeface="Arial" panose="020B0604020202020204" pitchFamily="34" charset="0"/>
              </a:rPr>
              <a:t>) or an exemption (§ 107.51(a)).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UA.I.E.K16</a:t>
            </a:r>
          </a:p>
        </p:txBody>
      </p:sp>
    </p:spTree>
    <p:extLst>
      <p:ext uri="{BB962C8B-B14F-4D97-AF65-F5344CB8AC3E}">
        <p14:creationId xmlns:p14="http://schemas.microsoft.com/office/powerpoint/2010/main" val="422197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10515600" cy="4754284"/>
          </a:xfrm>
        </p:spPr>
        <p:txBody>
          <a:bodyPr>
            <a:normAutofit/>
          </a:bodyPr>
          <a:lstStyle/>
          <a:p>
            <a:pPr marL="0" indent="0">
              <a:buNone/>
            </a:pPr>
            <a:r>
              <a:rPr lang="en-US" sz="4000" dirty="0"/>
              <a:t>AC 107-2A 8.6.2 Exposed Rotating Parts</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One means, but not the only means, of complying with the requirement would be to manufacture the small unmanned aircraft so that it does not contain any exposed rotating parts. For example, if the propellers that provide lift and thrust for the small unmanned aircraft are internal to the unmanned aircraft, such as in a ducted fan configuration, and would not make contact with a person as a result of a typical impact, then the parts would not be exposed. Therefore, the small unmanned aircraft would satisfy this requirement. Testing and analysis may be required to determine that the rotating parts could not become exposed as a result of a typical impact with a person. If the forces on the small unmanned aircraft during an impact with a person are likely to cause structural failures that cause the rotating parts to become exposed, then that design would not satisfy this requirement.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UA.I.E.K17</a:t>
            </a:r>
          </a:p>
        </p:txBody>
      </p:sp>
    </p:spTree>
    <p:extLst>
      <p:ext uri="{BB962C8B-B14F-4D97-AF65-F5344CB8AC3E}">
        <p14:creationId xmlns:p14="http://schemas.microsoft.com/office/powerpoint/2010/main" val="362167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06974-2D08-CA24-BDD6-3DFB5A2285E5}"/>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53860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478F-F9FF-155B-F25D-2A530F12AC74}"/>
              </a:ext>
            </a:extLst>
          </p:cNvPr>
          <p:cNvSpPr>
            <a:spLocks noGrp="1"/>
          </p:cNvSpPr>
          <p:nvPr>
            <p:ph type="title"/>
          </p:nvPr>
        </p:nvSpPr>
        <p:spPr/>
        <p:txBody>
          <a:bodyPr>
            <a:normAutofit/>
          </a:bodyPr>
          <a:lstStyle/>
          <a:p>
            <a:r>
              <a:rPr lang="en-US" sz="4000" dirty="0"/>
              <a:t>14 CFR §107—Small Unmanned Aircraft Systems</a:t>
            </a:r>
          </a:p>
        </p:txBody>
      </p:sp>
      <p:sp>
        <p:nvSpPr>
          <p:cNvPr id="3" name="Content Placeholder 2">
            <a:extLst>
              <a:ext uri="{FF2B5EF4-FFF2-40B4-BE49-F238E27FC236}">
                <a16:creationId xmlns:a16="http://schemas.microsoft.com/office/drawing/2014/main" id="{906CAC82-9C34-9694-7F3B-E9A8AD0073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https://www.ecfr.gov/current/title-14/chapter-I/subchapter-F/part-107</a:t>
            </a:r>
          </a:p>
        </p:txBody>
      </p:sp>
      <p:pic>
        <p:nvPicPr>
          <p:cNvPr id="5" name="Picture 4">
            <a:extLst>
              <a:ext uri="{FF2B5EF4-FFF2-40B4-BE49-F238E27FC236}">
                <a16:creationId xmlns:a16="http://schemas.microsoft.com/office/drawing/2014/main" id="{B0ED6DF2-D801-31B2-C18B-FFBB8DD0B402}"/>
              </a:ext>
            </a:extLst>
          </p:cNvPr>
          <p:cNvPicPr>
            <a:picLocks noChangeAspect="1"/>
          </p:cNvPicPr>
          <p:nvPr/>
        </p:nvPicPr>
        <p:blipFill>
          <a:blip r:embed="rId2"/>
          <a:stretch>
            <a:fillRect/>
          </a:stretch>
        </p:blipFill>
        <p:spPr>
          <a:xfrm>
            <a:off x="4762500" y="1866900"/>
            <a:ext cx="2667000" cy="3124200"/>
          </a:xfrm>
          <a:prstGeom prst="rect">
            <a:avLst/>
          </a:prstGeom>
        </p:spPr>
      </p:pic>
    </p:spTree>
    <p:extLst>
      <p:ext uri="{BB962C8B-B14F-4D97-AF65-F5344CB8AC3E}">
        <p14:creationId xmlns:p14="http://schemas.microsoft.com/office/powerpoint/2010/main" val="211150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sz="3100" dirty="0">
                <a:latin typeface="Arial" panose="020B0604020202020204" pitchFamily="34" charset="0"/>
                <a:cs typeface="Arial" panose="020B0604020202020204" pitchFamily="34" charset="0"/>
              </a:rPr>
              <a:t>AC 107-2A.8.13 Remote Pilot Responsibilities When Conducting Operations Over People.</a:t>
            </a:r>
          </a:p>
          <a:p>
            <a:pPr marL="0" indent="0">
              <a:buNone/>
            </a:pPr>
            <a:r>
              <a:rPr lang="en-US" sz="2000" dirty="0">
                <a:latin typeface="Arial" panose="020B0604020202020204" pitchFamily="34" charset="0"/>
                <a:cs typeface="Arial" panose="020B0604020202020204" pitchFamily="34" charset="0"/>
              </a:rPr>
              <a:t>The remote pilot has additional responsibilities when conducting small unmanned aircraft operations over people. In addition to the other operational requirements in part 107, the pilot is responsible for determining he or she is operating a small unmanned aircraft in the appropriate category for the type of operation he or she will conduct. The remote pilot is also responsible for verifying the small unmanned aircraft is properly labeled and listed on an FAA-accepted DOC. The remote pilot should perform all of the recommended preflight actions for all flights described in previous chapters and appendices of this AC.</a:t>
            </a:r>
            <a:endParaRPr lang="en-US" sz="2000"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30502" cy="369332"/>
          </a:xfrm>
          <a:prstGeom prst="rect">
            <a:avLst/>
          </a:prstGeom>
          <a:noFill/>
        </p:spPr>
        <p:txBody>
          <a:bodyPr wrap="none" rtlCol="0">
            <a:spAutoFit/>
          </a:bodyPr>
          <a:lstStyle/>
          <a:p>
            <a:r>
              <a:rPr lang="en-US" dirty="0"/>
              <a:t>UA.I.E.K1</a:t>
            </a:r>
          </a:p>
        </p:txBody>
      </p:sp>
    </p:spTree>
    <p:extLst>
      <p:ext uri="{BB962C8B-B14F-4D97-AF65-F5344CB8AC3E}">
        <p14:creationId xmlns:p14="http://schemas.microsoft.com/office/powerpoint/2010/main" val="78215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fontScale="92500" lnSpcReduction="10000"/>
          </a:bodyPr>
          <a:lstStyle/>
          <a:p>
            <a:pPr marL="0" indent="0">
              <a:buNone/>
            </a:pPr>
            <a:r>
              <a:rPr lang="en-US" sz="3100" dirty="0">
                <a:latin typeface="Arial" panose="020B0604020202020204" pitchFamily="34" charset="0"/>
                <a:cs typeface="Arial" panose="020B0604020202020204" pitchFamily="34" charset="0"/>
              </a:rPr>
              <a:t>AC 107-2A.8.14 Operations Over People at Night. </a:t>
            </a:r>
          </a:p>
          <a:p>
            <a:pPr marL="0" indent="0">
              <a:buNone/>
            </a:pPr>
            <a:r>
              <a:rPr lang="en-US" sz="2200" dirty="0">
                <a:latin typeface="Arial" panose="020B0604020202020204" pitchFamily="34" charset="0"/>
                <a:cs typeface="Arial" panose="020B0604020202020204" pitchFamily="34" charset="0"/>
              </a:rPr>
              <a:t>The categories and their respective restrictions for operations over people do not change due to conditions of night. The test methods, analyses, or manner of inspection an applicant uses for determining that a small unmanned aircraft meets the performance-based safety requirements are time-of-day neutral. The risk mitigation measures apply equally to day and night operations when operating over people, with specific requirements for both the manufacturer of the small unmanned aircraft and the remote pilot.</a:t>
            </a:r>
          </a:p>
          <a:p>
            <a:pPr marL="0" indent="0">
              <a:buNone/>
            </a:pPr>
            <a:r>
              <a:rPr lang="en-US" sz="2200" dirty="0">
                <a:latin typeface="Arial" panose="020B0604020202020204" pitchFamily="34" charset="0"/>
                <a:cs typeface="Arial" panose="020B0604020202020204" pitchFamily="34" charset="0"/>
              </a:rPr>
              <a:t>8.14.1 If the small unmanned aircraft used in an operation at night is eligible to operate in any category for operations over people listed in part 107 subpart D, then the remote pilot may operate the small unmanned aircraft over human beings at night pursuant to the requirements of §§ 107.29 and 107.39. In declaring any small unmanned aircraft as eligible for operations in Category 2 or 3, manufacturers who produce small unmanned aircraft eligible to operate over people at night will most likely need to consider the mass of an anti-collision light in declaring the small unmanned aircraft fulfills the safety requirements set forth in either §§ 107.120(a) or 107.130(a). </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130502" cy="369332"/>
          </a:xfrm>
          <a:prstGeom prst="rect">
            <a:avLst/>
          </a:prstGeom>
          <a:noFill/>
        </p:spPr>
        <p:txBody>
          <a:bodyPr wrap="none" rtlCol="0">
            <a:spAutoFit/>
          </a:bodyPr>
          <a:lstStyle/>
          <a:p>
            <a:r>
              <a:rPr lang="en-US" dirty="0"/>
              <a:t>UA.I.E.K2</a:t>
            </a:r>
          </a:p>
        </p:txBody>
      </p:sp>
    </p:spTree>
    <p:extLst>
      <p:ext uri="{BB962C8B-B14F-4D97-AF65-F5344CB8AC3E}">
        <p14:creationId xmlns:p14="http://schemas.microsoft.com/office/powerpoint/2010/main" val="220426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sz="3000" dirty="0"/>
              <a:t>§ 107.110 Category 1 operations.</a:t>
            </a:r>
          </a:p>
          <a:p>
            <a:pPr marL="0" indent="0">
              <a:buNone/>
            </a:pPr>
            <a:endParaRPr lang="en-US" sz="3000"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1750" cy="369332"/>
          </a:xfrm>
          <a:prstGeom prst="rect">
            <a:avLst/>
          </a:prstGeom>
          <a:noFill/>
        </p:spPr>
        <p:txBody>
          <a:bodyPr wrap="none" rtlCol="0">
            <a:spAutoFit/>
          </a:bodyPr>
          <a:lstStyle/>
          <a:p>
            <a:r>
              <a:rPr lang="en-US" dirty="0"/>
              <a:t>UA.I.E.K3a</a:t>
            </a:r>
          </a:p>
        </p:txBody>
      </p:sp>
      <p:pic>
        <p:nvPicPr>
          <p:cNvPr id="6" name="Picture 5">
            <a:extLst>
              <a:ext uri="{FF2B5EF4-FFF2-40B4-BE49-F238E27FC236}">
                <a16:creationId xmlns:a16="http://schemas.microsoft.com/office/drawing/2014/main" id="{F970F0D6-18D3-6D76-74AF-F7A566E31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48834"/>
            <a:ext cx="9072575" cy="3019338"/>
          </a:xfrm>
          <a:prstGeom prst="rect">
            <a:avLst/>
          </a:prstGeom>
        </p:spPr>
      </p:pic>
    </p:spTree>
    <p:extLst>
      <p:ext uri="{BB962C8B-B14F-4D97-AF65-F5344CB8AC3E}">
        <p14:creationId xmlns:p14="http://schemas.microsoft.com/office/powerpoint/2010/main" val="241589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257C0-0FEF-C781-A8BF-8E6424E4C5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36" y="2548834"/>
            <a:ext cx="9072575" cy="317758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sz="3000" dirty="0"/>
              <a:t>§ 107.115 Category 2 operations.</a:t>
            </a:r>
          </a:p>
          <a:p>
            <a:pPr marL="0" indent="0">
              <a:buNone/>
            </a:pPr>
            <a:endParaRPr lang="en-US" sz="3000"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8162" cy="369332"/>
          </a:xfrm>
          <a:prstGeom prst="rect">
            <a:avLst/>
          </a:prstGeom>
          <a:noFill/>
        </p:spPr>
        <p:txBody>
          <a:bodyPr wrap="none" rtlCol="0">
            <a:spAutoFit/>
          </a:bodyPr>
          <a:lstStyle/>
          <a:p>
            <a:r>
              <a:rPr lang="en-US" dirty="0"/>
              <a:t>UA.I.E.K3b</a:t>
            </a:r>
          </a:p>
        </p:txBody>
      </p:sp>
      <p:pic>
        <p:nvPicPr>
          <p:cNvPr id="6" name="Picture 5">
            <a:extLst>
              <a:ext uri="{FF2B5EF4-FFF2-40B4-BE49-F238E27FC236}">
                <a16:creationId xmlns:a16="http://schemas.microsoft.com/office/drawing/2014/main" id="{F970F0D6-18D3-6D76-74AF-F7A566E31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48834"/>
            <a:ext cx="9072575" cy="3019338"/>
          </a:xfrm>
          <a:prstGeom prst="rect">
            <a:avLst/>
          </a:prstGeom>
        </p:spPr>
      </p:pic>
    </p:spTree>
    <p:extLst>
      <p:ext uri="{BB962C8B-B14F-4D97-AF65-F5344CB8AC3E}">
        <p14:creationId xmlns:p14="http://schemas.microsoft.com/office/powerpoint/2010/main" val="380745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7B3AA7-F150-DAA2-58C1-8EB34BB1CE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36" y="2548834"/>
            <a:ext cx="9072575" cy="2687465"/>
          </a:xfrm>
          <a:prstGeom prst="rect">
            <a:avLst/>
          </a:prstGeom>
        </p:spPr>
      </p:pic>
      <p:pic>
        <p:nvPicPr>
          <p:cNvPr id="7" name="Picture 6">
            <a:extLst>
              <a:ext uri="{FF2B5EF4-FFF2-40B4-BE49-F238E27FC236}">
                <a16:creationId xmlns:a16="http://schemas.microsoft.com/office/drawing/2014/main" id="{BC6257C0-0FEF-C781-A8BF-8E6424E4C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36" y="2548834"/>
            <a:ext cx="9072575" cy="317758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E—Operations Over People</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sz="2000" dirty="0"/>
              <a:t>§ 107.120 Category 2 operations: Eligibility of small unmanned aircraft and other applicant requirements.</a:t>
            </a:r>
            <a:endParaRPr lang="en-US" sz="3000"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21600" y="6308209"/>
            <a:ext cx="1248162" cy="369332"/>
          </a:xfrm>
          <a:prstGeom prst="rect">
            <a:avLst/>
          </a:prstGeom>
          <a:noFill/>
        </p:spPr>
        <p:txBody>
          <a:bodyPr wrap="none" rtlCol="0">
            <a:spAutoFit/>
          </a:bodyPr>
          <a:lstStyle/>
          <a:p>
            <a:r>
              <a:rPr lang="en-US" dirty="0"/>
              <a:t>UA.I.E.K3b</a:t>
            </a:r>
          </a:p>
        </p:txBody>
      </p:sp>
    </p:spTree>
    <p:extLst>
      <p:ext uri="{BB962C8B-B14F-4D97-AF65-F5344CB8AC3E}">
        <p14:creationId xmlns:p14="http://schemas.microsoft.com/office/powerpoint/2010/main" val="57057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Props1.xml><?xml version="1.0" encoding="utf-8"?>
<ds:datastoreItem xmlns:ds="http://schemas.openxmlformats.org/officeDocument/2006/customXml" ds:itemID="{3F36021D-63A6-4B4B-8D47-9DCEA725E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E7C29-3C95-448E-8B36-01EA8903B1A5}">
  <ds:schemaRefs>
    <ds:schemaRef ds:uri="http://schemas.microsoft.com/sharepoint/v3/contenttype/forms"/>
  </ds:schemaRefs>
</ds:datastoreItem>
</file>

<file path=customXml/itemProps3.xml><?xml version="1.0" encoding="utf-8"?>
<ds:datastoreItem xmlns:ds="http://schemas.openxmlformats.org/officeDocument/2006/customXml" ds:itemID="{FB5C9AFE-A9FF-4A4B-84ED-8AC81342C976}">
  <ds:schemaRefs>
    <ds:schemaRef ds:uri="http://purl.org/dc/elements/1.1/"/>
    <ds:schemaRef ds:uri="http://schemas.microsoft.com/office/infopath/2007/PartnerControls"/>
    <ds:schemaRef ds:uri="2bf66801-57ab-41bc-bb38-e9a17d4acc49"/>
    <ds:schemaRef ds:uri="http://purl.org/dc/terms/"/>
    <ds:schemaRef ds:uri="http://www.w3.org/XML/1998/namespace"/>
    <ds:schemaRef ds:uri="http://schemas.openxmlformats.org/package/2006/metadata/core-properties"/>
    <ds:schemaRef ds:uri="b461d66d-1dae-447d-bb72-e148995aadc1"/>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399</TotalTime>
  <Words>2977</Words>
  <Application>Microsoft Office PowerPoint</Application>
  <PresentationFormat>Widescreen</PresentationFormat>
  <Paragraphs>146</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Aptos</vt:lpstr>
      <vt:lpstr>Aptos Display</vt:lpstr>
      <vt:lpstr>Arial</vt:lpstr>
      <vt:lpstr>Office Theme</vt:lpstr>
      <vt:lpstr>PowerPoint Presentation</vt:lpstr>
      <vt:lpstr>Topics</vt:lpstr>
      <vt:lpstr>Topics</vt:lpstr>
      <vt:lpstr>14 CFR §107—Small Unmanned Aircraft Systems</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Subpart E—Operations Over People</vt:lpstr>
      <vt:lpstr>PowerPoint Presentation</vt:lpstr>
      <vt:lpstr>Subpart E—Operations Over People</vt:lpstr>
      <vt:lpstr>Subpart E—Operations Over People</vt:lpstr>
      <vt:lpstr>Subpart E—Operations Over People</vt:lpstr>
      <vt:lpstr>Subpart E—Operations Over People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Corns</dc:creator>
  <cp:lastModifiedBy>Kevin Corns</cp:lastModifiedBy>
  <cp:revision>7</cp:revision>
  <dcterms:created xsi:type="dcterms:W3CDTF">2024-08-26T00:47:07Z</dcterms:created>
  <dcterms:modified xsi:type="dcterms:W3CDTF">2025-01-02T02:33:41Z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