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0"/>
  </p:notesMasterIdLst>
  <p:sldIdLst>
    <p:sldId id="256" r:id="rId6"/>
    <p:sldId id="277" r:id="rId7"/>
    <p:sldId id="306" r:id="rId8"/>
    <p:sldId id="326" r:id="rId9"/>
    <p:sldId id="327" r:id="rId10"/>
    <p:sldId id="328" r:id="rId11"/>
    <p:sldId id="329" r:id="rId12"/>
    <p:sldId id="331" r:id="rId13"/>
    <p:sldId id="332" r:id="rId14"/>
    <p:sldId id="333" r:id="rId15"/>
    <p:sldId id="334" r:id="rId16"/>
    <p:sldId id="335" r:id="rId17"/>
    <p:sldId id="330"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05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FA2016-4DDD-433B-A26E-27E67487E33D}" type="datetimeFigureOut">
              <a:rPr lang="en-US"/>
              <a:t>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89F455-641D-45F0-AB04-34E74185B214}" type="slidenum">
              <a:rPr lang="en-US"/>
              <a:t>‹#›</a:t>
            </a:fld>
            <a:endParaRPr lang="en-US"/>
          </a:p>
        </p:txBody>
      </p:sp>
    </p:spTree>
    <p:extLst>
      <p:ext uri="{BB962C8B-B14F-4D97-AF65-F5344CB8AC3E}">
        <p14:creationId xmlns:p14="http://schemas.microsoft.com/office/powerpoint/2010/main" val="3675998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73417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22567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156531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5D4A-FCA4-BAA3-6E40-D82EBE2F6A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F3DE60-8BBE-3E51-BB1D-5288F6A52F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2746FB-04BD-519E-0536-7D7FB0A345B9}"/>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5" name="Footer Placeholder 4">
            <a:extLst>
              <a:ext uri="{FF2B5EF4-FFF2-40B4-BE49-F238E27FC236}">
                <a16:creationId xmlns:a16="http://schemas.microsoft.com/office/drawing/2014/main" id="{D6E1DCD7-DDC4-7FF5-F013-C5343506D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75A671-47C7-EB69-4EB5-05B272B4907C}"/>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307826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4B591-2BE1-8905-8251-40E6A9D2B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6B09B9-8A19-343C-A754-55B853A7D0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B2513-674B-FDE6-9427-68DBD20B469D}"/>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5" name="Footer Placeholder 4">
            <a:extLst>
              <a:ext uri="{FF2B5EF4-FFF2-40B4-BE49-F238E27FC236}">
                <a16:creationId xmlns:a16="http://schemas.microsoft.com/office/drawing/2014/main" id="{B8567C9B-C2AB-3325-6B33-6B5693EF83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F9830-4610-63DF-2265-385EF2ADA71F}"/>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1994727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92C91-CDDF-51AF-C383-51F83C598D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79769C-C8FF-F292-0A2B-9DB83AE46E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7DB324-8F0C-E9D1-7ACE-054A356D9235}"/>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5" name="Footer Placeholder 4">
            <a:extLst>
              <a:ext uri="{FF2B5EF4-FFF2-40B4-BE49-F238E27FC236}">
                <a16:creationId xmlns:a16="http://schemas.microsoft.com/office/drawing/2014/main" id="{8537EBC4-4D22-A6A8-75E6-E4E33405F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F2C42F-7D2C-F637-BF10-7F7A328A54E9}"/>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372163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735A2-F9FC-78E3-663B-FC59F1785A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D55E33-D359-A991-343D-FE9E330C69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6D90AE-E531-EC05-7792-685FF9094D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F4A54D-E2CC-2FE4-B460-B00D9C978330}"/>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6" name="Footer Placeholder 5">
            <a:extLst>
              <a:ext uri="{FF2B5EF4-FFF2-40B4-BE49-F238E27FC236}">
                <a16:creationId xmlns:a16="http://schemas.microsoft.com/office/drawing/2014/main" id="{21DEC745-B49E-94F1-22A7-A5C2E84DD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8E863E-C588-3E90-859B-59F1B3E157FA}"/>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760617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70A6B-A62B-7774-FB11-907E031343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669624-DFE0-1A99-371E-91D1321DD9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454EEF-53DE-B6F2-6202-F105E2EF90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59B300-B53A-CBCF-9FFD-F5915898A6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8C2E8-500D-AE2C-699A-25C20B1953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D98B68-E678-C1B6-24AC-BBCA123B0616}"/>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8" name="Footer Placeholder 7">
            <a:extLst>
              <a:ext uri="{FF2B5EF4-FFF2-40B4-BE49-F238E27FC236}">
                <a16:creationId xmlns:a16="http://schemas.microsoft.com/office/drawing/2014/main" id="{7B72B249-0219-29FE-23CD-A04CF3BA87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F78EEC-9567-BB02-CCF7-1528CA2DDDE6}"/>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247490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F74AE-A4AF-1777-6072-74C85E50FC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3F5D85-9E76-C7BF-2FA2-4EE3DE81BB38}"/>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4" name="Footer Placeholder 3">
            <a:extLst>
              <a:ext uri="{FF2B5EF4-FFF2-40B4-BE49-F238E27FC236}">
                <a16:creationId xmlns:a16="http://schemas.microsoft.com/office/drawing/2014/main" id="{89F8486A-4967-5517-EB8C-B6024D5D06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48673A-142C-3CE6-789F-D656FE93ADBB}"/>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239057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8319EB-1091-97F9-DB35-95F013CE9652}"/>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3" name="Footer Placeholder 2">
            <a:extLst>
              <a:ext uri="{FF2B5EF4-FFF2-40B4-BE49-F238E27FC236}">
                <a16:creationId xmlns:a16="http://schemas.microsoft.com/office/drawing/2014/main" id="{B655A8D1-3D0D-D0F4-0361-AA98DF1B36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4EE2B6-F5B5-4E59-4515-5613E61E323B}"/>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11113947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EABBE-0896-6001-89A8-4478D3A0F4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9BD5E8-1105-359B-B765-BE17014C08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8C04DD-0040-D1BD-F280-44F923BC2C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24978F-50C0-3C8B-7AAC-E4A602EA47E4}"/>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6" name="Footer Placeholder 5">
            <a:extLst>
              <a:ext uri="{FF2B5EF4-FFF2-40B4-BE49-F238E27FC236}">
                <a16:creationId xmlns:a16="http://schemas.microsoft.com/office/drawing/2014/main" id="{C5D4F341-6E0B-3219-F75B-D2DDFAEA3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CBB6F0-B1DE-C705-5622-BAB33AB3B61B}"/>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103588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5044772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96185-79A0-55BF-7161-AFF8A503AB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0C076D-A403-552D-119F-380B5474B9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A4ECA9-1378-3D31-283D-6DB019A88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67D4A5-31DA-F589-33F9-6E154B5464EF}"/>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6" name="Footer Placeholder 5">
            <a:extLst>
              <a:ext uri="{FF2B5EF4-FFF2-40B4-BE49-F238E27FC236}">
                <a16:creationId xmlns:a16="http://schemas.microsoft.com/office/drawing/2014/main" id="{1D24037B-8594-4122-9CA2-AC86F0100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E3ADD-5E17-91CE-FD90-DB780FCA9FF1}"/>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3594262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2A734-CC84-A458-8C98-F32D23192F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A2949E-8CE3-9AB2-B8A5-70465416DC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DDDE51-7BB3-1C8D-9F0C-EAA8E40F2A57}"/>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5" name="Footer Placeholder 4">
            <a:extLst>
              <a:ext uri="{FF2B5EF4-FFF2-40B4-BE49-F238E27FC236}">
                <a16:creationId xmlns:a16="http://schemas.microsoft.com/office/drawing/2014/main" id="{115D3CF8-A87D-6084-394B-024BF7061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68521B-7441-D11A-A042-8DAF9148022A}"/>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524431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E55DFB-66F5-BB09-DB3F-7E813E1951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FDFBD9-8D53-95A3-A7D4-97233C072B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640AF3-81F5-7242-70B8-5C09B282C681}"/>
              </a:ext>
            </a:extLst>
          </p:cNvPr>
          <p:cNvSpPr>
            <a:spLocks noGrp="1"/>
          </p:cNvSpPr>
          <p:nvPr>
            <p:ph type="dt" sz="half" idx="10"/>
          </p:nvPr>
        </p:nvSpPr>
        <p:spPr/>
        <p:txBody>
          <a:bodyPr/>
          <a:lstStyle/>
          <a:p>
            <a:fld id="{EB637335-64F4-413D-B4EB-639FA7E8F573}" type="datetimeFigureOut">
              <a:rPr lang="en-US" smtClean="0"/>
              <a:t>1/2/2025</a:t>
            </a:fld>
            <a:endParaRPr lang="en-US"/>
          </a:p>
        </p:txBody>
      </p:sp>
      <p:sp>
        <p:nvSpPr>
          <p:cNvPr id="5" name="Footer Placeholder 4">
            <a:extLst>
              <a:ext uri="{FF2B5EF4-FFF2-40B4-BE49-F238E27FC236}">
                <a16:creationId xmlns:a16="http://schemas.microsoft.com/office/drawing/2014/main" id="{F386F119-1FF2-C1F1-A3EB-4F661ED47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D3652D-EFBB-0029-D16E-A7FB4F2A69FA}"/>
              </a:ext>
            </a:extLst>
          </p:cNvPr>
          <p:cNvSpPr>
            <a:spLocks noGrp="1"/>
          </p:cNvSpPr>
          <p:nvPr>
            <p:ph type="sldNum" sz="quarter" idx="12"/>
          </p:nvPr>
        </p:nvSpPr>
        <p:spPr/>
        <p:txBody>
          <a:bodyPr/>
          <a:lstStyle/>
          <a:p>
            <a:fld id="{BB722EA9-5902-4154-B3DF-7FCCDEC6402E}" type="slidenum">
              <a:rPr lang="en-US" smtClean="0"/>
              <a:t>‹#›</a:t>
            </a:fld>
            <a:endParaRPr lang="en-US"/>
          </a:p>
        </p:txBody>
      </p:sp>
    </p:spTree>
    <p:extLst>
      <p:ext uri="{BB962C8B-B14F-4D97-AF65-F5344CB8AC3E}">
        <p14:creationId xmlns:p14="http://schemas.microsoft.com/office/powerpoint/2010/main" val="3488669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45601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49189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7125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960048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879935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9029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1/2/2025</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6106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1/2/2025</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185974769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ED96A1-58EA-37BD-7EC5-28D34D75CE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BC3375-F019-9293-3D62-F74ED30510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573D8D-E4A5-5DC5-10BE-DB63CFEA1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637335-64F4-413D-B4EB-639FA7E8F573}" type="datetimeFigureOut">
              <a:rPr lang="en-US" smtClean="0"/>
              <a:t>1/2/2025</a:t>
            </a:fld>
            <a:endParaRPr lang="en-US"/>
          </a:p>
        </p:txBody>
      </p:sp>
      <p:sp>
        <p:nvSpPr>
          <p:cNvPr id="5" name="Footer Placeholder 4">
            <a:extLst>
              <a:ext uri="{FF2B5EF4-FFF2-40B4-BE49-F238E27FC236}">
                <a16:creationId xmlns:a16="http://schemas.microsoft.com/office/drawing/2014/main" id="{C410DA1C-0966-5942-5D85-0727ECE34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2427AC4-2300-4332-E182-B546661BF8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722EA9-5902-4154-B3DF-7FCCDEC6402E}" type="slidenum">
              <a:rPr lang="en-US" smtClean="0"/>
              <a:t>‹#›</a:t>
            </a:fld>
            <a:endParaRPr lang="en-US"/>
          </a:p>
        </p:txBody>
      </p:sp>
    </p:spTree>
    <p:extLst>
      <p:ext uri="{BB962C8B-B14F-4D97-AF65-F5344CB8AC3E}">
        <p14:creationId xmlns:p14="http://schemas.microsoft.com/office/powerpoint/2010/main" val="40678297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6E91FE1-3240-45BC-A71D-4689779BE019}"/>
              </a:ext>
            </a:extLst>
          </p:cNvPr>
          <p:cNvSpPr txBox="1"/>
          <p:nvPr/>
        </p:nvSpPr>
        <p:spPr>
          <a:xfrm>
            <a:off x="7314361" y="342627"/>
            <a:ext cx="4775666" cy="175432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UA.V Operations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 Maintenance &amp;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Inspection Procedures</a:t>
            </a:r>
          </a:p>
        </p:txBody>
      </p:sp>
    </p:spTree>
    <p:extLst>
      <p:ext uri="{BB962C8B-B14F-4D97-AF65-F5344CB8AC3E}">
        <p14:creationId xmlns:p14="http://schemas.microsoft.com/office/powerpoint/2010/main" val="599350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187243" y="847967"/>
            <a:ext cx="11526458" cy="52664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11. Display panel, if used, is functioning properly; </a:t>
            </a:r>
            <a:endParaRPr lang="en-US" dirty="0">
              <a:solidFill>
                <a:schemeClr val="accent6">
                  <a:lumMod val="75000"/>
                </a:schemeClr>
              </a:solidFill>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12. Check ground support equipment, including takeoff and landing systems, for proper operation;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13. Check that control link correct functionality is established between the aircraft and the CS;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14. Check for correct movement of control surfaces using the CS;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15. Check onboard navigation and communication data links;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16. Check flight termination system, if installed;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17. Check fuel for correct type and quantity;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18. Check battery levels for the aircraft and CS;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19. Check that any equipment, such as a camera, is securely attached;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20. Verify communication with UAS and that the UAS has acquired GPS location from at least four satellites;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21. Start the UAS propellers to inspect for any imbalance or irregular operation;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22. Verify all controller operation for heading and altitude;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23. If required by flight path walk through, verify any noted obstructions that may interfere with the UAS; and </a:t>
            </a:r>
            <a:endParaRPr lang="en-US" sz="120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24. At a controlled low altitude, fly within range of any interference and recheck all controls and stability.</a:t>
            </a:r>
            <a:endParaRPr lang="en-US" sz="1200">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UA.V.F.K2</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Preflight inspection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1774875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1870397"/>
            <a:ext cx="11468584" cy="26235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chemeClr val="accent6">
                    <a:lumMod val="75000"/>
                  </a:schemeClr>
                </a:solidFill>
                <a:ea typeface="+mn-lt"/>
                <a:cs typeface="+mn-lt"/>
              </a:rPr>
              <a:t>APPENDIX C.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MAINTENANCE AND INSPECTION BEST PRACTICES</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In the interest of assisting varying background levels of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knowledge and skill, below is a chart offering conditions that, if noticed during a preflight inspection or check, may support a determination that the UAS is not in a condition for safe operation. Further inspection to identify the scope of damage and extent of possible repair needed to remedy the unsafe condition may be necessary prior to flight</a:t>
            </a:r>
            <a:endParaRPr lang="en-US">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UA.V.F.K3</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492" y="174201"/>
            <a:ext cx="12199182" cy="1754326"/>
          </a:xfrm>
          <a:prstGeom prst="rect">
            <a:avLst/>
          </a:prstGeom>
          <a:noFill/>
        </p:spPr>
        <p:txBody>
          <a:bodyPr wrap="square" lIns="91440" tIns="45720" rIns="91440" bIns="45720" rtlCol="0" anchor="t">
            <a:spAutoFit/>
          </a:bodyPr>
          <a:lstStyle/>
          <a:p>
            <a:pPr algn="ctr"/>
            <a:r>
              <a:rPr lang="en-US" sz="3600" dirty="0">
                <a:solidFill>
                  <a:schemeClr val="accent6">
                    <a:lumMod val="75000"/>
                  </a:schemeClr>
                </a:solidFill>
                <a:ea typeface="+mn-lt"/>
                <a:cs typeface="+mn-lt"/>
              </a:rPr>
              <a:t>Techniques to mitigate mechanical failures of all elements </a:t>
            </a:r>
            <a:endParaRPr lang="en-US" dirty="0">
              <a:solidFill>
                <a:schemeClr val="accent6">
                  <a:lumMod val="75000"/>
                </a:schemeClr>
              </a:solidFill>
              <a:ea typeface="+mn-lt"/>
              <a:cs typeface="+mn-lt"/>
            </a:endParaRPr>
          </a:p>
          <a:p>
            <a:pPr algn="ctr"/>
            <a:r>
              <a:rPr lang="en-US" sz="3600" dirty="0">
                <a:solidFill>
                  <a:schemeClr val="accent6">
                    <a:lumMod val="75000"/>
                  </a:schemeClr>
                </a:solidFill>
                <a:ea typeface="+mn-lt"/>
                <a:cs typeface="+mn-lt"/>
              </a:rPr>
              <a:t>used in sUAS operations, such as the battery and/or any </a:t>
            </a:r>
            <a:endParaRPr lang="en-US" dirty="0">
              <a:solidFill>
                <a:schemeClr val="accent6">
                  <a:lumMod val="75000"/>
                </a:schemeClr>
              </a:solidFill>
              <a:ea typeface="+mn-lt"/>
              <a:cs typeface="+mn-lt"/>
            </a:endParaRPr>
          </a:p>
          <a:p>
            <a:pPr algn="ctr"/>
            <a:r>
              <a:rPr lang="en-US" sz="3600" dirty="0">
                <a:solidFill>
                  <a:schemeClr val="accent6">
                    <a:lumMod val="75000"/>
                  </a:schemeClr>
                </a:solidFill>
                <a:ea typeface="+mn-lt"/>
                <a:cs typeface="+mn-lt"/>
              </a:rPr>
              <a:t>device(s) used to operate the sUAS.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359167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954068"/>
            <a:ext cx="11468584" cy="51989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7.3.5 Benefits of Recordkeeping. </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owners and operators may find recordkeeping to be beneficial. This could be done by documenting any repair, modification, overhaul, or replacement of a system component resulting from normal flight operations, and recording the time-in-service for that component at the time of the maintenance procedure. Over time, the operator should then be able to establish a reliable maintenance schedule for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and its components. Recordkeeping that includes a record of all periodic inspections, maintenance, preventative maintenance, repairs, and alterations performed on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could be retrievable from either hardcopy and/or electronic logbook format for future reference. This includes all components of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including: small UA, CS, launch and recovery equipment, C2 link equipment, payload, and any other components required to safely operate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Recordkeeping of documented maintenance and inspection events reinforces owner/operator responsibilities for airworthiness through systematic condition for safe flight determinations. Maintenance and inspection recordkeeping provides retrievable empirical evidence of vital safety assessment data defining the condition of safety-critical systems and components supporting the decision to launch. Recordkeeping of an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may provide essential safety support for commercial operators that may experience rapidly accumulated flight operational hours/cycles. Methodical maintenance and inspection data collection can prove to be very helpful in the tracking of sUAS component service life, as well as systemic component, equipage, and structural failure events.</a:t>
            </a:r>
            <a:endParaRPr lang="en-US" dirty="0">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UA.V.F.K4</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2972517" y="309239"/>
            <a:ext cx="6246968"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Appropriate record keeping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2927702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847967"/>
            <a:ext cx="11468584" cy="52182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7.2.3 Performing Maintenance. </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In some instances,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or component manufacturer may require certain maintenance tasks be performed by the manufacturer or by a person or facility (personnel) specified by the manufacturer. It is highly recommended that the maintenance be performed in accordance with the manufacturer’s instructions. However, if the operator decides not to use the manufacturer or personnel recommended by the manufacturer and is unable to perform the required maintenance, the operator should 6/21/16 AC 107-2 7-2 consider the expertise of maintenance personnel familiar with the specific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and its components. In addition, though not required, the use of certificated maintenance providers are encouraged, which may include repair stations, holders of mechanic and repairman certificates, and persons working under the supervision of these mechanics and repairman. </a:t>
            </a:r>
          </a:p>
          <a:p>
            <a:endParaRPr lang="en-US" dirty="0">
              <a:solidFill>
                <a:schemeClr val="accent6">
                  <a:lumMod val="75000"/>
                </a:schemeClr>
              </a:solidFill>
              <a:ea typeface="+mn-lt"/>
              <a:cs typeface="+mn-lt"/>
            </a:endParaRPr>
          </a:p>
          <a:p>
            <a:pPr lvl="1"/>
            <a:r>
              <a:rPr lang="en-US" dirty="0">
                <a:solidFill>
                  <a:schemeClr val="accent6">
                    <a:lumMod val="75000"/>
                  </a:schemeClr>
                </a:solidFill>
                <a:ea typeface="+mn-lt"/>
                <a:cs typeface="+mn-lt"/>
              </a:rPr>
              <a:t>7.2.3.1 If the operator or other maintenance personnel are unable to repair, modify, or overhaul an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or component back to its safe operational specification, then it is advisable to replace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or component with one that is in a condition for safe operation. It is important that all required maintenance be completed before each flight, and preferably in accordance with the manufacturer’s instructions or, in lieu of that, within known industry best practices.</a:t>
            </a:r>
            <a:endParaRPr lang="en-US" dirty="0">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UA.V.F.K5</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532958" y="299593"/>
            <a:ext cx="11048922"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Persons that may perform maintenance on an </a:t>
            </a:r>
            <a:r>
              <a:rPr lang="en-US" sz="3600" dirty="0" err="1">
                <a:solidFill>
                  <a:schemeClr val="accent6">
                    <a:lumMod val="75000"/>
                  </a:schemeClr>
                </a:solidFill>
                <a:ea typeface="+mn-lt"/>
                <a:cs typeface="+mn-lt"/>
              </a:rPr>
              <a:t>sUAS</a:t>
            </a:r>
            <a:r>
              <a:rPr lang="en-US" sz="3600" dirty="0">
                <a:solidFill>
                  <a:schemeClr val="accent6">
                    <a:lumMod val="75000"/>
                  </a:schemeClr>
                </a:solidFill>
                <a:ea typeface="+mn-lt"/>
                <a:cs typeface="+mn-lt"/>
              </a:rPr>
              <a:t>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844950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D406974-2D08-CA24-BDD6-3DFB5A2285E5}"/>
              </a:ext>
            </a:extLst>
          </p:cNvPr>
          <p:cNvPicPr>
            <a:picLocks noGrp="1" noChangeAspect="1"/>
          </p:cNvPicPr>
          <p:nvPr>
            <p:ph idx="1"/>
          </p:nvPr>
        </p:nvPicPr>
        <p:blipFill>
          <a:blip r:embed="rId2"/>
          <a:stretch>
            <a:fillRect/>
          </a:stretch>
        </p:blipFill>
        <p:spPr>
          <a:xfrm>
            <a:off x="511928" y="1334973"/>
            <a:ext cx="11168144" cy="4188054"/>
          </a:xfrm>
          <a:prstGeom prst="rect">
            <a:avLst/>
          </a:prstGeom>
        </p:spPr>
      </p:pic>
    </p:spTree>
    <p:extLst>
      <p:ext uri="{BB962C8B-B14F-4D97-AF65-F5344CB8AC3E}">
        <p14:creationId xmlns:p14="http://schemas.microsoft.com/office/powerpoint/2010/main" val="538603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CFE368-1D98-4E5E-99B3-C86BCEB3CCD3}"/>
              </a:ext>
            </a:extLst>
          </p:cNvPr>
          <p:cNvSpPr txBox="1"/>
          <p:nvPr/>
        </p:nvSpPr>
        <p:spPr>
          <a:xfrm>
            <a:off x="1317895" y="259947"/>
            <a:ext cx="9572044" cy="646331"/>
          </a:xfrm>
          <a:prstGeom prst="rect">
            <a:avLst/>
          </a:prstGeom>
          <a:noFill/>
        </p:spPr>
        <p:txBody>
          <a:bodyPr wrap="none" rtlCol="0">
            <a:spAutoFit/>
          </a:bodyPr>
          <a:lstStyle/>
          <a:p>
            <a:r>
              <a:rPr lang="en-US" sz="3600" dirty="0">
                <a:solidFill>
                  <a:schemeClr val="accent6">
                    <a:lumMod val="75000"/>
                  </a:schemeClr>
                </a:solidFill>
                <a:latin typeface="Arial" panose="020B0604020202020204" pitchFamily="34" charset="0"/>
                <a:cs typeface="Arial" panose="020B0604020202020204" pitchFamily="34" charset="0"/>
              </a:rPr>
              <a:t>Remote Pilot – Airman Certification Standards</a:t>
            </a:r>
            <a:endParaRPr lang="en-US" sz="3600" dirty="0">
              <a:solidFill>
                <a:schemeClr val="accent6">
                  <a:lumMod val="75000"/>
                </a:schemeClr>
              </a:solidFill>
            </a:endParaRPr>
          </a:p>
        </p:txBody>
      </p:sp>
      <p:graphicFrame>
        <p:nvGraphicFramePr>
          <p:cNvPr id="3" name="Table 2">
            <a:extLst>
              <a:ext uri="{FF2B5EF4-FFF2-40B4-BE49-F238E27FC236}">
                <a16:creationId xmlns:a16="http://schemas.microsoft.com/office/drawing/2014/main" id="{9FC4DE15-C25C-48E9-8592-243E10F0A5A2}"/>
              </a:ext>
            </a:extLst>
          </p:cNvPr>
          <p:cNvGraphicFramePr>
            <a:graphicFrameLocks noGrp="1"/>
          </p:cNvGraphicFramePr>
          <p:nvPr>
            <p:extLst>
              <p:ext uri="{D42A27DB-BD31-4B8C-83A1-F6EECF244321}">
                <p14:modId xmlns:p14="http://schemas.microsoft.com/office/powerpoint/2010/main" val="2304440757"/>
              </p:ext>
            </p:extLst>
          </p:nvPr>
        </p:nvGraphicFramePr>
        <p:xfrm>
          <a:off x="1080655" y="906278"/>
          <a:ext cx="10046524" cy="4795680"/>
        </p:xfrm>
        <a:graphic>
          <a:graphicData uri="http://schemas.openxmlformats.org/drawingml/2006/table">
            <a:tbl>
              <a:tblPr firstRow="1" bandRow="1">
                <a:tableStyleId>{5C22544A-7EE6-4342-B048-85BDC9FD1C3A}</a:tableStyleId>
              </a:tblPr>
              <a:tblGrid>
                <a:gridCol w="1498916">
                  <a:extLst>
                    <a:ext uri="{9D8B030D-6E8A-4147-A177-3AD203B41FA5}">
                      <a16:colId xmlns:a16="http://schemas.microsoft.com/office/drawing/2014/main" val="1530009053"/>
                    </a:ext>
                  </a:extLst>
                </a:gridCol>
                <a:gridCol w="8547608">
                  <a:extLst>
                    <a:ext uri="{9D8B030D-6E8A-4147-A177-3AD203B41FA5}">
                      <a16:colId xmlns:a16="http://schemas.microsoft.com/office/drawing/2014/main" val="2190537347"/>
                    </a:ext>
                  </a:extLst>
                </a:gridCol>
              </a:tblGrid>
              <a:tr h="370840">
                <a:tc>
                  <a:txBody>
                    <a:bodyPr/>
                    <a:lstStyle/>
                    <a:p>
                      <a:r>
                        <a:rPr lang="en-US" sz="1600" dirty="0">
                          <a:solidFill>
                            <a:schemeClr val="accent6">
                              <a:lumMod val="75000"/>
                            </a:schemeClr>
                          </a:solidFill>
                          <a:latin typeface="Arial"/>
                          <a:cs typeface="Arial"/>
                        </a:rPr>
                        <a:t>Task</a:t>
                      </a:r>
                    </a:p>
                  </a:txBody>
                  <a:tcPr>
                    <a:noFill/>
                  </a:tcPr>
                </a:tc>
                <a:tc>
                  <a:txBody>
                    <a:bodyPr/>
                    <a:lstStyle/>
                    <a:p>
                      <a:pPr lvl="0">
                        <a:buNone/>
                      </a:pPr>
                      <a:r>
                        <a:rPr lang="en-US" sz="1600" b="1" i="0" u="none" strike="noStrike" noProof="0" dirty="0">
                          <a:solidFill>
                            <a:schemeClr val="accent6">
                              <a:lumMod val="75000"/>
                            </a:schemeClr>
                          </a:solidFill>
                          <a:latin typeface="Avenir Next LT Pro Light"/>
                        </a:rPr>
                        <a:t>F. Maintenance and Inspection Procedures (*)</a:t>
                      </a:r>
                      <a:endParaRPr lang="en-US" b="1" dirty="0">
                        <a:solidFill>
                          <a:schemeClr val="accent6">
                            <a:lumMod val="75000"/>
                          </a:schemeClr>
                        </a:solidFill>
                        <a:latin typeface="Avenir Next LT Pro Light"/>
                      </a:endParaRPr>
                    </a:p>
                  </a:txBody>
                  <a:tcPr>
                    <a:noFill/>
                  </a:tcPr>
                </a:tc>
                <a:extLst>
                  <a:ext uri="{0D108BD9-81ED-4DB2-BD59-A6C34878D82A}">
                    <a16:rowId xmlns:a16="http://schemas.microsoft.com/office/drawing/2014/main" val="1044916287"/>
                  </a:ext>
                </a:extLst>
              </a:tr>
              <a:tr h="365920">
                <a:tc>
                  <a:txBody>
                    <a:bodyPr/>
                    <a:lstStyle/>
                    <a:p>
                      <a:r>
                        <a:rPr lang="en-US" sz="1600" b="1" dirty="0">
                          <a:solidFill>
                            <a:schemeClr val="accent6">
                              <a:lumMod val="75000"/>
                            </a:schemeClr>
                          </a:solidFill>
                          <a:latin typeface="Arial"/>
                          <a:cs typeface="Arial"/>
                        </a:rPr>
                        <a:t>References</a:t>
                      </a:r>
                    </a:p>
                  </a:txBody>
                  <a:tcPr>
                    <a:noFill/>
                  </a:tcPr>
                </a:tc>
                <a:tc>
                  <a:txBody>
                    <a:bodyPr/>
                    <a:lstStyle/>
                    <a:p>
                      <a:pPr lvl="0">
                        <a:buNone/>
                      </a:pPr>
                      <a:r>
                        <a:rPr lang="en-US" sz="1600" b="0" i="0" u="none" strike="noStrike" noProof="0" dirty="0">
                          <a:solidFill>
                            <a:schemeClr val="accent6">
                              <a:lumMod val="75000"/>
                            </a:schemeClr>
                          </a:solidFill>
                        </a:rPr>
                        <a:t>AC 107-2 </a:t>
                      </a:r>
                      <a:endParaRPr lang="en-US" dirty="0">
                        <a:solidFill>
                          <a:schemeClr val="accent6">
                            <a:lumMod val="75000"/>
                          </a:schemeClr>
                        </a:solidFill>
                      </a:endParaRPr>
                    </a:p>
                  </a:txBody>
                  <a:tcPr>
                    <a:noFill/>
                  </a:tcPr>
                </a:tc>
                <a:extLst>
                  <a:ext uri="{0D108BD9-81ED-4DB2-BD59-A6C34878D82A}">
                    <a16:rowId xmlns:a16="http://schemas.microsoft.com/office/drawing/2014/main" val="3548069522"/>
                  </a:ext>
                </a:extLst>
              </a:tr>
              <a:tr h="370840">
                <a:tc>
                  <a:txBody>
                    <a:bodyPr/>
                    <a:lstStyle/>
                    <a:p>
                      <a:r>
                        <a:rPr lang="en-US" sz="1600" b="1" dirty="0">
                          <a:solidFill>
                            <a:schemeClr val="accent6">
                              <a:lumMod val="75000"/>
                            </a:schemeClr>
                          </a:solidFill>
                          <a:latin typeface="Arial"/>
                          <a:cs typeface="Arial"/>
                        </a:rPr>
                        <a:t>Objective</a:t>
                      </a:r>
                    </a:p>
                  </a:txBody>
                  <a:tcPr>
                    <a:noFill/>
                  </a:tcPr>
                </a:tc>
                <a:tc>
                  <a:txBody>
                    <a:bodyPr/>
                    <a:lstStyle/>
                    <a:p>
                      <a:pPr lvl="0">
                        <a:buNone/>
                      </a:pPr>
                      <a:r>
                        <a:rPr lang="en-US" sz="1600" b="0" i="0" u="none" strike="noStrike" noProof="0" dirty="0">
                          <a:solidFill>
                            <a:schemeClr val="accent6">
                              <a:lumMod val="75000"/>
                            </a:schemeClr>
                          </a:solidFill>
                          <a:latin typeface="Avenir Next LT Pro Light"/>
                        </a:rPr>
                        <a:t>To determine that the applicant is knowledgeable in </a:t>
                      </a:r>
                      <a:r>
                        <a:rPr lang="en-US" sz="1600" b="0" i="0" u="none" strike="noStrike" noProof="0" dirty="0" err="1">
                          <a:solidFill>
                            <a:schemeClr val="accent6">
                              <a:lumMod val="75000"/>
                            </a:schemeClr>
                          </a:solidFill>
                          <a:latin typeface="Avenir Next LT Pro Light"/>
                        </a:rPr>
                        <a:t>sUAS</a:t>
                      </a:r>
                      <a:r>
                        <a:rPr lang="en-US" sz="1600" b="0" i="0" u="none" strike="noStrike" noProof="0" dirty="0">
                          <a:solidFill>
                            <a:schemeClr val="accent6">
                              <a:lumMod val="75000"/>
                            </a:schemeClr>
                          </a:solidFill>
                          <a:latin typeface="Avenir Next LT Pro Light"/>
                        </a:rPr>
                        <a:t> maintenance and inspection procedures.</a:t>
                      </a:r>
                      <a:endParaRPr lang="en-US" dirty="0">
                        <a:solidFill>
                          <a:schemeClr val="accent6">
                            <a:lumMod val="75000"/>
                          </a:schemeClr>
                        </a:solidFill>
                        <a:latin typeface="Avenir Next LT Pro Light"/>
                      </a:endParaRPr>
                    </a:p>
                  </a:txBody>
                  <a:tcPr>
                    <a:noFill/>
                  </a:tcPr>
                </a:tc>
                <a:extLst>
                  <a:ext uri="{0D108BD9-81ED-4DB2-BD59-A6C34878D82A}">
                    <a16:rowId xmlns:a16="http://schemas.microsoft.com/office/drawing/2014/main" val="2298132813"/>
                  </a:ext>
                </a:extLst>
              </a:tr>
              <a:tr h="370840">
                <a:tc>
                  <a:txBody>
                    <a:bodyPr/>
                    <a:lstStyle/>
                    <a:p>
                      <a:r>
                        <a:rPr lang="en-US" sz="1600" b="1" dirty="0">
                          <a:solidFill>
                            <a:schemeClr val="accent6">
                              <a:lumMod val="75000"/>
                            </a:schemeClr>
                          </a:solidFill>
                          <a:latin typeface="Arial"/>
                          <a:cs typeface="Arial"/>
                        </a:rPr>
                        <a:t>Knowledge</a:t>
                      </a:r>
                    </a:p>
                  </a:txBody>
                  <a:tcPr>
                    <a:noFill/>
                  </a:tcPr>
                </a:tc>
                <a:tc>
                  <a:txBody>
                    <a:bodyPr/>
                    <a:lstStyle/>
                    <a:p>
                      <a:r>
                        <a:rPr lang="en-US" sz="1600" dirty="0">
                          <a:solidFill>
                            <a:schemeClr val="accent6">
                              <a:lumMod val="75000"/>
                            </a:schemeClr>
                          </a:solidFill>
                          <a:latin typeface="+mn-lt"/>
                          <a:cs typeface="Arial"/>
                        </a:rPr>
                        <a:t>The applicant demonstrates understanding of:</a:t>
                      </a:r>
                    </a:p>
                  </a:txBody>
                  <a:tcPr>
                    <a:noFill/>
                  </a:tcPr>
                </a:tc>
                <a:extLst>
                  <a:ext uri="{0D108BD9-81ED-4DB2-BD59-A6C34878D82A}">
                    <a16:rowId xmlns:a16="http://schemas.microsoft.com/office/drawing/2014/main" val="3262193825"/>
                  </a:ext>
                </a:extLst>
              </a:tr>
              <a:tr h="160074">
                <a:tc>
                  <a:txBody>
                    <a:bodyPr/>
                    <a:lstStyle/>
                    <a:p>
                      <a:pPr algn="ctr"/>
                      <a:r>
                        <a:rPr lang="en-US" sz="1600" dirty="0">
                          <a:solidFill>
                            <a:schemeClr val="accent6">
                              <a:lumMod val="75000"/>
                            </a:schemeClr>
                          </a:solidFill>
                          <a:latin typeface="Arial"/>
                          <a:cs typeface="Arial"/>
                        </a:rPr>
                        <a:t>UA.V.F.K1</a:t>
                      </a:r>
                    </a:p>
                  </a:txBody>
                  <a:tcPr>
                    <a:noFill/>
                  </a:tcPr>
                </a:tc>
                <a:tc>
                  <a:txBody>
                    <a:bodyPr/>
                    <a:lstStyle/>
                    <a:p>
                      <a:pPr lvl="0">
                        <a:buNone/>
                      </a:pPr>
                      <a:r>
                        <a:rPr lang="en-US" sz="1400" b="0" i="0" u="none" strike="noStrike" noProof="0" dirty="0">
                          <a:solidFill>
                            <a:schemeClr val="accent6">
                              <a:lumMod val="75000"/>
                            </a:schemeClr>
                          </a:solidFill>
                          <a:latin typeface="Avenir Next LT Pro Light"/>
                        </a:rPr>
                        <a:t>Basic maintenance.</a:t>
                      </a:r>
                      <a:endParaRPr lang="en-US" dirty="0">
                        <a:solidFill>
                          <a:schemeClr val="accent6">
                            <a:lumMod val="75000"/>
                          </a:schemeClr>
                        </a:solidFill>
                      </a:endParaRPr>
                    </a:p>
                  </a:txBody>
                  <a:tcPr>
                    <a:noFill/>
                  </a:tcPr>
                </a:tc>
                <a:extLst>
                  <a:ext uri="{0D108BD9-81ED-4DB2-BD59-A6C34878D82A}">
                    <a16:rowId xmlns:a16="http://schemas.microsoft.com/office/drawing/2014/main" val="1956493063"/>
                  </a:ext>
                </a:extLst>
              </a:tr>
              <a:tr h="140521">
                <a:tc>
                  <a:txBody>
                    <a:bodyPr/>
                    <a:lstStyle/>
                    <a:p>
                      <a:pPr algn="ctr"/>
                      <a:r>
                        <a:rPr lang="en-US" sz="1600" dirty="0">
                          <a:solidFill>
                            <a:schemeClr val="accent6">
                              <a:lumMod val="75000"/>
                            </a:schemeClr>
                          </a:solidFill>
                          <a:latin typeface="Arial"/>
                          <a:cs typeface="Arial"/>
                        </a:rPr>
                        <a:t>UA.V.F.K2</a:t>
                      </a:r>
                    </a:p>
                  </a:txBody>
                  <a:tcPr>
                    <a:noFill/>
                  </a:tcPr>
                </a:tc>
                <a:tc>
                  <a:txBody>
                    <a:bodyPr/>
                    <a:lstStyle/>
                    <a:p>
                      <a:pPr lvl="0">
                        <a:buNone/>
                      </a:pPr>
                      <a:r>
                        <a:rPr lang="en-US" sz="1400" b="0" i="0" u="none" strike="noStrike" noProof="0" dirty="0">
                          <a:solidFill>
                            <a:schemeClr val="accent6">
                              <a:lumMod val="75000"/>
                            </a:schemeClr>
                          </a:solidFill>
                        </a:rPr>
                        <a:t>Preflight inspection</a:t>
                      </a:r>
                      <a:endParaRPr lang="en-US" dirty="0">
                        <a:solidFill>
                          <a:schemeClr val="accent6">
                            <a:lumMod val="75000"/>
                          </a:schemeClr>
                        </a:solidFill>
                      </a:endParaRPr>
                    </a:p>
                  </a:txBody>
                  <a:tcPr>
                    <a:noFill/>
                  </a:tcPr>
                </a:tc>
                <a:extLst>
                  <a:ext uri="{0D108BD9-81ED-4DB2-BD59-A6C34878D82A}">
                    <a16:rowId xmlns:a16="http://schemas.microsoft.com/office/drawing/2014/main" val="2394628301"/>
                  </a:ext>
                </a:extLst>
              </a:tr>
              <a:tr h="1468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6">
                              <a:lumMod val="75000"/>
                            </a:schemeClr>
                          </a:solidFill>
                          <a:latin typeface="Arial"/>
                          <a:cs typeface="Arial"/>
                        </a:rPr>
                        <a:t>UA.V.F.K3</a:t>
                      </a:r>
                    </a:p>
                  </a:txBody>
                  <a:tcPr>
                    <a:noFill/>
                  </a:tcPr>
                </a:tc>
                <a:tc>
                  <a:txBody>
                    <a:bodyPr/>
                    <a:lstStyle/>
                    <a:p>
                      <a:pPr lvl="0">
                        <a:buNone/>
                      </a:pPr>
                      <a:r>
                        <a:rPr lang="en-US" sz="1400" b="0" i="0" u="none" strike="noStrike" noProof="0" dirty="0">
                          <a:solidFill>
                            <a:schemeClr val="accent6">
                              <a:lumMod val="75000"/>
                            </a:schemeClr>
                          </a:solidFill>
                          <a:latin typeface="Avenir Next LT Pro Light"/>
                        </a:rPr>
                        <a:t>Techniques to mitigate mechanical failures of all elements used in </a:t>
                      </a:r>
                      <a:r>
                        <a:rPr lang="en-US" sz="1400" b="0" i="0" u="none" strike="noStrike" noProof="0" dirty="0" err="1">
                          <a:solidFill>
                            <a:schemeClr val="accent6">
                              <a:lumMod val="75000"/>
                            </a:schemeClr>
                          </a:solidFill>
                          <a:latin typeface="Avenir Next LT Pro Light"/>
                        </a:rPr>
                        <a:t>sUAS</a:t>
                      </a:r>
                      <a:r>
                        <a:rPr lang="en-US" sz="1400" b="0" i="0" u="none" strike="noStrike" noProof="0" dirty="0">
                          <a:solidFill>
                            <a:schemeClr val="accent6">
                              <a:lumMod val="75000"/>
                            </a:schemeClr>
                          </a:solidFill>
                          <a:latin typeface="Avenir Next LT Pro Light"/>
                        </a:rPr>
                        <a:t> operations, such as the battery and/or any device(s) used to operate the </a:t>
                      </a:r>
                      <a:r>
                        <a:rPr lang="en-US" sz="1400" b="0" i="0" u="none" strike="noStrike" noProof="0" dirty="0" err="1">
                          <a:solidFill>
                            <a:schemeClr val="accent6">
                              <a:lumMod val="75000"/>
                            </a:schemeClr>
                          </a:solidFill>
                          <a:latin typeface="Avenir Next LT Pro Light"/>
                        </a:rPr>
                        <a:t>sUAS</a:t>
                      </a:r>
                      <a:r>
                        <a:rPr lang="en-US" sz="1400" b="0" i="0" u="none" strike="noStrike" noProof="0" dirty="0">
                          <a:solidFill>
                            <a:schemeClr val="accent6">
                              <a:lumMod val="75000"/>
                            </a:schemeClr>
                          </a:solidFill>
                          <a:latin typeface="Avenir Next LT Pro Light"/>
                        </a:rPr>
                        <a:t>.</a:t>
                      </a:r>
                      <a:endParaRPr lang="en-US" dirty="0">
                        <a:solidFill>
                          <a:schemeClr val="accent6">
                            <a:lumMod val="75000"/>
                          </a:schemeClr>
                        </a:solidFill>
                        <a:latin typeface="Avenir Next LT Pro Light"/>
                      </a:endParaRPr>
                    </a:p>
                  </a:txBody>
                  <a:tcPr>
                    <a:noFill/>
                  </a:tcPr>
                </a:tc>
                <a:extLst>
                  <a:ext uri="{0D108BD9-81ED-4DB2-BD59-A6C34878D82A}">
                    <a16:rowId xmlns:a16="http://schemas.microsoft.com/office/drawing/2014/main" val="2397859920"/>
                  </a:ext>
                </a:extLst>
              </a:tr>
              <a:tr h="1359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6">
                              <a:lumMod val="75000"/>
                            </a:schemeClr>
                          </a:solidFill>
                          <a:latin typeface="Arial"/>
                          <a:cs typeface="Arial"/>
                        </a:rPr>
                        <a:t>UA.V.F.K4</a:t>
                      </a:r>
                    </a:p>
                  </a:txBody>
                  <a:tcPr>
                    <a:noFill/>
                  </a:tcPr>
                </a:tc>
                <a:tc>
                  <a:txBody>
                    <a:bodyPr/>
                    <a:lstStyle/>
                    <a:p>
                      <a:pPr lvl="0">
                        <a:buNone/>
                      </a:pPr>
                      <a:r>
                        <a:rPr lang="en-US" sz="1400" b="0" i="0" u="none" strike="noStrike" noProof="0" dirty="0">
                          <a:solidFill>
                            <a:schemeClr val="accent6">
                              <a:lumMod val="75000"/>
                            </a:schemeClr>
                          </a:solidFill>
                        </a:rPr>
                        <a:t>Appropriate record keeping.</a:t>
                      </a:r>
                      <a:endParaRPr lang="en-US" dirty="0">
                        <a:solidFill>
                          <a:schemeClr val="accent6">
                            <a:lumMod val="75000"/>
                          </a:schemeClr>
                        </a:solidFill>
                      </a:endParaRPr>
                    </a:p>
                  </a:txBody>
                  <a:tcPr>
                    <a:noFill/>
                  </a:tcPr>
                </a:tc>
                <a:extLst>
                  <a:ext uri="{0D108BD9-81ED-4DB2-BD59-A6C34878D82A}">
                    <a16:rowId xmlns:a16="http://schemas.microsoft.com/office/drawing/2014/main" val="3054724074"/>
                  </a:ext>
                </a:extLst>
              </a:tr>
              <a:tr h="1422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6">
                              <a:lumMod val="75000"/>
                            </a:schemeClr>
                          </a:solidFill>
                          <a:latin typeface="Arial"/>
                          <a:cs typeface="Arial"/>
                        </a:rPr>
                        <a:t>UA.V.F.K5</a:t>
                      </a:r>
                      <a:endParaRPr lang="en-US" sz="1600" b="1" dirty="0">
                        <a:solidFill>
                          <a:schemeClr val="accent6">
                            <a:lumMod val="75000"/>
                          </a:schemeClr>
                        </a:solidFill>
                        <a:latin typeface="Arial" panose="020B0604020202020204" pitchFamily="34" charset="0"/>
                        <a:cs typeface="Arial" panose="020B0604020202020204" pitchFamily="34" charset="0"/>
                      </a:endParaRPr>
                    </a:p>
                  </a:txBody>
                  <a:tcPr>
                    <a:noFill/>
                  </a:tcPr>
                </a:tc>
                <a:tc>
                  <a:txBody>
                    <a:bodyPr/>
                    <a:lstStyle/>
                    <a:p>
                      <a:pPr lvl="0">
                        <a:buNone/>
                      </a:pPr>
                      <a:r>
                        <a:rPr lang="en-US" sz="1400" b="0" i="0" u="none" strike="noStrike" noProof="0" dirty="0">
                          <a:solidFill>
                            <a:schemeClr val="accent6">
                              <a:lumMod val="75000"/>
                            </a:schemeClr>
                          </a:solidFill>
                        </a:rPr>
                        <a:t>Persons that may perform maintenance on an </a:t>
                      </a:r>
                      <a:r>
                        <a:rPr lang="en-US" sz="1400" b="0" i="0" u="none" strike="noStrike" noProof="0" dirty="0" err="1">
                          <a:solidFill>
                            <a:schemeClr val="accent6">
                              <a:lumMod val="75000"/>
                            </a:schemeClr>
                          </a:solidFill>
                        </a:rPr>
                        <a:t>sUAS</a:t>
                      </a:r>
                      <a:r>
                        <a:rPr lang="en-US" sz="1400" b="0" i="0" u="none" strike="noStrike" noProof="0" dirty="0">
                          <a:solidFill>
                            <a:schemeClr val="accent6">
                              <a:lumMod val="75000"/>
                            </a:schemeClr>
                          </a:solidFill>
                        </a:rPr>
                        <a:t>.</a:t>
                      </a:r>
                      <a:endParaRPr lang="en-US" dirty="0">
                        <a:solidFill>
                          <a:schemeClr val="accent6">
                            <a:lumMod val="75000"/>
                          </a:schemeClr>
                        </a:solidFill>
                      </a:endParaRPr>
                    </a:p>
                  </a:txBody>
                  <a:tcPr>
                    <a:noFill/>
                  </a:tcPr>
                </a:tc>
                <a:extLst>
                  <a:ext uri="{0D108BD9-81ED-4DB2-BD59-A6C34878D82A}">
                    <a16:rowId xmlns:a16="http://schemas.microsoft.com/office/drawing/2014/main" val="3371420802"/>
                  </a:ext>
                </a:extLst>
              </a:tr>
              <a:tr h="234837">
                <a:tc>
                  <a:txBody>
                    <a:bodyPr/>
                    <a:lstStyle/>
                    <a:p>
                      <a:pPr marL="0" marR="0" lvl="0" indent="0" algn="l">
                        <a:lnSpc>
                          <a:spcPct val="100000"/>
                        </a:lnSpc>
                        <a:spcBef>
                          <a:spcPts val="0"/>
                        </a:spcBef>
                        <a:spcAft>
                          <a:spcPts val="0"/>
                        </a:spcAft>
                        <a:buNone/>
                      </a:pPr>
                      <a:r>
                        <a:rPr lang="en-US" sz="1600" b="1" i="0" u="none" strike="noStrike" noProof="0" dirty="0">
                          <a:solidFill>
                            <a:schemeClr val="accent6">
                              <a:lumMod val="75000"/>
                            </a:schemeClr>
                          </a:solidFill>
                        </a:rPr>
                        <a:t>Risk Management</a:t>
                      </a:r>
                      <a:endParaRPr lang="en-US" b="1" dirty="0">
                        <a:solidFill>
                          <a:schemeClr val="accent6">
                            <a:lumMod val="75000"/>
                          </a:schemeClr>
                        </a:solidFill>
                      </a:endParaRPr>
                    </a:p>
                  </a:txBody>
                  <a:tcPr>
                    <a:noFill/>
                  </a:tcPr>
                </a:tc>
                <a:tc>
                  <a:txBody>
                    <a:bodyPr/>
                    <a:lstStyle/>
                    <a:p>
                      <a:pPr lvl="0">
                        <a:buNone/>
                      </a:pPr>
                      <a:r>
                        <a:rPr lang="en-US" sz="1500" b="0" i="0" u="none" strike="noStrike" noProof="0" dirty="0">
                          <a:solidFill>
                            <a:schemeClr val="accent6">
                              <a:lumMod val="75000"/>
                            </a:schemeClr>
                          </a:solidFill>
                          <a:latin typeface="Avenir Next LT Pro Light"/>
                        </a:rPr>
                        <a:t>[Reserved] </a:t>
                      </a:r>
                      <a:endParaRPr lang="en-US" dirty="0">
                        <a:solidFill>
                          <a:schemeClr val="accent6">
                            <a:lumMod val="75000"/>
                          </a:schemeClr>
                        </a:solidFill>
                      </a:endParaRPr>
                    </a:p>
                  </a:txBody>
                  <a:tcPr>
                    <a:noFill/>
                  </a:tcPr>
                </a:tc>
                <a:extLst>
                  <a:ext uri="{0D108BD9-81ED-4DB2-BD59-A6C34878D82A}">
                    <a16:rowId xmlns:a16="http://schemas.microsoft.com/office/drawing/2014/main" val="3905009338"/>
                  </a:ext>
                </a:extLst>
              </a:tr>
              <a:tr h="178476">
                <a:tc>
                  <a:txBody>
                    <a:bodyPr/>
                    <a:lstStyle/>
                    <a:p>
                      <a:pPr marL="0" lvl="0" indent="0" algn="l" defTabSz="914400">
                        <a:lnSpc>
                          <a:spcPct val="100000"/>
                        </a:lnSpc>
                        <a:spcBef>
                          <a:spcPts val="0"/>
                        </a:spcBef>
                        <a:spcAft>
                          <a:spcPts val="0"/>
                        </a:spcAft>
                        <a:buNone/>
                        <a:tabLst/>
                        <a:defRPr/>
                      </a:pPr>
                      <a:endParaRPr lang="en-US" sz="1600" b="1" i="0" u="none" strike="noStrike" noProof="0">
                        <a:solidFill>
                          <a:schemeClr val="accent6">
                            <a:lumMod val="75000"/>
                          </a:schemeClr>
                        </a:solidFill>
                      </a:endParaRPr>
                    </a:p>
                  </a:txBody>
                  <a:tcPr>
                    <a:noFill/>
                  </a:tcPr>
                </a:tc>
                <a:tc>
                  <a:txBody>
                    <a:bodyPr/>
                    <a:lstStyle/>
                    <a:p>
                      <a:pPr lvl="0">
                        <a:buNone/>
                      </a:pPr>
                      <a:endParaRPr lang="en-US" sz="1500" b="0" i="0" u="none" strike="noStrike" noProof="0">
                        <a:solidFill>
                          <a:schemeClr val="accent6">
                            <a:lumMod val="75000"/>
                          </a:schemeClr>
                        </a:solidFill>
                        <a:latin typeface="Avenir Next LT Pro Light"/>
                      </a:endParaRPr>
                    </a:p>
                  </a:txBody>
                  <a:tcPr>
                    <a:noFill/>
                  </a:tcPr>
                </a:tc>
                <a:extLst>
                  <a:ext uri="{0D108BD9-81ED-4DB2-BD59-A6C34878D82A}">
                    <a16:rowId xmlns:a16="http://schemas.microsoft.com/office/drawing/2014/main" val="3645303515"/>
                  </a:ext>
                </a:extLst>
              </a:tr>
              <a:tr h="178477">
                <a:tc>
                  <a:txBody>
                    <a:bodyPr/>
                    <a:lstStyle/>
                    <a:p>
                      <a:pPr marL="0" marR="0" lvl="0" indent="0" algn="l" defTabSz="914400">
                        <a:lnSpc>
                          <a:spcPct val="100000"/>
                        </a:lnSpc>
                        <a:spcBef>
                          <a:spcPts val="0"/>
                        </a:spcBef>
                        <a:spcAft>
                          <a:spcPts val="0"/>
                        </a:spcAft>
                        <a:buClrTx/>
                        <a:buSzTx/>
                        <a:buNone/>
                        <a:tabLst/>
                        <a:defRPr/>
                      </a:pPr>
                      <a:r>
                        <a:rPr lang="en-US" sz="1600" b="1" i="0" u="none" strike="noStrike" noProof="0" dirty="0">
                          <a:solidFill>
                            <a:schemeClr val="accent6">
                              <a:lumMod val="75000"/>
                            </a:schemeClr>
                          </a:solidFill>
                        </a:rPr>
                        <a:t>Skills</a:t>
                      </a:r>
                      <a:endParaRPr lang="en-US" b="1" dirty="0">
                        <a:solidFill>
                          <a:schemeClr val="accent6">
                            <a:lumMod val="75000"/>
                          </a:schemeClr>
                        </a:solidFill>
                      </a:endParaRPr>
                    </a:p>
                  </a:txBody>
                  <a:tcPr>
                    <a:noFill/>
                  </a:tcPr>
                </a:tc>
                <a:tc>
                  <a:txBody>
                    <a:bodyPr/>
                    <a:lstStyle/>
                    <a:p>
                      <a:pPr lvl="0">
                        <a:buNone/>
                      </a:pPr>
                      <a:r>
                        <a:rPr lang="en-US" sz="1500" b="0" i="0" u="none" strike="noStrike" noProof="0" dirty="0">
                          <a:solidFill>
                            <a:schemeClr val="accent6">
                              <a:lumMod val="75000"/>
                            </a:schemeClr>
                          </a:solidFill>
                          <a:latin typeface="Avenir Next LT Pro Light"/>
                        </a:rPr>
                        <a:t>[Not applicable]</a:t>
                      </a:r>
                      <a:endParaRPr lang="en-US" dirty="0">
                        <a:solidFill>
                          <a:schemeClr val="accent6">
                            <a:lumMod val="75000"/>
                          </a:schemeClr>
                        </a:solidFill>
                      </a:endParaRPr>
                    </a:p>
                  </a:txBody>
                  <a:tcPr>
                    <a:noFill/>
                  </a:tcPr>
                </a:tc>
                <a:extLst>
                  <a:ext uri="{0D108BD9-81ED-4DB2-BD59-A6C34878D82A}">
                    <a16:rowId xmlns:a16="http://schemas.microsoft.com/office/drawing/2014/main" val="3820439927"/>
                  </a:ext>
                </a:extLst>
              </a:tr>
            </a:tbl>
          </a:graphicData>
        </a:graphic>
      </p:graphicFrame>
    </p:spTree>
    <p:extLst>
      <p:ext uri="{BB962C8B-B14F-4D97-AF65-F5344CB8AC3E}">
        <p14:creationId xmlns:p14="http://schemas.microsoft.com/office/powerpoint/2010/main" val="65370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75502C-967B-48C7-B7D1-594A7D50A6D4}"/>
              </a:ext>
            </a:extLst>
          </p:cNvPr>
          <p:cNvSpPr txBox="1"/>
          <p:nvPr/>
        </p:nvSpPr>
        <p:spPr>
          <a:xfrm>
            <a:off x="1759240" y="318885"/>
            <a:ext cx="8654229" cy="646331"/>
          </a:xfrm>
          <a:prstGeom prst="rect">
            <a:avLst/>
          </a:prstGeom>
          <a:noFill/>
        </p:spPr>
        <p:txBody>
          <a:bodyPr wrap="none" rtlCol="0">
            <a:spAutoFit/>
          </a:bodyPr>
          <a:lstStyle/>
          <a:p>
            <a:pPr algn="ctr"/>
            <a:r>
              <a:rPr lang="en-US" sz="3600" dirty="0">
                <a:solidFill>
                  <a:schemeClr val="accent6">
                    <a:lumMod val="75000"/>
                  </a:schemeClr>
                </a:solidFill>
                <a:latin typeface="Avenir Next LT Pro Light"/>
              </a:rPr>
              <a:t>Certification Knowledge Test Description</a:t>
            </a:r>
            <a:endParaRPr lang="en-US" sz="3600" dirty="0">
              <a:solidFill>
                <a:schemeClr val="accent6">
                  <a:lumMod val="75000"/>
                </a:schemeClr>
              </a:solidFill>
              <a:latin typeface="Avenir Next LT Pro Light"/>
              <a:cs typeface="Arial" panose="020B0604020202020204" pitchFamily="34" charset="0"/>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84731" cy="369332"/>
          </a:xfrm>
          <a:prstGeom prst="rect">
            <a:avLst/>
          </a:prstGeom>
        </p:spPr>
        <p:txBody>
          <a:bodyPr wrap="none" lIns="91440" tIns="45720" rIns="91440" bIns="45720" anchor="t">
            <a:spAutoFit/>
          </a:bodyPr>
          <a:lstStyle/>
          <a:p>
            <a:endParaRPr lang="en-US"/>
          </a:p>
        </p:txBody>
      </p:sp>
      <p:pic>
        <p:nvPicPr>
          <p:cNvPr id="3" name="Picture 3" descr="A picture containing table&#10;&#10;Description automatically generated">
            <a:extLst>
              <a:ext uri="{FF2B5EF4-FFF2-40B4-BE49-F238E27FC236}">
                <a16:creationId xmlns:a16="http://schemas.microsoft.com/office/drawing/2014/main" id="{7782BAF9-E22B-4D43-A0CF-A687616A4F1D}"/>
              </a:ext>
            </a:extLst>
          </p:cNvPr>
          <p:cNvPicPr>
            <a:picLocks noChangeAspect="1"/>
          </p:cNvPicPr>
          <p:nvPr/>
        </p:nvPicPr>
        <p:blipFill>
          <a:blip r:embed="rId2"/>
          <a:stretch>
            <a:fillRect/>
          </a:stretch>
        </p:blipFill>
        <p:spPr>
          <a:xfrm>
            <a:off x="2457692" y="2373048"/>
            <a:ext cx="7286262" cy="2430208"/>
          </a:xfrm>
          <a:prstGeom prst="rect">
            <a:avLst/>
          </a:prstGeom>
        </p:spPr>
      </p:pic>
    </p:spTree>
    <p:extLst>
      <p:ext uri="{BB962C8B-B14F-4D97-AF65-F5344CB8AC3E}">
        <p14:creationId xmlns:p14="http://schemas.microsoft.com/office/powerpoint/2010/main" val="327033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847967"/>
            <a:ext cx="11468584" cy="26332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5.5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Maintenance, Inspections, and Condition for Safe Operation. </a:t>
            </a: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An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must be maintained in a condition for safe operation. Prior to flight, the remote PIC is responsible for conducting a check of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and verifying that it is actually in a condition for safe operation. Guidance regarding how to determine that an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is in a condition for safe operation is found in Chapter 7,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Maintenance and Inspection.</a:t>
            </a:r>
            <a:endParaRPr lang="en-US">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UA.V.F.K1</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Basic maintenance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57385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847967"/>
            <a:ext cx="11468584" cy="26332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7.2 Maintenance. </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maintenance includes scheduled and unscheduled overhaul, repair, inspection, modification, replacement, and system software upgrades of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and its components necessary for flight. Whenever possible, the operator should maintain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and its components in accordance with manufacturer’s instructions. The aircraft manufacturer may provide the maintenance program, or, if one is not provided, the applicant may choose to develop one. See paragraph 7.3.5 for suggested benefits of recordkeeping.</a:t>
            </a:r>
            <a:endParaRPr lang="en-US">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UA.V.F.K1</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Basic maintenance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246972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847967"/>
            <a:ext cx="11468584" cy="43983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7.2.1 Scheduled Maintenance. </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manufacturer may provide documentation for scheduled maintenance of the entire UA and associated system equipment. There may be components of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that are identified by the manufacturer to undergo scheduled periodic maintenance or replacement based on time-in-service limits (such as flight hours, cycles, and/or the calendar-days). All manufacturer scheduled maintenance instructions should be followed in the interest of achieving the longest and safest service life of the sUAS. </a:t>
            </a:r>
          </a:p>
          <a:p>
            <a:endParaRPr lang="en-US" dirty="0">
              <a:solidFill>
                <a:schemeClr val="accent6">
                  <a:lumMod val="75000"/>
                </a:schemeClr>
              </a:solidFill>
              <a:ea typeface="+mn-lt"/>
              <a:cs typeface="+mn-lt"/>
            </a:endParaRPr>
          </a:p>
          <a:p>
            <a:pPr lvl="1"/>
            <a:r>
              <a:rPr lang="en-US" dirty="0">
                <a:solidFill>
                  <a:schemeClr val="accent6">
                    <a:lumMod val="75000"/>
                  </a:schemeClr>
                </a:solidFill>
                <a:ea typeface="+mn-lt"/>
                <a:cs typeface="+mn-lt"/>
              </a:rPr>
              <a:t>7.2.1.1 If there are no scheduled maintenance instructions provided by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manufacturer or component manufacturer, the operator should establish a scheduled maintenance protocol. This could be done by documenting any repair, modification, overhaul, or replacement of a system component resulting from normal flight operations, and recording the time-in-service for that component at the time of the maintenance procedure. Over time, the operator should then be able to establish a reliable maintenance schedule for the sUAS and its components.</a:t>
            </a:r>
            <a:endParaRPr lang="en-US" dirty="0">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UA.V.F.K1</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Basic maintenance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88611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847967"/>
            <a:ext cx="11468584" cy="31444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7.2.2 Unscheduled Maintenance.</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During the course of a preflight inspection, the remote PIC may discover that an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component is in need of servicing (such as lubrication), repair, modification, overhaul, or replacement outside of the scheduled maintenance period as a result of normal flight operations or resulting from a mishap. In addition,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manufacturer or component manufacture may require an unscheduled system software update to correct a problem. In the event such a condition is found, the remote PIC should not conduct flight operations until the discrepancy is corrected.</a:t>
            </a:r>
            <a:endParaRPr lang="en-US">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UA.V.F.K1</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Basic maintenance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291109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360863" y="847967"/>
            <a:ext cx="11468584" cy="26235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7.3 Preflight Inspection. </a:t>
            </a:r>
            <a:endParaRPr lang="en-US" dirty="0">
              <a:solidFill>
                <a:schemeClr val="accent6">
                  <a:lumMod val="75000"/>
                </a:schemeClr>
              </a:solidFill>
            </a:endParaRP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Before each flight, the remote PIC must inspect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to ensure that it is in a condition for safe operation, such as inspecting for equipment damage or malfunction(s). The preflight inspection should be conducted in accordance with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manufacturer’s inspection procedures when available (usually found in the manufacturer’s owner or maintenance manual) and/or an inspection procedure developed by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owner or operator.</a:t>
            </a:r>
            <a:endParaRPr lang="en-US">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UA.V.F.K2</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Preflight inspection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1359806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AE5C82-6F94-47E3-87D5-84B43FE6C1E9}"/>
              </a:ext>
            </a:extLst>
          </p:cNvPr>
          <p:cNvSpPr/>
          <p:nvPr/>
        </p:nvSpPr>
        <p:spPr>
          <a:xfrm>
            <a:off x="187243" y="847967"/>
            <a:ext cx="11526458" cy="52664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dirty="0">
                <a:solidFill>
                  <a:schemeClr val="accent6">
                    <a:lumMod val="75000"/>
                  </a:schemeClr>
                </a:solidFill>
                <a:ea typeface="+mn-lt"/>
                <a:cs typeface="+mn-lt"/>
              </a:rPr>
              <a:t>7.3.4 Preflight Inspection Items. </a:t>
            </a:r>
          </a:p>
          <a:p>
            <a:endParaRPr lang="en-US" dirty="0">
              <a:solidFill>
                <a:schemeClr val="accent6">
                  <a:lumMod val="75000"/>
                </a:schemeClr>
              </a:solidFill>
              <a:ea typeface="+mn-lt"/>
              <a:cs typeface="+mn-lt"/>
            </a:endParaRPr>
          </a:p>
          <a:p>
            <a:r>
              <a:rPr lang="en-US" dirty="0">
                <a:solidFill>
                  <a:schemeClr val="accent6">
                    <a:lumMod val="75000"/>
                  </a:schemeClr>
                </a:solidFill>
                <a:ea typeface="+mn-lt"/>
                <a:cs typeface="+mn-lt"/>
              </a:rPr>
              <a:t>Even if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manufacturer has a written preflight inspection procedure, it is recommended that the remote PIC ensure that the following inspection items are incorporated into the preflight inspection procedure required by part 107 to help the remote PIC determine that the </a:t>
            </a:r>
            <a:r>
              <a:rPr lang="en-US" dirty="0" err="1">
                <a:solidFill>
                  <a:schemeClr val="accent6">
                    <a:lumMod val="75000"/>
                  </a:schemeClr>
                </a:solidFill>
                <a:ea typeface="+mn-lt"/>
                <a:cs typeface="+mn-lt"/>
              </a:rPr>
              <a:t>sUAS</a:t>
            </a:r>
            <a:r>
              <a:rPr lang="en-US" dirty="0">
                <a:solidFill>
                  <a:schemeClr val="accent6">
                    <a:lumMod val="75000"/>
                  </a:schemeClr>
                </a:solidFill>
                <a:ea typeface="+mn-lt"/>
                <a:cs typeface="+mn-lt"/>
              </a:rPr>
              <a:t> is in a condition for safe operation. The preflight inspection should include a visual or functional check of the following items:</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 Visual condition inspection of the UAS components; </a:t>
            </a:r>
            <a:endParaRPr lang="en-US" dirty="0">
              <a:solidFill>
                <a:schemeClr val="accent6">
                  <a:lumMod val="75000"/>
                </a:schemeClr>
              </a:solidFill>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2. Airframe structure (including undercarriage), all flight control surfaces, and linkages; </a:t>
            </a:r>
            <a:endParaRPr lang="en-US" dirty="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3. Registration markings, for proper display and legibility; </a:t>
            </a:r>
            <a:endParaRPr lang="en-US">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4. Moveable control surface(s), including airframe attachment point(s); </a:t>
            </a:r>
            <a:endParaRPr lang="en-US">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5. Servo motor(s), including attachment point(s); </a:t>
            </a:r>
            <a:endParaRPr lang="en-US">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6. Propulsion system, including powerplant(s), propeller(s), rotor(s), ducted fan(s), etc.;</a:t>
            </a:r>
            <a:endParaRPr lang="en-US" dirty="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7. Verify all systems (e.g., aircraft and control unit) have an adequate energy supply for the intended operation and are functioning properly; </a:t>
            </a:r>
            <a:endParaRPr lang="en-US" dirty="0">
              <a:solidFill>
                <a:schemeClr val="accent6">
                  <a:lumMod val="75000"/>
                </a:schemeClr>
              </a:solidFill>
              <a:ea typeface="+mn-lt"/>
              <a:cs typeface="+mn-lt"/>
            </a:endParaRP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8. Avionics, including control link transceiver, communication/navigation equipment, and antenna(s);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9. Calibrate UAS compass prior to any flight; </a:t>
            </a:r>
          </a:p>
          <a:p>
            <a:endParaRPr lang="en-US" sz="1200" dirty="0">
              <a:solidFill>
                <a:schemeClr val="accent6">
                  <a:lumMod val="75000"/>
                </a:schemeClr>
              </a:solidFill>
              <a:ea typeface="+mn-lt"/>
              <a:cs typeface="+mn-lt"/>
            </a:endParaRPr>
          </a:p>
          <a:p>
            <a:r>
              <a:rPr lang="en-US" sz="1200" dirty="0">
                <a:solidFill>
                  <a:schemeClr val="accent6">
                    <a:lumMod val="75000"/>
                  </a:schemeClr>
                </a:solidFill>
                <a:ea typeface="+mn-lt"/>
                <a:cs typeface="+mn-lt"/>
              </a:rPr>
              <a:t>10. Control link transceiver, communication/navigation data link transceiver, and antenna(s); </a:t>
            </a:r>
            <a:endParaRPr lang="en-US" dirty="0">
              <a:solidFill>
                <a:schemeClr val="accent6">
                  <a:lumMod val="75000"/>
                </a:schemeClr>
              </a:solidFill>
            </a:endParaRPr>
          </a:p>
        </p:txBody>
      </p:sp>
      <p:sp>
        <p:nvSpPr>
          <p:cNvPr id="2" name="Rectangle 1">
            <a:extLst>
              <a:ext uri="{FF2B5EF4-FFF2-40B4-BE49-F238E27FC236}">
                <a16:creationId xmlns:a16="http://schemas.microsoft.com/office/drawing/2014/main" id="{59F71D32-3F88-4691-85D7-B0D7ABF9AD67}"/>
              </a:ext>
            </a:extLst>
          </p:cNvPr>
          <p:cNvSpPr/>
          <p:nvPr/>
        </p:nvSpPr>
        <p:spPr>
          <a:xfrm>
            <a:off x="10695112" y="6306711"/>
            <a:ext cx="1227965" cy="369332"/>
          </a:xfrm>
          <a:prstGeom prst="rect">
            <a:avLst/>
          </a:prstGeom>
        </p:spPr>
        <p:txBody>
          <a:bodyPr wrap="none" lIns="91440" tIns="45720" rIns="91440" bIns="45720" anchor="t">
            <a:spAutoFit/>
          </a:bodyPr>
          <a:lstStyle/>
          <a:p>
            <a:r>
              <a:rPr lang="en-US" dirty="0">
                <a:solidFill>
                  <a:schemeClr val="accent6">
                    <a:lumMod val="75000"/>
                  </a:schemeClr>
                </a:solidFill>
                <a:latin typeface="Arial"/>
                <a:cs typeface="Arial"/>
              </a:rPr>
              <a:t>UA.V.F.K2</a:t>
            </a:r>
            <a:endParaRPr lang="en-US" dirty="0">
              <a:solidFill>
                <a:schemeClr val="accent6">
                  <a:lumMod val="75000"/>
                </a:schemeClr>
              </a:solidFill>
            </a:endParaRPr>
          </a:p>
        </p:txBody>
      </p:sp>
      <p:sp>
        <p:nvSpPr>
          <p:cNvPr id="11" name="TextBox 10">
            <a:extLst>
              <a:ext uri="{FF2B5EF4-FFF2-40B4-BE49-F238E27FC236}">
                <a16:creationId xmlns:a16="http://schemas.microsoft.com/office/drawing/2014/main" id="{ED14C1FB-D0B6-4129-820B-A3C67F26143B}"/>
              </a:ext>
            </a:extLst>
          </p:cNvPr>
          <p:cNvSpPr txBox="1"/>
          <p:nvPr/>
        </p:nvSpPr>
        <p:spPr>
          <a:xfrm>
            <a:off x="3946662" y="309239"/>
            <a:ext cx="4298677" cy="646331"/>
          </a:xfrm>
          <a:prstGeom prst="rect">
            <a:avLst/>
          </a:prstGeom>
          <a:noFill/>
        </p:spPr>
        <p:txBody>
          <a:bodyPr wrap="none" lIns="91440" tIns="45720" rIns="91440" bIns="45720" rtlCol="0" anchor="t">
            <a:spAutoFit/>
          </a:bodyPr>
          <a:lstStyle/>
          <a:p>
            <a:pPr algn="ctr"/>
            <a:r>
              <a:rPr lang="en-US" sz="3600" dirty="0">
                <a:solidFill>
                  <a:schemeClr val="accent6">
                    <a:lumMod val="75000"/>
                  </a:schemeClr>
                </a:solidFill>
                <a:ea typeface="+mn-lt"/>
                <a:cs typeface="+mn-lt"/>
              </a:rPr>
              <a:t>Preflight inspection </a:t>
            </a:r>
            <a:endParaRPr lang="en-US" dirty="0">
              <a:solidFill>
                <a:schemeClr val="accent6">
                  <a:lumMod val="75000"/>
                </a:schemeClr>
              </a:solidFill>
            </a:endParaRPr>
          </a:p>
        </p:txBody>
      </p:sp>
      <p:sp>
        <p:nvSpPr>
          <p:cNvPr id="3" name="TextBox 2">
            <a:extLst>
              <a:ext uri="{FF2B5EF4-FFF2-40B4-BE49-F238E27FC236}">
                <a16:creationId xmlns:a16="http://schemas.microsoft.com/office/drawing/2014/main" id="{235C9F51-D7AA-440F-8F82-4BDD177D3D2A}"/>
              </a:ext>
            </a:extLst>
          </p:cNvPr>
          <p:cNvSpPr txBox="1"/>
          <p:nvPr/>
        </p:nvSpPr>
        <p:spPr>
          <a:xfrm>
            <a:off x="1531717" y="6209817"/>
            <a:ext cx="871380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solidFill>
                  <a:schemeClr val="accent6">
                    <a:lumMod val="75000"/>
                  </a:schemeClr>
                </a:solidFill>
                <a:ea typeface="+mn-lt"/>
                <a:cs typeface="+mn-lt"/>
              </a:rPr>
              <a:t>AC 107.2 Small Unmanned Aircraft Systems</a:t>
            </a:r>
            <a:endParaRPr lang="en-US" sz="1200" dirty="0">
              <a:solidFill>
                <a:schemeClr val="accent6">
                  <a:lumMod val="75000"/>
                </a:schemeClr>
              </a:solidFill>
            </a:endParaRPr>
          </a:p>
        </p:txBody>
      </p:sp>
    </p:spTree>
    <p:extLst>
      <p:ext uri="{BB962C8B-B14F-4D97-AF65-F5344CB8AC3E}">
        <p14:creationId xmlns:p14="http://schemas.microsoft.com/office/powerpoint/2010/main" val="1923199643"/>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3E4A676A21E5F49AD716B665510BDDC" ma:contentTypeVersion="12" ma:contentTypeDescription="Create a new document." ma:contentTypeScope="" ma:versionID="c73a84851dcf38450ff7b384194e9d85">
  <xsd:schema xmlns:xsd="http://www.w3.org/2001/XMLSchema" xmlns:xs="http://www.w3.org/2001/XMLSchema" xmlns:p="http://schemas.microsoft.com/office/2006/metadata/properties" xmlns:ns3="2bf66801-57ab-41bc-bb38-e9a17d4acc49" xmlns:ns4="b461d66d-1dae-447d-bb72-e148995aadc1" targetNamespace="http://schemas.microsoft.com/office/2006/metadata/properties" ma:root="true" ma:fieldsID="c3bd0c2475cc4bc14d7e29d7e7aece26" ns3:_="" ns4:_="">
    <xsd:import namespace="2bf66801-57ab-41bc-bb38-e9a17d4acc49"/>
    <xsd:import namespace="b461d66d-1dae-447d-bb72-e148995aadc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f66801-57ab-41bc-bb38-e9a17d4acc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61d66d-1dae-447d-bb72-e148995aadc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B32331-B800-4B26-8ED5-C7BA10A08D7D}">
  <ds:schemaRefs>
    <ds:schemaRef ds:uri="2bf66801-57ab-41bc-bb38-e9a17d4acc49"/>
    <ds:schemaRef ds:uri="b461d66d-1dae-447d-bb72-e148995aadc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56B8535-D1FB-47A2-9FCD-15879643F0DD}">
  <ds:schemaRefs>
    <ds:schemaRef ds:uri="2bf66801-57ab-41bc-bb38-e9a17d4acc49"/>
    <ds:schemaRef ds:uri="b461d66d-1dae-447d-bb72-e148995aad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5D0E067-6C4A-4694-A41C-16AFCC37AB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TotalTime>
  <Words>1859</Words>
  <Application>Microsoft Office PowerPoint</Application>
  <PresentationFormat>Widescreen</PresentationFormat>
  <Paragraphs>138</Paragraphs>
  <Slides>14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Aptos</vt:lpstr>
      <vt:lpstr>Aptos Display</vt:lpstr>
      <vt:lpstr>Arial</vt:lpstr>
      <vt:lpstr>Avenir Next LT Pro Light</vt:lpstr>
      <vt:lpstr>Calibri</vt:lpstr>
      <vt:lpstr>Sitka Subheading</vt:lpstr>
      <vt:lpstr>PebbleVTI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Corns</dc:creator>
  <cp:lastModifiedBy>Kevin Corns</cp:lastModifiedBy>
  <cp:revision>170</cp:revision>
  <dcterms:created xsi:type="dcterms:W3CDTF">2020-07-28T22:59:09Z</dcterms:created>
  <dcterms:modified xsi:type="dcterms:W3CDTF">2025-01-02T17:32:51Z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0x010100B3E4A676A21E5F49AD716B665510BDDC</vt:lpwstr>
  </property>
</Properties>
</file>