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3"/>
  </p:notesMasterIdLst>
  <p:sldIdLst>
    <p:sldId id="256" r:id="rId6"/>
    <p:sldId id="277" r:id="rId7"/>
    <p:sldId id="306" r:id="rId8"/>
    <p:sldId id="326" r:id="rId9"/>
    <p:sldId id="328" r:id="rId10"/>
    <p:sldId id="330" r:id="rId11"/>
    <p:sldId id="331" r:id="rId12"/>
    <p:sldId id="329" r:id="rId13"/>
    <p:sldId id="327" r:id="rId14"/>
    <p:sldId id="332" r:id="rId15"/>
    <p:sldId id="333" r:id="rId16"/>
    <p:sldId id="334" r:id="rId17"/>
    <p:sldId id="335" r:id="rId18"/>
    <p:sldId id="337" r:id="rId19"/>
    <p:sldId id="336" r:id="rId20"/>
    <p:sldId id="338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B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2016-4DDD-433B-A26E-27E67487E33D}" type="datetimeFigureOut">
              <a:rPr lang="en-US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F455-641D-45F0-AB04-34E74185B21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3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35D4A-FCA4-BAA3-6E40-D82EBE2F6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3DE60-8BBE-3E51-BB1D-5288F6A52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746FB-04BD-519E-0536-7D7FB0A3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1DCD7-DDC4-7FF5-F013-C5343506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A671-47C7-EB69-4EB5-05B272B4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2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B591-2BE1-8905-8251-40E6A9D2B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B09B9-8A19-343C-A754-55B853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B2513-674B-FDE6-9427-68DBD20B4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7C9B-C2AB-3325-6B33-6B5693EF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F9830-4610-63DF-2265-385EF2AD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92C91-CDDF-51AF-C383-51F83C598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9769C-C8FF-F292-0A2B-9DB83AE46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324-8F0C-E9D1-7ACE-054A356D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7EBC4-4D22-A6A8-75E6-E4E33405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2C42F-7D2C-F637-BF10-7F7A328A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1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35A2-F9FC-78E3-663B-FC59F178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5E33-D359-A991-343D-FE9E330C6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D90AE-E531-EC05-7792-685FF909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4A54D-E2CC-2FE4-B460-B00D9C97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EC745-B49E-94F1-22A7-A5C2E84DD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8E863E-C588-3E90-859B-59F1B3E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0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70A6B-A62B-7774-FB11-907E03134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69624-DFE0-1A99-371E-91D1321D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54EEF-53DE-B6F2-6202-F105E2EF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9B300-B53A-CBCF-9FFD-F5915898A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38C2E8-500D-AE2C-699A-25C20B195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8B68-E678-C1B6-24AC-BBCA123B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2B249-0219-29FE-23CD-A04CF3BA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78EEC-9567-BB02-CCF7-1528CA2D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F74AE-A4AF-1777-6072-74C85E50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F5D85-9E76-C7BF-2FA2-4EE3DE81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F8486A-4967-5517-EB8C-B6024D5D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8673A-142C-3CE6-789F-D656FE93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24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319EB-1091-97F9-DB35-95F013CE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5A8D1-3D0D-D0F4-0361-AA98DF1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EE2B6-F5B5-4E59-4515-5613E61E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8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ABBE-0896-6001-89A8-4478D3A0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D5E8-1105-359B-B765-BE17014C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C04DD-0040-D1BD-F280-44F923BC2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4978F-50C0-3C8B-7AAC-E4A602EA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4F341-6E0B-3219-F75B-D2DDFAEA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BB6F0-B1DE-C705-5622-BAB33AB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7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6185-79A0-55BF-7161-AFF8A503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C076D-A403-552D-119F-380B5474B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A4ECA9-1378-3D31-283D-6DB019A88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D4A5-31DA-F589-33F9-6E154B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4037B-8594-4122-9CA2-AC86F010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E3ADD-5E17-91CE-FD90-DB780FCA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12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2A734-CC84-A458-8C98-F32D2319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949E-8CE3-9AB2-B8A5-70465416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DDE51-7BB3-1C8D-9F0C-EAA8E40F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D3CF8-A87D-6084-394B-024BF706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521B-7441-D11A-A042-8DAF9148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50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55DFB-66F5-BB09-DB3F-7E813E195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DFBD9-8D53-95A3-A7D4-97233C072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0AF3-81F5-7242-70B8-5C09B28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6F119-1FF2-C1F1-A3EB-4F661ED4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3652D-EFBB-0029-D16E-A7FB4F2A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9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5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3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76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D96A1-58EA-37BD-7EC5-28D34D75C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C3375-F019-9293-3D62-F74ED3051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73D8D-E4A5-5DC5-10BE-DB63CFEA1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37335-64F4-413D-B4EB-639FA7E8F57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0DA1C-0966-5942-5D85-0727ECE3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27AC4-2300-4332-E182-B546661B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722EA9-5902-4154-B3DF-7FCCDEC6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a.gov/licenses_certificates/medical_certification/media/OTCMedicationsforPilots.pdf" TargetMode="External"/><Relationship Id="rId2" Type="http://schemas.openxmlformats.org/officeDocument/2006/relationships/hyperlink" Target="https://www.faa.gov/about/office_org/headquarters_offices/avs/offices/aam/ame/guide/pharm/dni_dnf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91FE1-3240-45BC-A71D-4689779BE019}"/>
              </a:ext>
            </a:extLst>
          </p:cNvPr>
          <p:cNvSpPr txBox="1"/>
          <p:nvPr/>
        </p:nvSpPr>
        <p:spPr>
          <a:xfrm>
            <a:off x="8029440" y="304920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UA.V Operations</a:t>
            </a:r>
          </a:p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 </a:t>
            </a:r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Physiology</a:t>
            </a:r>
            <a:endParaRPr lang="en-US" sz="3600" dirty="0">
              <a:solidFill>
                <a:schemeClr val="bg1"/>
              </a:solidFill>
              <a:ea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3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UA.V.E.K3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1228866" y="309239"/>
            <a:ext cx="973426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Prescription and over-the-counter medication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714DD-2B9C-4EFA-8E32-2DDC25591176}"/>
              </a:ext>
            </a:extLst>
          </p:cNvPr>
          <p:cNvSpPr txBox="1"/>
          <p:nvPr/>
        </p:nvSpPr>
        <p:spPr>
          <a:xfrm>
            <a:off x="557516" y="1618527"/>
            <a:ext cx="1107697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Guide for Aviation Medical Examiners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Pharmaceuticals (Therapeutic Medications)   Do Not Issue - Do Not Fly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https://www.faa.gov/about/office_org/headquarters_offices/avs/offices/aam/ame/guide/pharm/dni_dnf/</a:t>
            </a: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What Over-the-Counter (OTC) medications can I take and still be safe to fly?</a:t>
            </a: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https://www.faa.gov/licenses_certificates/medical_certification/media/OTCMedicationsforPilots.pdf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+mn-lt"/>
              <a:cs typeface="+mn-lt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1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UA.V.E.K4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4234593" y="309239"/>
            <a:ext cx="372281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Hyperventilation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A person sitting on a table&#10;&#10;Description automatically generated">
            <a:extLst>
              <a:ext uri="{FF2B5EF4-FFF2-40B4-BE49-F238E27FC236}">
                <a16:creationId xmlns:a16="http://schemas.microsoft.com/office/drawing/2014/main" id="{EFF444D2-6B40-4DA3-8543-AE5FA807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61" y="1712554"/>
            <a:ext cx="7797478" cy="43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UA.V.E.K5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4095036" y="309239"/>
            <a:ext cx="400192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Stress and fatigue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25C8E592-2FDB-4378-910A-211E49DBF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52" y="1095875"/>
            <a:ext cx="6225250" cy="53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UA.V.E.K5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4095036" y="309239"/>
            <a:ext cx="400192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Stress and fatigue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8F1DB38-0C3A-41E3-ACB8-FCFC30AB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9" y="1371419"/>
            <a:ext cx="7508110" cy="493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5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UA.V.E.K6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3583935" y="309239"/>
            <a:ext cx="502413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Factors affecting vision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7EA0025A-C585-48AD-92B9-2EACD3A45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18" y="1360706"/>
            <a:ext cx="8926009" cy="44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0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UA.V.E.K6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3583935" y="309239"/>
            <a:ext cx="502413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Factors affecting vision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36C286-DC80-4108-BAB0-C8283D38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94" y="1237151"/>
            <a:ext cx="8376212" cy="492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UA.V.E.K7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4241775" y="309239"/>
            <a:ext cx="370845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ea typeface="+mn-lt"/>
                <a:cs typeface="+mn-lt"/>
              </a:rPr>
              <a:t>Fitness for flight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4" descr="A person flying through the air on a cloudy day&#10;&#10;Description automatically generated">
            <a:extLst>
              <a:ext uri="{FF2B5EF4-FFF2-40B4-BE49-F238E27FC236}">
                <a16:creationId xmlns:a16="http://schemas.microsoft.com/office/drawing/2014/main" id="{DE65946F-29FD-4F48-8C37-9560487E6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97" y="1539149"/>
            <a:ext cx="7749250" cy="434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3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406974-2D08-CA24-BDD6-3DFB5A228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28" y="1334973"/>
            <a:ext cx="11168144" cy="41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0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FE368-1D98-4E5E-99B3-C86BCEB3CCD3}"/>
              </a:ext>
            </a:extLst>
          </p:cNvPr>
          <p:cNvSpPr txBox="1"/>
          <p:nvPr/>
        </p:nvSpPr>
        <p:spPr>
          <a:xfrm>
            <a:off x="1317895" y="259947"/>
            <a:ext cx="957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Pilot – Airman Certification Standards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C4DE15-C25C-48E9-8592-243E10F0A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61223"/>
              </p:ext>
            </p:extLst>
          </p:nvPr>
        </p:nvGraphicFramePr>
        <p:xfrm>
          <a:off x="1080655" y="906278"/>
          <a:ext cx="10046524" cy="52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6">
                  <a:extLst>
                    <a:ext uri="{9D8B030D-6E8A-4147-A177-3AD203B41FA5}">
                      <a16:colId xmlns:a16="http://schemas.microsoft.com/office/drawing/2014/main" val="1530009053"/>
                    </a:ext>
                  </a:extLst>
                </a:gridCol>
                <a:gridCol w="8547608">
                  <a:extLst>
                    <a:ext uri="{9D8B030D-6E8A-4147-A177-3AD203B41FA5}">
                      <a16:colId xmlns:a16="http://schemas.microsoft.com/office/drawing/2014/main" val="2190537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E. Physiology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916287"/>
                  </a:ext>
                </a:extLst>
              </a:tr>
              <a:tr h="3659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</a:rPr>
                        <a:t>AC 107-2; FAA-H-8083-2; FAA-H-8083-25 </a:t>
                      </a:r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06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To determine that the applicant is knowledgeable in the physiological factors affecting remote pilot performance.</a:t>
                      </a:r>
                      <a:endParaRPr lang="en-US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132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The applicant demonstrates understanding of: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193825"/>
                  </a:ext>
                </a:extLst>
              </a:tr>
              <a:tr h="1600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Physiological considerations and their effects on safety, such as dehydration and heatstroke.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6493063"/>
                  </a:ext>
                </a:extLst>
              </a:tr>
              <a:tr h="1405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</a:rPr>
                        <a:t>Drug and alcohol use.</a:t>
                      </a: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628301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Prescription and over-the-counter medication. </a:t>
                      </a:r>
                      <a:endParaRPr lang="en-US" sz="160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859920"/>
                  </a:ext>
                </a:extLst>
              </a:tr>
              <a:tr h="135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</a:rPr>
                        <a:t>Hyperventilation.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724074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Stress and fatigue.</a:t>
                      </a:r>
                      <a:endParaRPr lang="en-US" sz="160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1420802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UA.V.E.K6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Factors affecting vision. 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050743"/>
                  </a:ext>
                </a:extLst>
              </a:tr>
              <a:tr h="1422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UA.V.E.K7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Fitness for flight.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64904"/>
                  </a:ext>
                </a:extLst>
              </a:tr>
              <a:tr h="234837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Risk Management</a:t>
                      </a:r>
                      <a:endParaRPr lang="en-US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[Reserved] 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09338"/>
                  </a:ext>
                </a:extLst>
              </a:tr>
              <a:tr h="178476"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n-US" sz="1600" b="1" i="0" u="none" strike="noStrike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500" b="0" i="0" u="none" strike="noStrike" noProof="0" dirty="0">
                        <a:solidFill>
                          <a:schemeClr val="bg1"/>
                        </a:solidFill>
                        <a:latin typeface="Avenir Next LT Pro Ligh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303515"/>
                  </a:ext>
                </a:extLst>
              </a:tr>
              <a:tr h="17847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500" b="0" i="0" u="none" strike="noStrike" noProof="0" dirty="0">
                          <a:solidFill>
                            <a:schemeClr val="bg1"/>
                          </a:solidFill>
                          <a:latin typeface="Avenir Next LT Pro Light"/>
                        </a:rPr>
                        <a:t>[Not applicable]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3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0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75502C-967B-48C7-B7D1-594A7D50A6D4}"/>
              </a:ext>
            </a:extLst>
          </p:cNvPr>
          <p:cNvSpPr txBox="1"/>
          <p:nvPr/>
        </p:nvSpPr>
        <p:spPr>
          <a:xfrm>
            <a:off x="1759240" y="318885"/>
            <a:ext cx="8654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enir Next LT Pro Light"/>
              </a:rPr>
              <a:t>Certification Knowledge Test Description</a:t>
            </a:r>
            <a:endParaRPr lang="en-US" sz="3600" dirty="0">
              <a:solidFill>
                <a:schemeClr val="bg1"/>
              </a:solidFill>
              <a:latin typeface="Avenir Next LT Pro Light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en-US" dirty="0"/>
          </a:p>
        </p:txBody>
      </p:sp>
      <p:pic>
        <p:nvPicPr>
          <p:cNvPr id="3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7782BAF9-E22B-4D43-A0CF-A687616A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692" y="2373048"/>
            <a:ext cx="7286262" cy="243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UA.V.E.K1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246065" y="309239"/>
            <a:ext cx="11699870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Physiological considerations and their effects on safety,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such as dehydration and heatstroke.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61A952-4F7F-4E6E-A515-AC2AD41B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552" y="1768033"/>
            <a:ext cx="4710896" cy="47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5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UA.V.E.K1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246065" y="309239"/>
            <a:ext cx="11699870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Physiological considerations and their effects on safety, 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such as dehydration and heatstroke.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AC57797-ABC2-4807-BA39-98C593A13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603" y="1663634"/>
            <a:ext cx="3833149" cy="49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6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UA.V.E.K2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3708968" y="309239"/>
            <a:ext cx="477406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Drug and alcohol use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AE91711-DBB3-4A69-8E77-113129CF2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32" y="1355324"/>
            <a:ext cx="8115782" cy="455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4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UA.V.E.K2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3708968" y="309239"/>
            <a:ext cx="477406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Drug and alcohol use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16C70F-A2E2-4AAF-AE49-F61C741065FF}"/>
              </a:ext>
            </a:extLst>
          </p:cNvPr>
          <p:cNvSpPr txBox="1"/>
          <p:nvPr/>
        </p:nvSpPr>
        <p:spPr>
          <a:xfrm>
            <a:off x="489996" y="1406324"/>
            <a:ext cx="1122165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Intoxication is determined by the amount of alcohol in the bloodstream. This is usually measured as a percentage by weight in the blood. 14 CFR part 91 requires that blood alcohol level be </a:t>
            </a:r>
            <a:r>
              <a:rPr lang="en-US" b="1" dirty="0">
                <a:solidFill>
                  <a:srgbClr val="FFFF00"/>
                </a:solidFill>
              </a:rPr>
              <a:t>less than .04 percent </a:t>
            </a:r>
            <a:r>
              <a:rPr lang="en-US" dirty="0">
                <a:solidFill>
                  <a:srgbClr val="FFFF00"/>
                </a:solidFill>
              </a:rPr>
              <a:t>and that </a:t>
            </a:r>
            <a:r>
              <a:rPr lang="en-US" b="1" dirty="0">
                <a:solidFill>
                  <a:srgbClr val="FFFF00"/>
                </a:solidFill>
              </a:rPr>
              <a:t>8 hours pass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between drinking alcohol and piloting an aircraft. A pilot with a blood alcohol level of .04 percent or greater after 8 hours cannot fly until the blood alcohol falls below that amount. Even though blood alcohol may be well below .04 percent, a pilot cannot fly sooner than 8 hours after drinking alcohol. Although the regulations are quite specific, it is a good idea to be more conservative than the regulations.</a:t>
            </a:r>
          </a:p>
        </p:txBody>
      </p:sp>
    </p:spTree>
    <p:extLst>
      <p:ext uri="{BB962C8B-B14F-4D97-AF65-F5344CB8AC3E}">
        <p14:creationId xmlns:p14="http://schemas.microsoft.com/office/powerpoint/2010/main" val="16851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UA.V.E.K2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3708968" y="309239"/>
            <a:ext cx="477406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Drug and alcohol use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529F024-C0A2-424C-9F1F-D445A433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102" y="1111170"/>
            <a:ext cx="3226151" cy="55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2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71D32-3F88-4691-85D7-B0D7ABF9AD67}"/>
              </a:ext>
            </a:extLst>
          </p:cNvPr>
          <p:cNvSpPr/>
          <p:nvPr/>
        </p:nvSpPr>
        <p:spPr>
          <a:xfrm>
            <a:off x="10695112" y="6306711"/>
            <a:ext cx="1330492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UA.V.E.K3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4C1FB-D0B6-4129-820B-A3C67F26143B}"/>
              </a:ext>
            </a:extLst>
          </p:cNvPr>
          <p:cNvSpPr txBox="1"/>
          <p:nvPr/>
        </p:nvSpPr>
        <p:spPr>
          <a:xfrm>
            <a:off x="1228866" y="309239"/>
            <a:ext cx="9734268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a typeface="+mn-lt"/>
                <a:cs typeface="+mn-lt"/>
              </a:rPr>
              <a:t>Prescription and over-the-counter medication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4" descr="A picture containing sitting, beach, table, small&#10;&#10;Description automatically generated">
            <a:extLst>
              <a:ext uri="{FF2B5EF4-FFF2-40B4-BE49-F238E27FC236}">
                <a16:creationId xmlns:a16="http://schemas.microsoft.com/office/drawing/2014/main" id="{93666EC6-8F49-47A6-AA6F-A6D74BC2F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79" y="1114507"/>
            <a:ext cx="9398642" cy="52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924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4A676A21E5F49AD716B665510BDDC" ma:contentTypeVersion="12" ma:contentTypeDescription="Create a new document." ma:contentTypeScope="" ma:versionID="c73a84851dcf38450ff7b384194e9d85">
  <xsd:schema xmlns:xsd="http://www.w3.org/2001/XMLSchema" xmlns:xs="http://www.w3.org/2001/XMLSchema" xmlns:p="http://schemas.microsoft.com/office/2006/metadata/properties" xmlns:ns3="2bf66801-57ab-41bc-bb38-e9a17d4acc49" xmlns:ns4="b461d66d-1dae-447d-bb72-e148995aadc1" targetNamespace="http://schemas.microsoft.com/office/2006/metadata/properties" ma:root="true" ma:fieldsID="c3bd0c2475cc4bc14d7e29d7e7aece26" ns3:_="" ns4:_="">
    <xsd:import namespace="2bf66801-57ab-41bc-bb38-e9a17d4acc49"/>
    <xsd:import namespace="b461d66d-1dae-447d-bb72-e148995aad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6801-57ab-41bc-bb38-e9a17d4acc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d66d-1dae-447d-bb72-e148995aa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6B8535-D1FB-47A2-9FCD-15879643F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66801-57ab-41bc-bb38-e9a17d4acc49"/>
    <ds:schemaRef ds:uri="b461d66d-1dae-447d-bb72-e148995aad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D0E067-6C4A-4694-A41C-16AFCC37AB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32331-B800-4B26-8ED5-C7BA10A08D7D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b461d66d-1dae-447d-bb72-e148995aadc1"/>
    <ds:schemaRef ds:uri="2bf66801-57ab-41bc-bb38-e9a17d4acc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3803</TotalTime>
  <Words>516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Avenir Next LT Pro Light</vt:lpstr>
      <vt:lpstr>Calibri</vt:lpstr>
      <vt:lpstr>Sitka Subheading</vt:lpstr>
      <vt:lpstr>PebbleVTI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Corns</dc:creator>
  <cp:lastModifiedBy>Kevin Corns</cp:lastModifiedBy>
  <cp:revision>2489</cp:revision>
  <dcterms:created xsi:type="dcterms:W3CDTF">2020-07-28T22:59:09Z</dcterms:created>
  <dcterms:modified xsi:type="dcterms:W3CDTF">2025-01-02T17:26:31Z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0x010100B3E4A676A21E5F49AD716B665510BDDC</vt:lpwstr>
  </property>
</Properties>
</file>