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9"/>
  </p:notesMasterIdLst>
  <p:sldIdLst>
    <p:sldId id="256" r:id="rId6"/>
    <p:sldId id="277" r:id="rId7"/>
    <p:sldId id="306" r:id="rId8"/>
    <p:sldId id="326" r:id="rId9"/>
    <p:sldId id="325" r:id="rId10"/>
    <p:sldId id="327" r:id="rId11"/>
    <p:sldId id="328" r:id="rId12"/>
    <p:sldId id="329" r:id="rId13"/>
    <p:sldId id="330" r:id="rId14"/>
    <p:sldId id="331" r:id="rId15"/>
    <p:sldId id="332" r:id="rId16"/>
    <p:sldId id="333"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B05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96" d="100"/>
          <a:sy n="96" d="100"/>
        </p:scale>
        <p:origin x="102" y="3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FA2016-4DDD-433B-A26E-27E67487E33D}" type="datetimeFigureOut">
              <a:rPr lang="en-US"/>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9F455-641D-45F0-AB04-34E74185B214}" type="slidenum">
              <a:rPr lang="en-US"/>
              <a:t>‹#›</a:t>
            </a:fld>
            <a:endParaRPr lang="en-US"/>
          </a:p>
        </p:txBody>
      </p:sp>
    </p:spTree>
    <p:extLst>
      <p:ext uri="{BB962C8B-B14F-4D97-AF65-F5344CB8AC3E}">
        <p14:creationId xmlns:p14="http://schemas.microsoft.com/office/powerpoint/2010/main" val="367599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3417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2256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56531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5D4A-FCA4-BAA3-6E40-D82EBE2F6A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F3DE60-8BBE-3E51-BB1D-5288F6A52F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2746FB-04BD-519E-0536-7D7FB0A345B9}"/>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5" name="Footer Placeholder 4">
            <a:extLst>
              <a:ext uri="{FF2B5EF4-FFF2-40B4-BE49-F238E27FC236}">
                <a16:creationId xmlns:a16="http://schemas.microsoft.com/office/drawing/2014/main" id="{D6E1DCD7-DDC4-7FF5-F013-C5343506D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5A671-47C7-EB69-4EB5-05B272B4907C}"/>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3595337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B591-2BE1-8905-8251-40E6A9D2B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B09B9-8A19-343C-A754-55B853A7D0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B2513-674B-FDE6-9427-68DBD20B469D}"/>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5" name="Footer Placeholder 4">
            <a:extLst>
              <a:ext uri="{FF2B5EF4-FFF2-40B4-BE49-F238E27FC236}">
                <a16:creationId xmlns:a16="http://schemas.microsoft.com/office/drawing/2014/main" id="{B8567C9B-C2AB-3325-6B33-6B5693EF8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F9830-4610-63DF-2265-385EF2ADA71F}"/>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2398529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2C91-CDDF-51AF-C383-51F83C598D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79769C-C8FF-F292-0A2B-9DB83AE46E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7DB324-8F0C-E9D1-7ACE-054A356D9235}"/>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5" name="Footer Placeholder 4">
            <a:extLst>
              <a:ext uri="{FF2B5EF4-FFF2-40B4-BE49-F238E27FC236}">
                <a16:creationId xmlns:a16="http://schemas.microsoft.com/office/drawing/2014/main" id="{8537EBC4-4D22-A6A8-75E6-E4E33405F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2C42F-7D2C-F637-BF10-7F7A328A54E9}"/>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4270843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35A2-F9FC-78E3-663B-FC59F1785A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55E33-D359-A991-343D-FE9E330C69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6D90AE-E531-EC05-7792-685FF9094D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F4A54D-E2CC-2FE4-B460-B00D9C978330}"/>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6" name="Footer Placeholder 5">
            <a:extLst>
              <a:ext uri="{FF2B5EF4-FFF2-40B4-BE49-F238E27FC236}">
                <a16:creationId xmlns:a16="http://schemas.microsoft.com/office/drawing/2014/main" id="{21DEC745-B49E-94F1-22A7-A5C2E84DD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8E863E-C588-3E90-859B-59F1B3E157FA}"/>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2610074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0A6B-A62B-7774-FB11-907E031343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669624-DFE0-1A99-371E-91D1321DD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454EEF-53DE-B6F2-6202-F105E2EF90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59B300-B53A-CBCF-9FFD-F5915898A6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38C2E8-500D-AE2C-699A-25C20B1953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D98B68-E678-C1B6-24AC-BBCA123B0616}"/>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8" name="Footer Placeholder 7">
            <a:extLst>
              <a:ext uri="{FF2B5EF4-FFF2-40B4-BE49-F238E27FC236}">
                <a16:creationId xmlns:a16="http://schemas.microsoft.com/office/drawing/2014/main" id="{7B72B249-0219-29FE-23CD-A04CF3BA87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F78EEC-9567-BB02-CCF7-1528CA2DDDE6}"/>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965671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74AE-A4AF-1777-6072-74C85E50FC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3F5D85-9E76-C7BF-2FA2-4EE3DE81BB38}"/>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4" name="Footer Placeholder 3">
            <a:extLst>
              <a:ext uri="{FF2B5EF4-FFF2-40B4-BE49-F238E27FC236}">
                <a16:creationId xmlns:a16="http://schemas.microsoft.com/office/drawing/2014/main" id="{89F8486A-4967-5517-EB8C-B6024D5D06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48673A-142C-3CE6-789F-D656FE93ADBB}"/>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1618573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8319EB-1091-97F9-DB35-95F013CE9652}"/>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3" name="Footer Placeholder 2">
            <a:extLst>
              <a:ext uri="{FF2B5EF4-FFF2-40B4-BE49-F238E27FC236}">
                <a16:creationId xmlns:a16="http://schemas.microsoft.com/office/drawing/2014/main" id="{B655A8D1-3D0D-D0F4-0361-AA98DF1B36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4EE2B6-F5B5-4E59-4515-5613E61E323B}"/>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1506180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ABBE-0896-6001-89A8-4478D3A0F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9BD5E8-1105-359B-B765-BE17014C08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8C04DD-0040-D1BD-F280-44F923BC2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24978F-50C0-3C8B-7AAC-E4A602EA47E4}"/>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6" name="Footer Placeholder 5">
            <a:extLst>
              <a:ext uri="{FF2B5EF4-FFF2-40B4-BE49-F238E27FC236}">
                <a16:creationId xmlns:a16="http://schemas.microsoft.com/office/drawing/2014/main" id="{C5D4F341-6E0B-3219-F75B-D2DDFAEA3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BB6F0-B1DE-C705-5622-BAB33AB3B61B}"/>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11020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504477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96185-79A0-55BF-7161-AFF8A503AB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0C076D-A403-552D-119F-380B5474B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A4ECA9-1378-3D31-283D-6DB019A883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7D4A5-31DA-F589-33F9-6E154B5464EF}"/>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6" name="Footer Placeholder 5">
            <a:extLst>
              <a:ext uri="{FF2B5EF4-FFF2-40B4-BE49-F238E27FC236}">
                <a16:creationId xmlns:a16="http://schemas.microsoft.com/office/drawing/2014/main" id="{1D24037B-8594-4122-9CA2-AC86F0100C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E3ADD-5E17-91CE-FD90-DB780FCA9FF1}"/>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1439566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A734-CC84-A458-8C98-F32D23192F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2949E-8CE3-9AB2-B8A5-70465416DC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DDE51-7BB3-1C8D-9F0C-EAA8E40F2A57}"/>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5" name="Footer Placeholder 4">
            <a:extLst>
              <a:ext uri="{FF2B5EF4-FFF2-40B4-BE49-F238E27FC236}">
                <a16:creationId xmlns:a16="http://schemas.microsoft.com/office/drawing/2014/main" id="{115D3CF8-A87D-6084-394B-024BF7061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8521B-7441-D11A-A042-8DAF9148022A}"/>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3445277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55DFB-66F5-BB09-DB3F-7E813E1951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FDFBD9-8D53-95A3-A7D4-97233C072B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40AF3-81F5-7242-70B8-5C09B282C681}"/>
              </a:ext>
            </a:extLst>
          </p:cNvPr>
          <p:cNvSpPr>
            <a:spLocks noGrp="1"/>
          </p:cNvSpPr>
          <p:nvPr>
            <p:ph type="dt" sz="half" idx="10"/>
          </p:nvPr>
        </p:nvSpPr>
        <p:spPr/>
        <p:txBody>
          <a:bodyPr/>
          <a:lstStyle/>
          <a:p>
            <a:fld id="{EB637335-64F4-413D-B4EB-639FA7E8F573}" type="datetimeFigureOut">
              <a:rPr lang="en-US" smtClean="0"/>
              <a:t>1/2/2025</a:t>
            </a:fld>
            <a:endParaRPr lang="en-US"/>
          </a:p>
        </p:txBody>
      </p:sp>
      <p:sp>
        <p:nvSpPr>
          <p:cNvPr id="5" name="Footer Placeholder 4">
            <a:extLst>
              <a:ext uri="{FF2B5EF4-FFF2-40B4-BE49-F238E27FC236}">
                <a16:creationId xmlns:a16="http://schemas.microsoft.com/office/drawing/2014/main" id="{F386F119-1FF2-C1F1-A3EB-4F661ED47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3652D-EFBB-0029-D16E-A7FB4F2A69FA}"/>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1295370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56010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49189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37125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6004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87993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90294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1/2/2025</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106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1/2/2025</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85974769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ED96A1-58EA-37BD-7EC5-28D34D75CE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BC3375-F019-9293-3D62-F74ED3051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73D8D-E4A5-5DC5-10BE-DB63CFEA1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637335-64F4-413D-B4EB-639FA7E8F573}" type="datetimeFigureOut">
              <a:rPr lang="en-US" smtClean="0"/>
              <a:t>1/2/2025</a:t>
            </a:fld>
            <a:endParaRPr lang="en-US"/>
          </a:p>
        </p:txBody>
      </p:sp>
      <p:sp>
        <p:nvSpPr>
          <p:cNvPr id="5" name="Footer Placeholder 4">
            <a:extLst>
              <a:ext uri="{FF2B5EF4-FFF2-40B4-BE49-F238E27FC236}">
                <a16:creationId xmlns:a16="http://schemas.microsoft.com/office/drawing/2014/main" id="{C410DA1C-0966-5942-5D85-0727ECE34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2427AC4-2300-4332-E182-B546661BF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722EA9-5902-4154-B3DF-7FCCDEC6402E}" type="slidenum">
              <a:rPr lang="en-US" smtClean="0"/>
              <a:t>‹#›</a:t>
            </a:fld>
            <a:endParaRPr lang="en-US"/>
          </a:p>
        </p:txBody>
      </p:sp>
    </p:spTree>
    <p:extLst>
      <p:ext uri="{BB962C8B-B14F-4D97-AF65-F5344CB8AC3E}">
        <p14:creationId xmlns:p14="http://schemas.microsoft.com/office/powerpoint/2010/main" val="39090794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91FE1-3240-45BC-A71D-4689779BE019}"/>
              </a:ext>
            </a:extLst>
          </p:cNvPr>
          <p:cNvSpPr txBox="1"/>
          <p:nvPr/>
        </p:nvSpPr>
        <p:spPr>
          <a:xfrm>
            <a:off x="5585222" y="259653"/>
            <a:ext cx="6688691" cy="17543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UA.V Operations</a:t>
            </a:r>
          </a:p>
          <a:p>
            <a:pPr algn="ctr">
              <a:defRPr/>
            </a:pPr>
            <a:r>
              <a:rPr lang="en-US" sz="3600" dirty="0">
                <a:solidFill>
                  <a:prstClr val="white"/>
                </a:solidFill>
                <a:latin typeface="Arial" panose="020B0604020202020204" pitchFamily="34" charset="0"/>
                <a:cs typeface="Arial" panose="020B0604020202020204" pitchFamily="34" charset="0"/>
              </a:rPr>
              <a:t>D</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3600" dirty="0">
                <a:solidFill>
                  <a:schemeClr val="bg1"/>
                </a:solidFill>
                <a:ea typeface="+mn-lt"/>
                <a:cs typeface="+mn-lt"/>
              </a:rPr>
              <a:t>Aeronautical Decision Making</a:t>
            </a:r>
            <a:endParaRPr lang="en-US" sz="3600" dirty="0">
              <a:solidFill>
                <a:schemeClr val="bg1"/>
              </a:solidFill>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9350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F71D32-3F88-4691-85D7-B0D7ABF9AD67}"/>
              </a:ext>
            </a:extLst>
          </p:cNvPr>
          <p:cNvSpPr/>
          <p:nvPr/>
        </p:nvSpPr>
        <p:spPr>
          <a:xfrm>
            <a:off x="10695112" y="6306711"/>
            <a:ext cx="1343316" cy="369332"/>
          </a:xfrm>
          <a:prstGeom prst="rect">
            <a:avLst/>
          </a:prstGeom>
        </p:spPr>
        <p:txBody>
          <a:bodyPr wrap="none" lIns="91440" tIns="45720" rIns="91440" bIns="45720" anchor="t">
            <a:spAutoFit/>
          </a:bodyPr>
          <a:lstStyle/>
          <a:p>
            <a:r>
              <a:rPr lang="en-US" dirty="0">
                <a:solidFill>
                  <a:schemeClr val="bg1"/>
                </a:solidFill>
                <a:latin typeface="Arial"/>
                <a:cs typeface="Arial"/>
              </a:rPr>
              <a:t>UA.V.D.K5 </a:t>
            </a:r>
            <a:endParaRPr lang="en-US" dirty="0">
              <a:solidFill>
                <a:schemeClr val="bg1"/>
              </a:solidFill>
            </a:endParaRPr>
          </a:p>
        </p:txBody>
      </p:sp>
      <p:sp>
        <p:nvSpPr>
          <p:cNvPr id="11" name="TextBox 10">
            <a:extLst>
              <a:ext uri="{FF2B5EF4-FFF2-40B4-BE49-F238E27FC236}">
                <a16:creationId xmlns:a16="http://schemas.microsoft.com/office/drawing/2014/main" id="{ED14C1FB-D0B6-4129-820B-A3C67F26143B}"/>
              </a:ext>
            </a:extLst>
          </p:cNvPr>
          <p:cNvSpPr txBox="1"/>
          <p:nvPr/>
        </p:nvSpPr>
        <p:spPr>
          <a:xfrm>
            <a:off x="1678766" y="309239"/>
            <a:ext cx="8834470" cy="646331"/>
          </a:xfrm>
          <a:prstGeom prst="rect">
            <a:avLst/>
          </a:prstGeom>
          <a:noFill/>
        </p:spPr>
        <p:txBody>
          <a:bodyPr wrap="none" lIns="91440" tIns="45720" rIns="91440" bIns="45720" rtlCol="0" anchor="t">
            <a:spAutoFit/>
          </a:bodyPr>
          <a:lstStyle/>
          <a:p>
            <a:pPr algn="ctr"/>
            <a:r>
              <a:rPr lang="en-US" sz="3600" dirty="0">
                <a:solidFill>
                  <a:schemeClr val="bg1"/>
                </a:solidFill>
                <a:ea typeface="+mn-lt"/>
                <a:cs typeface="+mn-lt"/>
              </a:rPr>
              <a:t>Hazard identification and risk assessment.</a:t>
            </a:r>
            <a:endParaRPr lang="en-US" dirty="0">
              <a:solidFill>
                <a:schemeClr val="bg1"/>
              </a:solidFill>
              <a:ea typeface="+mn-lt"/>
              <a:cs typeface="+mn-lt"/>
            </a:endParaRPr>
          </a:p>
        </p:txBody>
      </p:sp>
      <p:sp>
        <p:nvSpPr>
          <p:cNvPr id="3" name="TextBox 2">
            <a:extLst>
              <a:ext uri="{FF2B5EF4-FFF2-40B4-BE49-F238E27FC236}">
                <a16:creationId xmlns:a16="http://schemas.microsoft.com/office/drawing/2014/main" id="{C9BDB8D1-DBAD-49B6-B5A7-70B5BDAD57F8}"/>
              </a:ext>
            </a:extLst>
          </p:cNvPr>
          <p:cNvSpPr txBox="1"/>
          <p:nvPr/>
        </p:nvSpPr>
        <p:spPr>
          <a:xfrm>
            <a:off x="489995" y="1686046"/>
            <a:ext cx="1110590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Two defining elements of ADM are hazard and risk. Hazard is a real or perceived condition, event, or circumstance that a pilot encounters. When faced with a hazard, the pilot makes an assessment of that hazard based upon various factors. The pilot assigns a value to the potential impact of the hazard, which qualifies the pilot’s assessment of the hazard—risk. </a:t>
            </a:r>
          </a:p>
          <a:p>
            <a:endParaRPr lang="en-US" dirty="0">
              <a:solidFill>
                <a:schemeClr val="bg1"/>
              </a:solidFill>
            </a:endParaRPr>
          </a:p>
          <a:p>
            <a:r>
              <a:rPr lang="en-US" dirty="0">
                <a:solidFill>
                  <a:schemeClr val="bg1"/>
                </a:solidFill>
              </a:rPr>
              <a:t>Therefore, risk is an assessment of the single or cumulative hazard facing a pilot; however, different pilots see hazards differently.</a:t>
            </a:r>
          </a:p>
          <a:p>
            <a:endParaRPr lang="en-US" dirty="0">
              <a:solidFill>
                <a:schemeClr val="bg1"/>
              </a:solidFill>
            </a:endParaRPr>
          </a:p>
          <a:p>
            <a:r>
              <a:rPr lang="en-US" dirty="0">
                <a:solidFill>
                  <a:schemeClr val="bg1"/>
                </a:solidFill>
                <a:ea typeface="+mn-lt"/>
                <a:cs typeface="+mn-lt"/>
              </a:rPr>
              <a:t>During each flight, the single pilot makes many decisions under hazardous conditions. To fly safely, the pilot needs to assess the degree of risk and determine the best course of action to mitigate the risk. </a:t>
            </a:r>
          </a:p>
        </p:txBody>
      </p:sp>
    </p:spTree>
    <p:extLst>
      <p:ext uri="{BB962C8B-B14F-4D97-AF65-F5344CB8AC3E}">
        <p14:creationId xmlns:p14="http://schemas.microsoft.com/office/powerpoint/2010/main" val="3369922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F71D32-3F88-4691-85D7-B0D7ABF9AD67}"/>
              </a:ext>
            </a:extLst>
          </p:cNvPr>
          <p:cNvSpPr/>
          <p:nvPr/>
        </p:nvSpPr>
        <p:spPr>
          <a:xfrm>
            <a:off x="10695112" y="6306711"/>
            <a:ext cx="1343316" cy="369332"/>
          </a:xfrm>
          <a:prstGeom prst="rect">
            <a:avLst/>
          </a:prstGeom>
        </p:spPr>
        <p:txBody>
          <a:bodyPr wrap="none" lIns="91440" tIns="45720" rIns="91440" bIns="45720" anchor="t">
            <a:spAutoFit/>
          </a:bodyPr>
          <a:lstStyle/>
          <a:p>
            <a:r>
              <a:rPr lang="en-US" dirty="0">
                <a:solidFill>
                  <a:schemeClr val="bg1"/>
                </a:solidFill>
                <a:latin typeface="Arial"/>
                <a:cs typeface="Arial"/>
              </a:rPr>
              <a:t>UA.V.D.K5 </a:t>
            </a:r>
            <a:endParaRPr lang="en-US" dirty="0">
              <a:solidFill>
                <a:schemeClr val="bg1"/>
              </a:solidFill>
            </a:endParaRPr>
          </a:p>
        </p:txBody>
      </p:sp>
      <p:sp>
        <p:nvSpPr>
          <p:cNvPr id="11" name="TextBox 10">
            <a:extLst>
              <a:ext uri="{FF2B5EF4-FFF2-40B4-BE49-F238E27FC236}">
                <a16:creationId xmlns:a16="http://schemas.microsoft.com/office/drawing/2014/main" id="{ED14C1FB-D0B6-4129-820B-A3C67F26143B}"/>
              </a:ext>
            </a:extLst>
          </p:cNvPr>
          <p:cNvSpPr txBox="1"/>
          <p:nvPr/>
        </p:nvSpPr>
        <p:spPr>
          <a:xfrm>
            <a:off x="1678766" y="309239"/>
            <a:ext cx="8834470" cy="646331"/>
          </a:xfrm>
          <a:prstGeom prst="rect">
            <a:avLst/>
          </a:prstGeom>
          <a:noFill/>
        </p:spPr>
        <p:txBody>
          <a:bodyPr wrap="none" lIns="91440" tIns="45720" rIns="91440" bIns="45720" rtlCol="0" anchor="t">
            <a:spAutoFit/>
          </a:bodyPr>
          <a:lstStyle/>
          <a:p>
            <a:pPr algn="ctr"/>
            <a:r>
              <a:rPr lang="en-US" sz="3600" dirty="0">
                <a:solidFill>
                  <a:schemeClr val="bg1"/>
                </a:solidFill>
                <a:ea typeface="+mn-lt"/>
                <a:cs typeface="+mn-lt"/>
              </a:rPr>
              <a:t>Hazard identification and risk assessment.</a:t>
            </a:r>
            <a:endParaRPr lang="en-US" dirty="0">
              <a:solidFill>
                <a:schemeClr val="bg1"/>
              </a:solidFill>
              <a:ea typeface="+mn-lt"/>
              <a:cs typeface="+mn-lt"/>
            </a:endParaRPr>
          </a:p>
        </p:txBody>
      </p:sp>
      <p:pic>
        <p:nvPicPr>
          <p:cNvPr id="4" name="Picture 4" descr="A picture containing application&#10;&#10;Description automatically generated">
            <a:extLst>
              <a:ext uri="{FF2B5EF4-FFF2-40B4-BE49-F238E27FC236}">
                <a16:creationId xmlns:a16="http://schemas.microsoft.com/office/drawing/2014/main" id="{86753636-DBB7-4750-A4F3-F74063F89625}"/>
              </a:ext>
            </a:extLst>
          </p:cNvPr>
          <p:cNvPicPr>
            <a:picLocks noChangeAspect="1"/>
          </p:cNvPicPr>
          <p:nvPr/>
        </p:nvPicPr>
        <p:blipFill>
          <a:blip r:embed="rId2"/>
          <a:stretch>
            <a:fillRect/>
          </a:stretch>
        </p:blipFill>
        <p:spPr>
          <a:xfrm>
            <a:off x="2756704" y="1239250"/>
            <a:ext cx="6688237" cy="5237955"/>
          </a:xfrm>
          <a:prstGeom prst="rect">
            <a:avLst/>
          </a:prstGeom>
        </p:spPr>
      </p:pic>
    </p:spTree>
    <p:extLst>
      <p:ext uri="{BB962C8B-B14F-4D97-AF65-F5344CB8AC3E}">
        <p14:creationId xmlns:p14="http://schemas.microsoft.com/office/powerpoint/2010/main" val="980256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F71D32-3F88-4691-85D7-B0D7ABF9AD67}"/>
              </a:ext>
            </a:extLst>
          </p:cNvPr>
          <p:cNvSpPr/>
          <p:nvPr/>
        </p:nvSpPr>
        <p:spPr>
          <a:xfrm>
            <a:off x="10695112" y="6306711"/>
            <a:ext cx="1343316" cy="369332"/>
          </a:xfrm>
          <a:prstGeom prst="rect">
            <a:avLst/>
          </a:prstGeom>
        </p:spPr>
        <p:txBody>
          <a:bodyPr wrap="none" lIns="91440" tIns="45720" rIns="91440" bIns="45720" anchor="t">
            <a:spAutoFit/>
          </a:bodyPr>
          <a:lstStyle/>
          <a:p>
            <a:r>
              <a:rPr lang="en-US" dirty="0">
                <a:solidFill>
                  <a:schemeClr val="bg1"/>
                </a:solidFill>
                <a:latin typeface="Arial"/>
                <a:cs typeface="Arial"/>
              </a:rPr>
              <a:t>UA.V.D.K5 </a:t>
            </a:r>
            <a:endParaRPr lang="en-US" dirty="0">
              <a:solidFill>
                <a:schemeClr val="bg1"/>
              </a:solidFill>
            </a:endParaRPr>
          </a:p>
        </p:txBody>
      </p:sp>
      <p:sp>
        <p:nvSpPr>
          <p:cNvPr id="11" name="TextBox 10">
            <a:extLst>
              <a:ext uri="{FF2B5EF4-FFF2-40B4-BE49-F238E27FC236}">
                <a16:creationId xmlns:a16="http://schemas.microsoft.com/office/drawing/2014/main" id="{ED14C1FB-D0B6-4129-820B-A3C67F26143B}"/>
              </a:ext>
            </a:extLst>
          </p:cNvPr>
          <p:cNvSpPr txBox="1"/>
          <p:nvPr/>
        </p:nvSpPr>
        <p:spPr>
          <a:xfrm>
            <a:off x="1678766" y="309239"/>
            <a:ext cx="8834470" cy="646331"/>
          </a:xfrm>
          <a:prstGeom prst="rect">
            <a:avLst/>
          </a:prstGeom>
          <a:noFill/>
        </p:spPr>
        <p:txBody>
          <a:bodyPr wrap="none" lIns="91440" tIns="45720" rIns="91440" bIns="45720" rtlCol="0" anchor="t">
            <a:spAutoFit/>
          </a:bodyPr>
          <a:lstStyle/>
          <a:p>
            <a:pPr algn="ctr"/>
            <a:r>
              <a:rPr lang="en-US" sz="3600" dirty="0">
                <a:solidFill>
                  <a:schemeClr val="bg1"/>
                </a:solidFill>
                <a:ea typeface="+mn-lt"/>
                <a:cs typeface="+mn-lt"/>
              </a:rPr>
              <a:t>Hazard identification and risk assessment.</a:t>
            </a:r>
            <a:endParaRPr lang="en-US" dirty="0">
              <a:solidFill>
                <a:schemeClr val="bg1"/>
              </a:solidFill>
              <a:ea typeface="+mn-lt"/>
              <a:cs typeface="+mn-lt"/>
            </a:endParaRPr>
          </a:p>
        </p:txBody>
      </p:sp>
      <p:pic>
        <p:nvPicPr>
          <p:cNvPr id="3" name="Picture 4" descr="Diagram, timeline&#10;&#10;Description automatically generated">
            <a:extLst>
              <a:ext uri="{FF2B5EF4-FFF2-40B4-BE49-F238E27FC236}">
                <a16:creationId xmlns:a16="http://schemas.microsoft.com/office/drawing/2014/main" id="{3233CE7C-5A30-475A-817F-BF6AF0D5B020}"/>
              </a:ext>
            </a:extLst>
          </p:cNvPr>
          <p:cNvPicPr>
            <a:picLocks noChangeAspect="1"/>
          </p:cNvPicPr>
          <p:nvPr/>
        </p:nvPicPr>
        <p:blipFill>
          <a:blip r:embed="rId2"/>
          <a:stretch>
            <a:fillRect/>
          </a:stretch>
        </p:blipFill>
        <p:spPr>
          <a:xfrm>
            <a:off x="1531717" y="1640582"/>
            <a:ext cx="9128566" cy="4078407"/>
          </a:xfrm>
          <a:prstGeom prst="rect">
            <a:avLst/>
          </a:prstGeom>
        </p:spPr>
      </p:pic>
    </p:spTree>
    <p:extLst>
      <p:ext uri="{BB962C8B-B14F-4D97-AF65-F5344CB8AC3E}">
        <p14:creationId xmlns:p14="http://schemas.microsoft.com/office/powerpoint/2010/main" val="2930418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D406974-2D08-CA24-BDD6-3DFB5A2285E5}"/>
              </a:ext>
            </a:extLst>
          </p:cNvPr>
          <p:cNvPicPr>
            <a:picLocks noGrp="1" noChangeAspect="1"/>
          </p:cNvPicPr>
          <p:nvPr>
            <p:ph idx="1"/>
          </p:nvPr>
        </p:nvPicPr>
        <p:blipFill>
          <a:blip r:embed="rId2"/>
          <a:stretch>
            <a:fillRect/>
          </a:stretch>
        </p:blipFill>
        <p:spPr>
          <a:xfrm>
            <a:off x="511928" y="1334973"/>
            <a:ext cx="11168144" cy="4188054"/>
          </a:xfrm>
          <a:prstGeom prst="rect">
            <a:avLst/>
          </a:prstGeom>
        </p:spPr>
      </p:pic>
    </p:spTree>
    <p:extLst>
      <p:ext uri="{BB962C8B-B14F-4D97-AF65-F5344CB8AC3E}">
        <p14:creationId xmlns:p14="http://schemas.microsoft.com/office/powerpoint/2010/main" val="538603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CFE368-1D98-4E5E-99B3-C86BCEB3CCD3}"/>
              </a:ext>
            </a:extLst>
          </p:cNvPr>
          <p:cNvSpPr txBox="1"/>
          <p:nvPr/>
        </p:nvSpPr>
        <p:spPr>
          <a:xfrm>
            <a:off x="1317895" y="259947"/>
            <a:ext cx="9572044" cy="646331"/>
          </a:xfrm>
          <a:prstGeom prst="rect">
            <a:avLst/>
          </a:prstGeom>
          <a:noFill/>
        </p:spPr>
        <p:txBody>
          <a:bodyPr wrap="none" rtlCol="0">
            <a:spAutoFit/>
          </a:bodyPr>
          <a:lstStyle/>
          <a:p>
            <a:r>
              <a:rPr lang="en-US" sz="3600" dirty="0">
                <a:solidFill>
                  <a:schemeClr val="bg1"/>
                </a:solidFill>
                <a:latin typeface="Arial" panose="020B0604020202020204" pitchFamily="34" charset="0"/>
                <a:cs typeface="Arial" panose="020B0604020202020204" pitchFamily="34" charset="0"/>
              </a:rPr>
              <a:t>Remote Pilot – Airman Certification Standards</a:t>
            </a:r>
            <a:endParaRPr lang="en-US" sz="3600" dirty="0">
              <a:solidFill>
                <a:schemeClr val="bg1"/>
              </a:solidFill>
            </a:endParaRPr>
          </a:p>
        </p:txBody>
      </p:sp>
      <p:graphicFrame>
        <p:nvGraphicFramePr>
          <p:cNvPr id="3" name="Table 2">
            <a:extLst>
              <a:ext uri="{FF2B5EF4-FFF2-40B4-BE49-F238E27FC236}">
                <a16:creationId xmlns:a16="http://schemas.microsoft.com/office/drawing/2014/main" id="{9FC4DE15-C25C-48E9-8592-243E10F0A5A2}"/>
              </a:ext>
            </a:extLst>
          </p:cNvPr>
          <p:cNvGraphicFramePr>
            <a:graphicFrameLocks noGrp="1"/>
          </p:cNvGraphicFramePr>
          <p:nvPr>
            <p:extLst>
              <p:ext uri="{D42A27DB-BD31-4B8C-83A1-F6EECF244321}">
                <p14:modId xmlns:p14="http://schemas.microsoft.com/office/powerpoint/2010/main" val="2323981877"/>
              </p:ext>
            </p:extLst>
          </p:nvPr>
        </p:nvGraphicFramePr>
        <p:xfrm>
          <a:off x="1080655" y="906278"/>
          <a:ext cx="10046524" cy="4739800"/>
        </p:xfrm>
        <a:graphic>
          <a:graphicData uri="http://schemas.openxmlformats.org/drawingml/2006/table">
            <a:tbl>
              <a:tblPr firstRow="1" bandRow="1">
                <a:tableStyleId>{5C22544A-7EE6-4342-B048-85BDC9FD1C3A}</a:tableStyleId>
              </a:tblPr>
              <a:tblGrid>
                <a:gridCol w="1498916">
                  <a:extLst>
                    <a:ext uri="{9D8B030D-6E8A-4147-A177-3AD203B41FA5}">
                      <a16:colId xmlns:a16="http://schemas.microsoft.com/office/drawing/2014/main" val="1530009053"/>
                    </a:ext>
                  </a:extLst>
                </a:gridCol>
                <a:gridCol w="8547608">
                  <a:extLst>
                    <a:ext uri="{9D8B030D-6E8A-4147-A177-3AD203B41FA5}">
                      <a16:colId xmlns:a16="http://schemas.microsoft.com/office/drawing/2014/main" val="2190537347"/>
                    </a:ext>
                  </a:extLst>
                </a:gridCol>
              </a:tblGrid>
              <a:tr h="370840">
                <a:tc>
                  <a:txBody>
                    <a:bodyPr/>
                    <a:lstStyle/>
                    <a:p>
                      <a:r>
                        <a:rPr lang="en-US" sz="1600" dirty="0">
                          <a:solidFill>
                            <a:schemeClr val="bg1"/>
                          </a:solidFill>
                          <a:latin typeface="Arial" panose="020B0604020202020204" pitchFamily="34" charset="0"/>
                          <a:cs typeface="Arial" panose="020B0604020202020204" pitchFamily="34" charset="0"/>
                        </a:rPr>
                        <a:t>Task</a:t>
                      </a:r>
                    </a:p>
                  </a:txBody>
                  <a:tcPr>
                    <a:noFill/>
                  </a:tcPr>
                </a:tc>
                <a:tc>
                  <a:txBody>
                    <a:bodyPr/>
                    <a:lstStyle/>
                    <a:p>
                      <a:pPr lvl="0">
                        <a:buNone/>
                      </a:pPr>
                      <a:r>
                        <a:rPr lang="en-US" sz="1600" b="1" i="0" u="none" strike="noStrike" noProof="0" dirty="0">
                          <a:solidFill>
                            <a:schemeClr val="bg1"/>
                          </a:solidFill>
                        </a:rPr>
                        <a:t>D. Aeronautical Decision-Making (*)</a:t>
                      </a:r>
                      <a:endParaRPr lang="en-US" b="1" dirty="0">
                        <a:solidFill>
                          <a:schemeClr val="bg1"/>
                        </a:solidFill>
                      </a:endParaRPr>
                    </a:p>
                  </a:txBody>
                  <a:tcPr>
                    <a:noFill/>
                  </a:tcPr>
                </a:tc>
                <a:extLst>
                  <a:ext uri="{0D108BD9-81ED-4DB2-BD59-A6C34878D82A}">
                    <a16:rowId xmlns:a16="http://schemas.microsoft.com/office/drawing/2014/main" val="1044916287"/>
                  </a:ext>
                </a:extLst>
              </a:tr>
              <a:tr h="365920">
                <a:tc>
                  <a:txBody>
                    <a:bodyPr/>
                    <a:lstStyle/>
                    <a:p>
                      <a:r>
                        <a:rPr lang="en-US" sz="1600" b="1" dirty="0">
                          <a:solidFill>
                            <a:schemeClr val="bg1"/>
                          </a:solidFill>
                          <a:latin typeface="Arial" panose="020B0604020202020204" pitchFamily="34" charset="0"/>
                          <a:cs typeface="Arial" panose="020B0604020202020204" pitchFamily="34" charset="0"/>
                        </a:rPr>
                        <a:t>References</a:t>
                      </a:r>
                    </a:p>
                  </a:txBody>
                  <a:tcPr>
                    <a:noFill/>
                  </a:tcPr>
                </a:tc>
                <a:tc>
                  <a:txBody>
                    <a:bodyPr/>
                    <a:lstStyle/>
                    <a:p>
                      <a:pPr lvl="0">
                        <a:buNone/>
                      </a:pPr>
                      <a:r>
                        <a:rPr lang="en-US" sz="1600" b="0" i="0" u="none" strike="noStrike" noProof="0" dirty="0">
                          <a:solidFill>
                            <a:schemeClr val="bg1"/>
                          </a:solidFill>
                        </a:rPr>
                        <a:t>AC 107-2; FAA-H-8083-2; FAA-H-8083-25 </a:t>
                      </a:r>
                      <a:endParaRPr lang="en-US">
                        <a:solidFill>
                          <a:schemeClr val="bg1"/>
                        </a:solidFill>
                      </a:endParaRPr>
                    </a:p>
                  </a:txBody>
                  <a:tcPr>
                    <a:noFill/>
                  </a:tcPr>
                </a:tc>
                <a:extLst>
                  <a:ext uri="{0D108BD9-81ED-4DB2-BD59-A6C34878D82A}">
                    <a16:rowId xmlns:a16="http://schemas.microsoft.com/office/drawing/2014/main" val="3548069522"/>
                  </a:ext>
                </a:extLst>
              </a:tr>
              <a:tr h="370840">
                <a:tc>
                  <a:txBody>
                    <a:bodyPr/>
                    <a:lstStyle/>
                    <a:p>
                      <a:r>
                        <a:rPr lang="en-US" sz="1600" b="1" dirty="0">
                          <a:solidFill>
                            <a:schemeClr val="bg1"/>
                          </a:solidFill>
                          <a:latin typeface="Arial" panose="020B0604020202020204" pitchFamily="34" charset="0"/>
                          <a:cs typeface="Arial" panose="020B0604020202020204" pitchFamily="34" charset="0"/>
                        </a:rPr>
                        <a:t>Objective</a:t>
                      </a:r>
                    </a:p>
                  </a:txBody>
                  <a:tcPr>
                    <a:noFill/>
                  </a:tcPr>
                </a:tc>
                <a:tc>
                  <a:txBody>
                    <a:bodyPr/>
                    <a:lstStyle/>
                    <a:p>
                      <a:pPr lvl="0">
                        <a:buNone/>
                      </a:pPr>
                      <a:r>
                        <a:rPr lang="en-US" sz="1600" b="0" i="0" u="none" strike="noStrike" noProof="0" dirty="0">
                          <a:solidFill>
                            <a:schemeClr val="bg1"/>
                          </a:solidFill>
                        </a:rPr>
                        <a:t>To determine that the applicant is knowledgeable in aeronautical decision-making.</a:t>
                      </a:r>
                      <a:endParaRPr lang="en-US" dirty="0">
                        <a:solidFill>
                          <a:schemeClr val="bg1"/>
                        </a:solidFill>
                      </a:endParaRPr>
                    </a:p>
                  </a:txBody>
                  <a:tcPr>
                    <a:noFill/>
                  </a:tcPr>
                </a:tc>
                <a:extLst>
                  <a:ext uri="{0D108BD9-81ED-4DB2-BD59-A6C34878D82A}">
                    <a16:rowId xmlns:a16="http://schemas.microsoft.com/office/drawing/2014/main" val="2298132813"/>
                  </a:ext>
                </a:extLst>
              </a:tr>
              <a:tr h="370840">
                <a:tc>
                  <a:txBody>
                    <a:bodyPr/>
                    <a:lstStyle/>
                    <a:p>
                      <a:r>
                        <a:rPr lang="en-US" sz="1600" b="1" dirty="0">
                          <a:solidFill>
                            <a:schemeClr val="bg1"/>
                          </a:solidFill>
                          <a:latin typeface="Arial" panose="020B0604020202020204" pitchFamily="34" charset="0"/>
                          <a:cs typeface="Arial" panose="020B0604020202020204" pitchFamily="34" charset="0"/>
                        </a:rPr>
                        <a:t>Knowledge</a:t>
                      </a:r>
                    </a:p>
                  </a:txBody>
                  <a:tcPr>
                    <a:noFill/>
                  </a:tcPr>
                </a:tc>
                <a:tc>
                  <a:txBody>
                    <a:bodyPr/>
                    <a:lstStyle/>
                    <a:p>
                      <a:r>
                        <a:rPr lang="en-US" sz="1600" dirty="0">
                          <a:solidFill>
                            <a:schemeClr val="bg1"/>
                          </a:solidFill>
                          <a:latin typeface="+mn-lt"/>
                          <a:cs typeface="Arial" panose="020B0604020202020204" pitchFamily="34" charset="0"/>
                        </a:rPr>
                        <a:t>The applicant demonstrates understanding of:</a:t>
                      </a:r>
                      <a:endParaRPr lang="en-US" sz="1600" dirty="0">
                        <a:solidFill>
                          <a:schemeClr val="bg1"/>
                        </a:solidFill>
                        <a:latin typeface="+mn-lt"/>
                        <a:cs typeface="Arial"/>
                      </a:endParaRPr>
                    </a:p>
                  </a:txBody>
                  <a:tcPr>
                    <a:noFill/>
                  </a:tcPr>
                </a:tc>
                <a:extLst>
                  <a:ext uri="{0D108BD9-81ED-4DB2-BD59-A6C34878D82A}">
                    <a16:rowId xmlns:a16="http://schemas.microsoft.com/office/drawing/2014/main" val="3262193825"/>
                  </a:ext>
                </a:extLst>
              </a:tr>
              <a:tr h="160074">
                <a:tc>
                  <a:txBody>
                    <a:bodyPr/>
                    <a:lstStyle/>
                    <a:p>
                      <a:pPr algn="ctr"/>
                      <a:r>
                        <a:rPr lang="en-US" sz="1600" dirty="0">
                          <a:solidFill>
                            <a:schemeClr val="bg1"/>
                          </a:solidFill>
                          <a:latin typeface="Arial"/>
                          <a:cs typeface="Arial"/>
                        </a:rPr>
                        <a:t>UA.V.D.K1</a:t>
                      </a:r>
                    </a:p>
                  </a:txBody>
                  <a:tcPr>
                    <a:noFill/>
                  </a:tcPr>
                </a:tc>
                <a:tc>
                  <a:txBody>
                    <a:bodyPr/>
                    <a:lstStyle/>
                    <a:p>
                      <a:pPr lvl="0">
                        <a:buNone/>
                      </a:pPr>
                      <a:r>
                        <a:rPr lang="en-US" sz="1400" b="0" i="0" u="none" strike="noStrike" noProof="0" dirty="0">
                          <a:solidFill>
                            <a:schemeClr val="bg1"/>
                          </a:solidFill>
                        </a:rPr>
                        <a:t>Aeronautical Decision-Making (ADM):</a:t>
                      </a:r>
                      <a:endParaRPr lang="en-US" dirty="0">
                        <a:solidFill>
                          <a:schemeClr val="bg1"/>
                        </a:solidFill>
                      </a:endParaRPr>
                    </a:p>
                  </a:txBody>
                  <a:tcPr>
                    <a:noFill/>
                  </a:tcPr>
                </a:tc>
                <a:extLst>
                  <a:ext uri="{0D108BD9-81ED-4DB2-BD59-A6C34878D82A}">
                    <a16:rowId xmlns:a16="http://schemas.microsoft.com/office/drawing/2014/main" val="1956493063"/>
                  </a:ext>
                </a:extLst>
              </a:tr>
              <a:tr h="140521">
                <a:tc>
                  <a:txBody>
                    <a:bodyPr/>
                    <a:lstStyle/>
                    <a:p>
                      <a:pPr algn="ctr"/>
                      <a:r>
                        <a:rPr lang="en-US" sz="1600" dirty="0">
                          <a:solidFill>
                            <a:schemeClr val="bg1"/>
                          </a:solidFill>
                          <a:latin typeface="Arial"/>
                          <a:cs typeface="Arial"/>
                        </a:rPr>
                        <a:t>UA.V.D.K1a</a:t>
                      </a:r>
                    </a:p>
                  </a:txBody>
                  <a:tcPr>
                    <a:noFill/>
                  </a:tcPr>
                </a:tc>
                <a:tc>
                  <a:txBody>
                    <a:bodyPr/>
                    <a:lstStyle/>
                    <a:p>
                      <a:pPr lvl="1">
                        <a:buNone/>
                      </a:pPr>
                      <a:r>
                        <a:rPr lang="en-US" sz="1400" b="0" i="0" u="none" strike="noStrike" noProof="0" dirty="0">
                          <a:solidFill>
                            <a:schemeClr val="bg1"/>
                          </a:solidFill>
                        </a:rPr>
                        <a:t>a. Effective team communication</a:t>
                      </a:r>
                      <a:r>
                        <a:rPr lang="en-US" sz="1400" b="0" i="0" u="none" strike="noStrike" noProof="0" dirty="0">
                          <a:solidFill>
                            <a:schemeClr val="bg1"/>
                          </a:solidFill>
                          <a:latin typeface="Avenir Next LT Pro Light"/>
                        </a:rPr>
                        <a:t> </a:t>
                      </a:r>
                      <a:endParaRPr lang="en-US" dirty="0">
                        <a:solidFill>
                          <a:schemeClr val="bg1"/>
                        </a:solidFill>
                      </a:endParaRPr>
                    </a:p>
                  </a:txBody>
                  <a:tcPr>
                    <a:noFill/>
                  </a:tcPr>
                </a:tc>
                <a:extLst>
                  <a:ext uri="{0D108BD9-81ED-4DB2-BD59-A6C34878D82A}">
                    <a16:rowId xmlns:a16="http://schemas.microsoft.com/office/drawing/2014/main" val="2394628301"/>
                  </a:ext>
                </a:extLst>
              </a:tr>
              <a:tr h="1468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a:cs typeface="Arial"/>
                        </a:rPr>
                        <a:t>UA.V.D.K1a</a:t>
                      </a:r>
                    </a:p>
                  </a:txBody>
                  <a:tcPr>
                    <a:noFill/>
                  </a:tcPr>
                </a:tc>
                <a:tc>
                  <a:txBody>
                    <a:bodyPr/>
                    <a:lstStyle/>
                    <a:p>
                      <a:pPr lvl="1">
                        <a:buNone/>
                      </a:pPr>
                      <a:r>
                        <a:rPr lang="en-US" sz="1400" b="0" i="0" u="none" strike="noStrike" noProof="0" dirty="0">
                          <a:solidFill>
                            <a:schemeClr val="bg1"/>
                          </a:solidFill>
                        </a:rPr>
                        <a:t>b. Task management</a:t>
                      </a:r>
                      <a:endParaRPr lang="en-US" dirty="0">
                        <a:solidFill>
                          <a:schemeClr val="bg1"/>
                        </a:solidFill>
                      </a:endParaRPr>
                    </a:p>
                  </a:txBody>
                  <a:tcPr>
                    <a:noFill/>
                  </a:tcPr>
                </a:tc>
                <a:extLst>
                  <a:ext uri="{0D108BD9-81ED-4DB2-BD59-A6C34878D82A}">
                    <a16:rowId xmlns:a16="http://schemas.microsoft.com/office/drawing/2014/main" val="2397859920"/>
                  </a:ext>
                </a:extLst>
              </a:tr>
              <a:tr h="135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a:cs typeface="Arial"/>
                        </a:rPr>
                        <a:t>UA.V.D.K2</a:t>
                      </a:r>
                    </a:p>
                  </a:txBody>
                  <a:tcPr>
                    <a:noFill/>
                  </a:tcPr>
                </a:tc>
                <a:tc>
                  <a:txBody>
                    <a:bodyPr/>
                    <a:lstStyle/>
                    <a:p>
                      <a:pPr lvl="0">
                        <a:buNone/>
                      </a:pPr>
                      <a:r>
                        <a:rPr lang="en-US" sz="1400" b="0" i="0" u="none" strike="noStrike" noProof="0" dirty="0">
                          <a:solidFill>
                            <a:schemeClr val="bg1"/>
                          </a:solidFill>
                          <a:latin typeface="Avenir Next LT Pro Light"/>
                        </a:rPr>
                        <a:t>Crew Resource Management (CRM).</a:t>
                      </a:r>
                      <a:endParaRPr lang="en-US" sz="1400" dirty="0">
                        <a:solidFill>
                          <a:schemeClr val="bg1"/>
                        </a:solidFill>
                      </a:endParaRPr>
                    </a:p>
                  </a:txBody>
                  <a:tcPr>
                    <a:noFill/>
                  </a:tcPr>
                </a:tc>
                <a:extLst>
                  <a:ext uri="{0D108BD9-81ED-4DB2-BD59-A6C34878D82A}">
                    <a16:rowId xmlns:a16="http://schemas.microsoft.com/office/drawing/2014/main" val="3054724074"/>
                  </a:ext>
                </a:extLst>
              </a:tr>
              <a:tr h="142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a:cs typeface="Arial"/>
                        </a:rPr>
                        <a:t>UA.V.D.K3</a:t>
                      </a:r>
                      <a:endParaRPr lang="en-US" sz="1600" b="1" dirty="0">
                        <a:solidFill>
                          <a:schemeClr val="bg1"/>
                        </a:solidFill>
                        <a:latin typeface="Arial" panose="020B0604020202020204" pitchFamily="34" charset="0"/>
                        <a:cs typeface="Arial" panose="020B0604020202020204" pitchFamily="34" charset="0"/>
                      </a:endParaRPr>
                    </a:p>
                  </a:txBody>
                  <a:tcPr>
                    <a:noFill/>
                  </a:tcPr>
                </a:tc>
                <a:tc>
                  <a:txBody>
                    <a:bodyPr/>
                    <a:lstStyle/>
                    <a:p>
                      <a:pPr lvl="0">
                        <a:buNone/>
                      </a:pPr>
                      <a:r>
                        <a:rPr lang="en-US" sz="1400" b="0" i="0" u="none" strike="noStrike" noProof="0" dirty="0">
                          <a:solidFill>
                            <a:schemeClr val="bg1"/>
                          </a:solidFill>
                        </a:rPr>
                        <a:t>Situational awareness.</a:t>
                      </a:r>
                      <a:endParaRPr lang="en-US">
                        <a:solidFill>
                          <a:schemeClr val="bg1"/>
                        </a:solidFill>
                      </a:endParaRPr>
                    </a:p>
                  </a:txBody>
                  <a:tcPr>
                    <a:noFill/>
                  </a:tcPr>
                </a:tc>
                <a:extLst>
                  <a:ext uri="{0D108BD9-81ED-4DB2-BD59-A6C34878D82A}">
                    <a16:rowId xmlns:a16="http://schemas.microsoft.com/office/drawing/2014/main" val="3371420802"/>
                  </a:ext>
                </a:extLst>
              </a:tr>
              <a:tr h="142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a:cs typeface="Arial"/>
                        </a:rPr>
                        <a:t>UA.V.D.K4</a:t>
                      </a:r>
                      <a:endParaRPr lang="en-US" sz="1600" b="1" dirty="0">
                        <a:solidFill>
                          <a:schemeClr val="bg1"/>
                        </a:solidFill>
                        <a:latin typeface="Arial" panose="020B0604020202020204" pitchFamily="34" charset="0"/>
                        <a:cs typeface="Arial" panose="020B0604020202020204" pitchFamily="34" charset="0"/>
                      </a:endParaRPr>
                    </a:p>
                  </a:txBody>
                  <a:tcPr>
                    <a:noFill/>
                  </a:tcPr>
                </a:tc>
                <a:tc>
                  <a:txBody>
                    <a:bodyPr/>
                    <a:lstStyle/>
                    <a:p>
                      <a:pPr lvl="0">
                        <a:buNone/>
                      </a:pPr>
                      <a:r>
                        <a:rPr lang="en-US" sz="1400" b="0" i="0" u="none" strike="noStrike" noProof="0" dirty="0">
                          <a:solidFill>
                            <a:schemeClr val="bg1"/>
                          </a:solidFill>
                        </a:rPr>
                        <a:t>Hazardous attitudes.</a:t>
                      </a:r>
                      <a:endParaRPr lang="en-US" dirty="0">
                        <a:solidFill>
                          <a:schemeClr val="bg1"/>
                        </a:solidFill>
                      </a:endParaRPr>
                    </a:p>
                  </a:txBody>
                  <a:tcPr>
                    <a:noFill/>
                  </a:tcPr>
                </a:tc>
                <a:extLst>
                  <a:ext uri="{0D108BD9-81ED-4DB2-BD59-A6C34878D82A}">
                    <a16:rowId xmlns:a16="http://schemas.microsoft.com/office/drawing/2014/main" val="591050743"/>
                  </a:ext>
                </a:extLst>
              </a:tr>
              <a:tr h="142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a:cs typeface="Arial"/>
                        </a:rPr>
                        <a:t>UA.V.D.K5</a:t>
                      </a:r>
                      <a:endParaRPr lang="en-US" sz="1600" b="1" dirty="0">
                        <a:solidFill>
                          <a:schemeClr val="bg1"/>
                        </a:solidFill>
                        <a:latin typeface="Arial" panose="020B0604020202020204" pitchFamily="34" charset="0"/>
                        <a:cs typeface="Arial" panose="020B0604020202020204" pitchFamily="34" charset="0"/>
                      </a:endParaRPr>
                    </a:p>
                  </a:txBody>
                  <a:tcPr>
                    <a:noFill/>
                  </a:tcPr>
                </a:tc>
                <a:tc>
                  <a:txBody>
                    <a:bodyPr/>
                    <a:lstStyle/>
                    <a:p>
                      <a:pPr lvl="0">
                        <a:buNone/>
                      </a:pPr>
                      <a:r>
                        <a:rPr lang="en-US" sz="1400" b="0" i="0" u="none" strike="noStrike" noProof="0" dirty="0">
                          <a:solidFill>
                            <a:schemeClr val="bg1"/>
                          </a:solidFill>
                        </a:rPr>
                        <a:t>Hazard identification and risk assessment.</a:t>
                      </a:r>
                    </a:p>
                  </a:txBody>
                  <a:tcPr>
                    <a:noFill/>
                  </a:tcPr>
                </a:tc>
                <a:extLst>
                  <a:ext uri="{0D108BD9-81ED-4DB2-BD59-A6C34878D82A}">
                    <a16:rowId xmlns:a16="http://schemas.microsoft.com/office/drawing/2014/main" val="189364904"/>
                  </a:ext>
                </a:extLst>
              </a:tr>
              <a:tr h="234837">
                <a:tc>
                  <a:txBody>
                    <a:bodyPr/>
                    <a:lstStyle/>
                    <a:p>
                      <a:pPr marL="0" marR="0" lvl="0" indent="0" algn="l">
                        <a:lnSpc>
                          <a:spcPct val="100000"/>
                        </a:lnSpc>
                        <a:spcBef>
                          <a:spcPts val="0"/>
                        </a:spcBef>
                        <a:spcAft>
                          <a:spcPts val="0"/>
                        </a:spcAft>
                        <a:buNone/>
                      </a:pPr>
                      <a:r>
                        <a:rPr lang="en-US" sz="1600" b="1" i="0" u="none" strike="noStrike" noProof="0" dirty="0">
                          <a:solidFill>
                            <a:schemeClr val="bg1"/>
                          </a:solidFill>
                        </a:rPr>
                        <a:t>Risk Management</a:t>
                      </a:r>
                      <a:endParaRPr lang="en-US" b="1">
                        <a:solidFill>
                          <a:schemeClr val="bg1"/>
                        </a:solidFill>
                      </a:endParaRPr>
                    </a:p>
                  </a:txBody>
                  <a:tcPr>
                    <a:noFill/>
                  </a:tcPr>
                </a:tc>
                <a:tc>
                  <a:txBody>
                    <a:bodyPr/>
                    <a:lstStyle/>
                    <a:p>
                      <a:pPr lvl="0">
                        <a:buNone/>
                      </a:pPr>
                      <a:r>
                        <a:rPr lang="en-US" sz="1500" b="0" i="0" u="none" strike="noStrike" noProof="0" dirty="0">
                          <a:solidFill>
                            <a:schemeClr val="bg1"/>
                          </a:solidFill>
                          <a:latin typeface="Avenir Next LT Pro Light"/>
                        </a:rPr>
                        <a:t>[Reserved] </a:t>
                      </a:r>
                      <a:endParaRPr lang="en-US" dirty="0">
                        <a:solidFill>
                          <a:schemeClr val="bg1"/>
                        </a:solidFill>
                      </a:endParaRPr>
                    </a:p>
                  </a:txBody>
                  <a:tcPr>
                    <a:noFill/>
                  </a:tcPr>
                </a:tc>
                <a:extLst>
                  <a:ext uri="{0D108BD9-81ED-4DB2-BD59-A6C34878D82A}">
                    <a16:rowId xmlns:a16="http://schemas.microsoft.com/office/drawing/2014/main" val="3905009338"/>
                  </a:ext>
                </a:extLst>
              </a:tr>
              <a:tr h="178477">
                <a:tc>
                  <a:txBody>
                    <a:bodyPr/>
                    <a:lstStyle/>
                    <a:p>
                      <a:pPr marL="0" marR="0" lvl="0" indent="0" algn="l" defTabSz="914400">
                        <a:lnSpc>
                          <a:spcPct val="100000"/>
                        </a:lnSpc>
                        <a:spcBef>
                          <a:spcPts val="0"/>
                        </a:spcBef>
                        <a:spcAft>
                          <a:spcPts val="0"/>
                        </a:spcAft>
                        <a:buClrTx/>
                        <a:buSzTx/>
                        <a:buNone/>
                        <a:tabLst/>
                        <a:defRPr/>
                      </a:pPr>
                      <a:r>
                        <a:rPr lang="en-US" sz="1600" b="1" i="0" u="none" strike="noStrike" noProof="0" dirty="0">
                          <a:solidFill>
                            <a:schemeClr val="bg1"/>
                          </a:solidFill>
                        </a:rPr>
                        <a:t>Skills</a:t>
                      </a:r>
                      <a:endParaRPr lang="en-US" b="1" dirty="0">
                        <a:solidFill>
                          <a:schemeClr val="bg1"/>
                        </a:solidFill>
                      </a:endParaRPr>
                    </a:p>
                  </a:txBody>
                  <a:tcPr>
                    <a:noFill/>
                  </a:tcPr>
                </a:tc>
                <a:tc>
                  <a:txBody>
                    <a:bodyPr/>
                    <a:lstStyle/>
                    <a:p>
                      <a:pPr lvl="0">
                        <a:buNone/>
                      </a:pPr>
                      <a:r>
                        <a:rPr lang="en-US" sz="1500" b="0" i="0" u="none" strike="noStrike" noProof="0" dirty="0">
                          <a:solidFill>
                            <a:schemeClr val="bg1"/>
                          </a:solidFill>
                          <a:latin typeface="Avenir Next LT Pro Light"/>
                        </a:rPr>
                        <a:t>[Not applicable]</a:t>
                      </a:r>
                      <a:endParaRPr lang="en-US" dirty="0">
                        <a:solidFill>
                          <a:schemeClr val="bg1"/>
                        </a:solidFill>
                      </a:endParaRPr>
                    </a:p>
                  </a:txBody>
                  <a:tcPr>
                    <a:noFill/>
                  </a:tcPr>
                </a:tc>
                <a:extLst>
                  <a:ext uri="{0D108BD9-81ED-4DB2-BD59-A6C34878D82A}">
                    <a16:rowId xmlns:a16="http://schemas.microsoft.com/office/drawing/2014/main" val="3820439927"/>
                  </a:ext>
                </a:extLst>
              </a:tr>
            </a:tbl>
          </a:graphicData>
        </a:graphic>
      </p:graphicFrame>
    </p:spTree>
    <p:extLst>
      <p:ext uri="{BB962C8B-B14F-4D97-AF65-F5344CB8AC3E}">
        <p14:creationId xmlns:p14="http://schemas.microsoft.com/office/powerpoint/2010/main" val="65370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75502C-967B-48C7-B7D1-594A7D50A6D4}"/>
              </a:ext>
            </a:extLst>
          </p:cNvPr>
          <p:cNvSpPr txBox="1"/>
          <p:nvPr/>
        </p:nvSpPr>
        <p:spPr>
          <a:xfrm>
            <a:off x="1759240" y="318885"/>
            <a:ext cx="8654229" cy="646331"/>
          </a:xfrm>
          <a:prstGeom prst="rect">
            <a:avLst/>
          </a:prstGeom>
          <a:noFill/>
        </p:spPr>
        <p:txBody>
          <a:bodyPr wrap="none" rtlCol="0">
            <a:spAutoFit/>
          </a:bodyPr>
          <a:lstStyle/>
          <a:p>
            <a:pPr algn="ctr"/>
            <a:r>
              <a:rPr lang="en-US" sz="3600" dirty="0">
                <a:solidFill>
                  <a:schemeClr val="bg1"/>
                </a:solidFill>
                <a:latin typeface="Avenir Next LT Pro Light"/>
              </a:rPr>
              <a:t>Certification Knowledge Test Description</a:t>
            </a:r>
            <a:endParaRPr lang="en-US" sz="3600" dirty="0">
              <a:solidFill>
                <a:schemeClr val="bg1"/>
              </a:solidFill>
              <a:latin typeface="Avenir Next LT Pro Light"/>
              <a:cs typeface="Arial" panose="020B0604020202020204" pitchFamily="34" charset="0"/>
            </a:endParaRPr>
          </a:p>
        </p:txBody>
      </p:sp>
      <p:sp>
        <p:nvSpPr>
          <p:cNvPr id="2" name="Rectangle 1">
            <a:extLst>
              <a:ext uri="{FF2B5EF4-FFF2-40B4-BE49-F238E27FC236}">
                <a16:creationId xmlns:a16="http://schemas.microsoft.com/office/drawing/2014/main" id="{59F71D32-3F88-4691-85D7-B0D7ABF9AD67}"/>
              </a:ext>
            </a:extLst>
          </p:cNvPr>
          <p:cNvSpPr/>
          <p:nvPr/>
        </p:nvSpPr>
        <p:spPr>
          <a:xfrm>
            <a:off x="10695112" y="6306711"/>
            <a:ext cx="184731" cy="369332"/>
          </a:xfrm>
          <a:prstGeom prst="rect">
            <a:avLst/>
          </a:prstGeom>
        </p:spPr>
        <p:txBody>
          <a:bodyPr wrap="none" lIns="91440" tIns="45720" rIns="91440" bIns="45720" anchor="t">
            <a:spAutoFit/>
          </a:bodyPr>
          <a:lstStyle/>
          <a:p>
            <a:endParaRPr lang="en-US" dirty="0"/>
          </a:p>
        </p:txBody>
      </p:sp>
      <p:pic>
        <p:nvPicPr>
          <p:cNvPr id="3" name="Picture 3" descr="A picture containing table&#10;&#10;Description automatically generated">
            <a:extLst>
              <a:ext uri="{FF2B5EF4-FFF2-40B4-BE49-F238E27FC236}">
                <a16:creationId xmlns:a16="http://schemas.microsoft.com/office/drawing/2014/main" id="{7782BAF9-E22B-4D43-A0CF-A687616A4F1D}"/>
              </a:ext>
            </a:extLst>
          </p:cNvPr>
          <p:cNvPicPr>
            <a:picLocks noChangeAspect="1"/>
          </p:cNvPicPr>
          <p:nvPr/>
        </p:nvPicPr>
        <p:blipFill>
          <a:blip r:embed="rId2"/>
          <a:stretch>
            <a:fillRect/>
          </a:stretch>
        </p:blipFill>
        <p:spPr>
          <a:xfrm>
            <a:off x="2457692" y="2373048"/>
            <a:ext cx="7286262" cy="2430208"/>
          </a:xfrm>
          <a:prstGeom prst="rect">
            <a:avLst/>
          </a:prstGeom>
        </p:spPr>
      </p:pic>
    </p:spTree>
    <p:extLst>
      <p:ext uri="{BB962C8B-B14F-4D97-AF65-F5344CB8AC3E}">
        <p14:creationId xmlns:p14="http://schemas.microsoft.com/office/powerpoint/2010/main" val="327033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AE5C82-6F94-47E3-87D5-84B43FE6C1E9}"/>
              </a:ext>
            </a:extLst>
          </p:cNvPr>
          <p:cNvSpPr/>
          <p:nvPr/>
        </p:nvSpPr>
        <p:spPr>
          <a:xfrm>
            <a:off x="360863" y="847967"/>
            <a:ext cx="11468584" cy="55847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bg1"/>
                </a:solidFill>
              </a:rPr>
              <a:t>Aeronautical decision-making (ADM) is decision-making in a unique environment—aviation. It is a systematic approach to the mental process used by pilots to consistently determine the best course of action in response to a given set of circumstances. It is what a pilot intends to do based on the latest information he or she has. </a:t>
            </a:r>
          </a:p>
          <a:p>
            <a:endParaRPr lang="en-US" dirty="0">
              <a:solidFill>
                <a:schemeClr val="bg1"/>
              </a:solidFill>
            </a:endParaRPr>
          </a:p>
          <a:p>
            <a:r>
              <a:rPr lang="en-US" dirty="0">
                <a:solidFill>
                  <a:schemeClr val="bg1"/>
                </a:solidFill>
              </a:rPr>
              <a:t>The importance of learning and understanding effective ADM skills cannot be overemphasized. While progress is continually being made in the advancement of pilot training methods, aircraft equipment and systems, and services for pilots, accidents still occur. Despite all the changes in technology to improve flight safety, one factor remains the same: the human factor which leads to errors. It is estimated that approximately 80 percent of all aviation accidents are related to human factors and the vast majority of these accidents occur during landing (24.1 percent) and takeoff (23.4 percent). </a:t>
            </a:r>
            <a:endParaRPr lang="en-US">
              <a:solidFill>
                <a:schemeClr val="bg1"/>
              </a:solidFill>
            </a:endParaRPr>
          </a:p>
          <a:p>
            <a:endParaRPr lang="en-US" dirty="0">
              <a:solidFill>
                <a:schemeClr val="bg1"/>
              </a:solidFill>
            </a:endParaRPr>
          </a:p>
          <a:p>
            <a:r>
              <a:rPr lang="en-US" dirty="0">
                <a:solidFill>
                  <a:schemeClr val="bg1"/>
                </a:solidFill>
              </a:rPr>
              <a:t>ADM is a systematic approach to risk assessment and stress management. To understand ADM is to also understand how personal attitudes can influence decision-making and how those attitudes can be modified to enhance safety in the operation of a small UA. It is important to understand the factors that cause humans to make decisions and how the decision-making process not only works, but can be improved. </a:t>
            </a:r>
            <a:endParaRPr lang="en-US">
              <a:solidFill>
                <a:schemeClr val="bg1"/>
              </a:solidFill>
            </a:endParaRPr>
          </a:p>
        </p:txBody>
      </p:sp>
      <p:sp>
        <p:nvSpPr>
          <p:cNvPr id="2" name="Rectangle 1">
            <a:extLst>
              <a:ext uri="{FF2B5EF4-FFF2-40B4-BE49-F238E27FC236}">
                <a16:creationId xmlns:a16="http://schemas.microsoft.com/office/drawing/2014/main" id="{59F71D32-3F88-4691-85D7-B0D7ABF9AD67}"/>
              </a:ext>
            </a:extLst>
          </p:cNvPr>
          <p:cNvSpPr/>
          <p:nvPr/>
        </p:nvSpPr>
        <p:spPr>
          <a:xfrm>
            <a:off x="10695112" y="6306711"/>
            <a:ext cx="1471557" cy="369332"/>
          </a:xfrm>
          <a:prstGeom prst="rect">
            <a:avLst/>
          </a:prstGeom>
        </p:spPr>
        <p:txBody>
          <a:bodyPr wrap="none" lIns="91440" tIns="45720" rIns="91440" bIns="45720" anchor="t">
            <a:spAutoFit/>
          </a:bodyPr>
          <a:lstStyle/>
          <a:p>
            <a:r>
              <a:rPr lang="en-US" dirty="0">
                <a:solidFill>
                  <a:schemeClr val="bg1"/>
                </a:solidFill>
                <a:latin typeface="Arial"/>
                <a:cs typeface="Arial"/>
              </a:rPr>
              <a:t>UA.V.D.K1a </a:t>
            </a:r>
            <a:endParaRPr lang="en-US" dirty="0">
              <a:solidFill>
                <a:schemeClr val="bg1"/>
              </a:solidFill>
            </a:endParaRPr>
          </a:p>
        </p:txBody>
      </p:sp>
      <p:sp>
        <p:nvSpPr>
          <p:cNvPr id="11" name="TextBox 10">
            <a:extLst>
              <a:ext uri="{FF2B5EF4-FFF2-40B4-BE49-F238E27FC236}">
                <a16:creationId xmlns:a16="http://schemas.microsoft.com/office/drawing/2014/main" id="{ED14C1FB-D0B6-4129-820B-A3C67F26143B}"/>
              </a:ext>
            </a:extLst>
          </p:cNvPr>
          <p:cNvSpPr txBox="1"/>
          <p:nvPr/>
        </p:nvSpPr>
        <p:spPr>
          <a:xfrm>
            <a:off x="2081280" y="309239"/>
            <a:ext cx="8029441" cy="646331"/>
          </a:xfrm>
          <a:prstGeom prst="rect">
            <a:avLst/>
          </a:prstGeom>
          <a:noFill/>
        </p:spPr>
        <p:txBody>
          <a:bodyPr wrap="none" lIns="91440" tIns="45720" rIns="91440" bIns="45720" rtlCol="0" anchor="t">
            <a:spAutoFit/>
          </a:bodyPr>
          <a:lstStyle/>
          <a:p>
            <a:pPr algn="ctr"/>
            <a:r>
              <a:rPr lang="en-US" sz="3600" dirty="0">
                <a:solidFill>
                  <a:schemeClr val="bg1"/>
                </a:solidFill>
                <a:ea typeface="+mn-lt"/>
                <a:cs typeface="+mn-lt"/>
              </a:rPr>
              <a:t>Aeronautical Decision-Making (ADM) </a:t>
            </a:r>
            <a:endParaRPr lang="en-US" dirty="0">
              <a:solidFill>
                <a:schemeClr val="bg1"/>
              </a:solidFill>
            </a:endParaRPr>
          </a:p>
        </p:txBody>
      </p:sp>
      <p:sp>
        <p:nvSpPr>
          <p:cNvPr id="3" name="TextBox 2">
            <a:extLst>
              <a:ext uri="{FF2B5EF4-FFF2-40B4-BE49-F238E27FC236}">
                <a16:creationId xmlns:a16="http://schemas.microsoft.com/office/drawing/2014/main" id="{235C9F51-D7AA-440F-8F82-4BDD177D3D2A}"/>
              </a:ext>
            </a:extLst>
          </p:cNvPr>
          <p:cNvSpPr txBox="1"/>
          <p:nvPr/>
        </p:nvSpPr>
        <p:spPr>
          <a:xfrm>
            <a:off x="1531717" y="6209817"/>
            <a:ext cx="871380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solidFill>
                  <a:schemeClr val="bg1"/>
                </a:solidFill>
                <a:ea typeface="+mn-lt"/>
                <a:cs typeface="+mn-lt"/>
              </a:rPr>
              <a:t>Remote Pilot – Small Unmanned Aircraft Systems Study Guide: Chapter 10 </a:t>
            </a:r>
            <a:endParaRPr lang="en-US" sz="1200" dirty="0">
              <a:solidFill>
                <a:schemeClr val="bg1"/>
              </a:solidFill>
            </a:endParaRPr>
          </a:p>
        </p:txBody>
      </p:sp>
    </p:spTree>
    <p:extLst>
      <p:ext uri="{BB962C8B-B14F-4D97-AF65-F5344CB8AC3E}">
        <p14:creationId xmlns:p14="http://schemas.microsoft.com/office/powerpoint/2010/main" val="57385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F71D32-3F88-4691-85D7-B0D7ABF9AD67}"/>
              </a:ext>
            </a:extLst>
          </p:cNvPr>
          <p:cNvSpPr/>
          <p:nvPr/>
        </p:nvSpPr>
        <p:spPr>
          <a:xfrm>
            <a:off x="10695112" y="6306711"/>
            <a:ext cx="1471557" cy="369332"/>
          </a:xfrm>
          <a:prstGeom prst="rect">
            <a:avLst/>
          </a:prstGeom>
        </p:spPr>
        <p:txBody>
          <a:bodyPr wrap="none" lIns="91440" tIns="45720" rIns="91440" bIns="45720" anchor="t">
            <a:spAutoFit/>
          </a:bodyPr>
          <a:lstStyle/>
          <a:p>
            <a:r>
              <a:rPr lang="en-US" dirty="0">
                <a:solidFill>
                  <a:schemeClr val="bg1"/>
                </a:solidFill>
                <a:latin typeface="Arial"/>
                <a:cs typeface="Arial"/>
              </a:rPr>
              <a:t>UA.V.D.K1a </a:t>
            </a:r>
            <a:endParaRPr lang="en-US" dirty="0">
              <a:solidFill>
                <a:schemeClr val="bg1"/>
              </a:solidFill>
            </a:endParaRPr>
          </a:p>
        </p:txBody>
      </p:sp>
      <p:sp>
        <p:nvSpPr>
          <p:cNvPr id="11" name="TextBox 10">
            <a:extLst>
              <a:ext uri="{FF2B5EF4-FFF2-40B4-BE49-F238E27FC236}">
                <a16:creationId xmlns:a16="http://schemas.microsoft.com/office/drawing/2014/main" id="{ED14C1FB-D0B6-4129-820B-A3C67F26143B}"/>
              </a:ext>
            </a:extLst>
          </p:cNvPr>
          <p:cNvSpPr txBox="1"/>
          <p:nvPr/>
        </p:nvSpPr>
        <p:spPr>
          <a:xfrm>
            <a:off x="2801413" y="309239"/>
            <a:ext cx="6589175" cy="646331"/>
          </a:xfrm>
          <a:prstGeom prst="rect">
            <a:avLst/>
          </a:prstGeom>
          <a:noFill/>
        </p:spPr>
        <p:txBody>
          <a:bodyPr wrap="none" lIns="91440" tIns="45720" rIns="91440" bIns="45720" rtlCol="0" anchor="t">
            <a:spAutoFit/>
          </a:bodyPr>
          <a:lstStyle/>
          <a:p>
            <a:pPr algn="ctr"/>
            <a:r>
              <a:rPr lang="en-US" sz="3600" dirty="0">
                <a:solidFill>
                  <a:schemeClr val="bg1"/>
                </a:solidFill>
                <a:ea typeface="+mn-lt"/>
                <a:cs typeface="+mn-lt"/>
              </a:rPr>
              <a:t>Effective team communication </a:t>
            </a:r>
            <a:endParaRPr lang="en-US" dirty="0">
              <a:solidFill>
                <a:schemeClr val="bg1"/>
              </a:solidFill>
            </a:endParaRPr>
          </a:p>
        </p:txBody>
      </p:sp>
      <p:pic>
        <p:nvPicPr>
          <p:cNvPr id="9" name="Picture 9" descr="A group of people standing in a parking lot&#10;&#10;Description automatically generated">
            <a:extLst>
              <a:ext uri="{FF2B5EF4-FFF2-40B4-BE49-F238E27FC236}">
                <a16:creationId xmlns:a16="http://schemas.microsoft.com/office/drawing/2014/main" id="{C64BDCEF-E3D0-48AE-AA4B-0F62EB839B82}"/>
              </a:ext>
            </a:extLst>
          </p:cNvPr>
          <p:cNvPicPr>
            <a:picLocks noChangeAspect="1"/>
          </p:cNvPicPr>
          <p:nvPr/>
        </p:nvPicPr>
        <p:blipFill>
          <a:blip r:embed="rId2"/>
          <a:stretch>
            <a:fillRect/>
          </a:stretch>
        </p:blipFill>
        <p:spPr>
          <a:xfrm>
            <a:off x="2515566" y="1356479"/>
            <a:ext cx="7170515" cy="4781649"/>
          </a:xfrm>
          <a:prstGeom prst="rect">
            <a:avLst/>
          </a:prstGeom>
        </p:spPr>
      </p:pic>
    </p:spTree>
    <p:extLst>
      <p:ext uri="{BB962C8B-B14F-4D97-AF65-F5344CB8AC3E}">
        <p14:creationId xmlns:p14="http://schemas.microsoft.com/office/powerpoint/2010/main" val="3671544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F71D32-3F88-4691-85D7-B0D7ABF9AD67}"/>
              </a:ext>
            </a:extLst>
          </p:cNvPr>
          <p:cNvSpPr/>
          <p:nvPr/>
        </p:nvSpPr>
        <p:spPr>
          <a:xfrm>
            <a:off x="10695112" y="6306711"/>
            <a:ext cx="1471557" cy="369332"/>
          </a:xfrm>
          <a:prstGeom prst="rect">
            <a:avLst/>
          </a:prstGeom>
        </p:spPr>
        <p:txBody>
          <a:bodyPr wrap="none" lIns="91440" tIns="45720" rIns="91440" bIns="45720" anchor="t">
            <a:spAutoFit/>
          </a:bodyPr>
          <a:lstStyle/>
          <a:p>
            <a:r>
              <a:rPr lang="en-US" dirty="0">
                <a:solidFill>
                  <a:schemeClr val="bg1"/>
                </a:solidFill>
                <a:latin typeface="Arial"/>
                <a:cs typeface="Arial"/>
              </a:rPr>
              <a:t>UA.V.D.K1b </a:t>
            </a:r>
            <a:endParaRPr lang="en-US" dirty="0">
              <a:solidFill>
                <a:schemeClr val="bg1"/>
              </a:solidFill>
            </a:endParaRPr>
          </a:p>
        </p:txBody>
      </p:sp>
      <p:sp>
        <p:nvSpPr>
          <p:cNvPr id="11" name="TextBox 10">
            <a:extLst>
              <a:ext uri="{FF2B5EF4-FFF2-40B4-BE49-F238E27FC236}">
                <a16:creationId xmlns:a16="http://schemas.microsoft.com/office/drawing/2014/main" id="{ED14C1FB-D0B6-4129-820B-A3C67F26143B}"/>
              </a:ext>
            </a:extLst>
          </p:cNvPr>
          <p:cNvSpPr txBox="1"/>
          <p:nvPr/>
        </p:nvSpPr>
        <p:spPr>
          <a:xfrm>
            <a:off x="4046978" y="309239"/>
            <a:ext cx="4098045" cy="646331"/>
          </a:xfrm>
          <a:prstGeom prst="rect">
            <a:avLst/>
          </a:prstGeom>
          <a:noFill/>
        </p:spPr>
        <p:txBody>
          <a:bodyPr wrap="none" lIns="91440" tIns="45720" rIns="91440" bIns="45720" rtlCol="0" anchor="t">
            <a:spAutoFit/>
          </a:bodyPr>
          <a:lstStyle/>
          <a:p>
            <a:pPr algn="ctr"/>
            <a:r>
              <a:rPr lang="en-US" sz="3600" dirty="0">
                <a:solidFill>
                  <a:schemeClr val="bg1"/>
                </a:solidFill>
                <a:ea typeface="+mn-lt"/>
                <a:cs typeface="+mn-lt"/>
              </a:rPr>
              <a:t>Task management </a:t>
            </a:r>
            <a:endParaRPr lang="en-US" dirty="0">
              <a:solidFill>
                <a:schemeClr val="bg1"/>
              </a:solidFill>
            </a:endParaRPr>
          </a:p>
        </p:txBody>
      </p:sp>
      <p:sp>
        <p:nvSpPr>
          <p:cNvPr id="3" name="TextBox 2">
            <a:extLst>
              <a:ext uri="{FF2B5EF4-FFF2-40B4-BE49-F238E27FC236}">
                <a16:creationId xmlns:a16="http://schemas.microsoft.com/office/drawing/2014/main" id="{6066CEED-36A7-4FF6-ABEB-B3A30F26AD5E}"/>
              </a:ext>
            </a:extLst>
          </p:cNvPr>
          <p:cNvSpPr txBox="1"/>
          <p:nvPr/>
        </p:nvSpPr>
        <p:spPr>
          <a:xfrm>
            <a:off x="1425616" y="2737412"/>
            <a:ext cx="927324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chemeClr val="bg1"/>
                </a:solidFill>
              </a:rPr>
              <a:t>Task Loading = </a:t>
            </a:r>
            <a:r>
              <a:rPr lang="en-US" sz="4400" u="sng" dirty="0">
                <a:solidFill>
                  <a:schemeClr val="bg1"/>
                </a:solidFill>
              </a:rPr>
              <a:t>Number of Tasks</a:t>
            </a:r>
          </a:p>
          <a:p>
            <a:r>
              <a:rPr lang="en-US" sz="4400" dirty="0">
                <a:solidFill>
                  <a:schemeClr val="bg1"/>
                </a:solidFill>
              </a:rPr>
              <a:t>                                      Time</a:t>
            </a:r>
          </a:p>
        </p:txBody>
      </p:sp>
    </p:spTree>
    <p:extLst>
      <p:ext uri="{BB962C8B-B14F-4D97-AF65-F5344CB8AC3E}">
        <p14:creationId xmlns:p14="http://schemas.microsoft.com/office/powerpoint/2010/main" val="3413899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F71D32-3F88-4691-85D7-B0D7ABF9AD67}"/>
              </a:ext>
            </a:extLst>
          </p:cNvPr>
          <p:cNvSpPr/>
          <p:nvPr/>
        </p:nvSpPr>
        <p:spPr>
          <a:xfrm>
            <a:off x="10695112" y="6306711"/>
            <a:ext cx="1343316" cy="369332"/>
          </a:xfrm>
          <a:prstGeom prst="rect">
            <a:avLst/>
          </a:prstGeom>
        </p:spPr>
        <p:txBody>
          <a:bodyPr wrap="none" lIns="91440" tIns="45720" rIns="91440" bIns="45720" anchor="t">
            <a:spAutoFit/>
          </a:bodyPr>
          <a:lstStyle/>
          <a:p>
            <a:r>
              <a:rPr lang="en-US" dirty="0">
                <a:solidFill>
                  <a:schemeClr val="bg1"/>
                </a:solidFill>
                <a:latin typeface="Arial"/>
                <a:cs typeface="Arial"/>
              </a:rPr>
              <a:t>UA.V.D.K2 </a:t>
            </a:r>
            <a:endParaRPr lang="en-US" dirty="0">
              <a:solidFill>
                <a:schemeClr val="bg1"/>
              </a:solidFill>
            </a:endParaRPr>
          </a:p>
        </p:txBody>
      </p:sp>
      <p:sp>
        <p:nvSpPr>
          <p:cNvPr id="11" name="TextBox 10">
            <a:extLst>
              <a:ext uri="{FF2B5EF4-FFF2-40B4-BE49-F238E27FC236}">
                <a16:creationId xmlns:a16="http://schemas.microsoft.com/office/drawing/2014/main" id="{ED14C1FB-D0B6-4129-820B-A3C67F26143B}"/>
              </a:ext>
            </a:extLst>
          </p:cNvPr>
          <p:cNvSpPr txBox="1"/>
          <p:nvPr/>
        </p:nvSpPr>
        <p:spPr>
          <a:xfrm>
            <a:off x="2169669" y="309239"/>
            <a:ext cx="7852664" cy="646331"/>
          </a:xfrm>
          <a:prstGeom prst="rect">
            <a:avLst/>
          </a:prstGeom>
          <a:noFill/>
        </p:spPr>
        <p:txBody>
          <a:bodyPr wrap="none" lIns="91440" tIns="45720" rIns="91440" bIns="45720" rtlCol="0" anchor="t">
            <a:spAutoFit/>
          </a:bodyPr>
          <a:lstStyle/>
          <a:p>
            <a:pPr algn="ctr"/>
            <a:r>
              <a:rPr lang="en-US" sz="3600" dirty="0">
                <a:solidFill>
                  <a:schemeClr val="bg1"/>
                </a:solidFill>
                <a:ea typeface="+mn-lt"/>
                <a:cs typeface="+mn-lt"/>
              </a:rPr>
              <a:t>Crew Resource Management (CRM). </a:t>
            </a:r>
            <a:endParaRPr lang="en-US" dirty="0">
              <a:solidFill>
                <a:schemeClr val="bg1"/>
              </a:solidFill>
            </a:endParaRPr>
          </a:p>
        </p:txBody>
      </p:sp>
      <p:sp>
        <p:nvSpPr>
          <p:cNvPr id="4" name="TextBox 3">
            <a:extLst>
              <a:ext uri="{FF2B5EF4-FFF2-40B4-BE49-F238E27FC236}">
                <a16:creationId xmlns:a16="http://schemas.microsoft.com/office/drawing/2014/main" id="{05041324-88B0-4008-A03A-D0DB67C4E8B5}"/>
              </a:ext>
            </a:extLst>
          </p:cNvPr>
          <p:cNvSpPr txBox="1"/>
          <p:nvPr/>
        </p:nvSpPr>
        <p:spPr>
          <a:xfrm>
            <a:off x="489996" y="1454552"/>
            <a:ext cx="1122165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While CRM focuses on pilots operating in crew environments, many of the concepts apply to </a:t>
            </a:r>
            <a:r>
              <a:rPr lang="en-US" dirty="0" err="1">
                <a:solidFill>
                  <a:schemeClr val="bg1"/>
                </a:solidFill>
              </a:rPr>
              <a:t>singlepilot</a:t>
            </a:r>
            <a:r>
              <a:rPr lang="en-US" dirty="0">
                <a:solidFill>
                  <a:schemeClr val="bg1"/>
                </a:solidFill>
              </a:rPr>
              <a:t> operations. Many CRM principles have been successfully applied to single-pilot aircraft and led to the development of Single-Pilot Resource Management (SRM). SRM is defined as the art and science of managing all the resources available to a single pilot (prior to and during flight) to ensure the successful outcome of the flight. SRM includes the concepts of ADM, risk management (RM), task management (TM), automation management (AM), controlled flight into terrain (CFIT) awareness, and situational awareness (SA). SRM training helps the pilot maintain situational awareness by managing the automation and associated aircraft control and navigation tasks. This enables the pilot to accurately assess and manage risk and make accurate and timely decisions. </a:t>
            </a:r>
          </a:p>
          <a:p>
            <a:endParaRPr lang="en-US" dirty="0">
              <a:solidFill>
                <a:schemeClr val="bg1"/>
              </a:solidFill>
            </a:endParaRPr>
          </a:p>
          <a:p>
            <a:r>
              <a:rPr lang="en-US" dirty="0">
                <a:solidFill>
                  <a:schemeClr val="bg1"/>
                </a:solidFill>
              </a:rPr>
              <a:t>SRM is all about helping pilots learn how to gather information, analyze it, and make decisions.</a:t>
            </a:r>
            <a:endParaRPr lang="en-US">
              <a:solidFill>
                <a:schemeClr val="bg1"/>
              </a:solidFill>
            </a:endParaRPr>
          </a:p>
        </p:txBody>
      </p:sp>
    </p:spTree>
    <p:extLst>
      <p:ext uri="{BB962C8B-B14F-4D97-AF65-F5344CB8AC3E}">
        <p14:creationId xmlns:p14="http://schemas.microsoft.com/office/powerpoint/2010/main" val="947885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F71D32-3F88-4691-85D7-B0D7ABF9AD67}"/>
              </a:ext>
            </a:extLst>
          </p:cNvPr>
          <p:cNvSpPr/>
          <p:nvPr/>
        </p:nvSpPr>
        <p:spPr>
          <a:xfrm>
            <a:off x="10695112" y="6306711"/>
            <a:ext cx="1343316" cy="369332"/>
          </a:xfrm>
          <a:prstGeom prst="rect">
            <a:avLst/>
          </a:prstGeom>
        </p:spPr>
        <p:txBody>
          <a:bodyPr wrap="none" lIns="91440" tIns="45720" rIns="91440" bIns="45720" anchor="t">
            <a:spAutoFit/>
          </a:bodyPr>
          <a:lstStyle/>
          <a:p>
            <a:r>
              <a:rPr lang="en-US" dirty="0">
                <a:solidFill>
                  <a:schemeClr val="bg1"/>
                </a:solidFill>
                <a:latin typeface="Arial"/>
                <a:cs typeface="Arial"/>
              </a:rPr>
              <a:t>UA.V.D.K3 </a:t>
            </a:r>
            <a:endParaRPr lang="en-US" dirty="0">
              <a:solidFill>
                <a:schemeClr val="bg1"/>
              </a:solidFill>
            </a:endParaRPr>
          </a:p>
        </p:txBody>
      </p:sp>
      <p:sp>
        <p:nvSpPr>
          <p:cNvPr id="11" name="TextBox 10">
            <a:extLst>
              <a:ext uri="{FF2B5EF4-FFF2-40B4-BE49-F238E27FC236}">
                <a16:creationId xmlns:a16="http://schemas.microsoft.com/office/drawing/2014/main" id="{ED14C1FB-D0B6-4129-820B-A3C67F26143B}"/>
              </a:ext>
            </a:extLst>
          </p:cNvPr>
          <p:cNvSpPr txBox="1"/>
          <p:nvPr/>
        </p:nvSpPr>
        <p:spPr>
          <a:xfrm>
            <a:off x="3659725" y="309239"/>
            <a:ext cx="4872552" cy="646331"/>
          </a:xfrm>
          <a:prstGeom prst="rect">
            <a:avLst/>
          </a:prstGeom>
          <a:noFill/>
        </p:spPr>
        <p:txBody>
          <a:bodyPr wrap="none" lIns="91440" tIns="45720" rIns="91440" bIns="45720" rtlCol="0" anchor="t">
            <a:spAutoFit/>
          </a:bodyPr>
          <a:lstStyle/>
          <a:p>
            <a:pPr algn="ctr"/>
            <a:r>
              <a:rPr lang="en-US" sz="3600" dirty="0">
                <a:solidFill>
                  <a:schemeClr val="bg1"/>
                </a:solidFill>
                <a:ea typeface="+mn-lt"/>
                <a:cs typeface="+mn-lt"/>
              </a:rPr>
              <a:t>Situational awareness. </a:t>
            </a:r>
            <a:endParaRPr lang="en-US" dirty="0">
              <a:solidFill>
                <a:schemeClr val="bg1"/>
              </a:solidFill>
            </a:endParaRPr>
          </a:p>
        </p:txBody>
      </p:sp>
      <p:sp>
        <p:nvSpPr>
          <p:cNvPr id="4" name="TextBox 3">
            <a:extLst>
              <a:ext uri="{FF2B5EF4-FFF2-40B4-BE49-F238E27FC236}">
                <a16:creationId xmlns:a16="http://schemas.microsoft.com/office/drawing/2014/main" id="{05041324-88B0-4008-A03A-D0DB67C4E8B5}"/>
              </a:ext>
            </a:extLst>
          </p:cNvPr>
          <p:cNvSpPr txBox="1"/>
          <p:nvPr/>
        </p:nvSpPr>
        <p:spPr>
          <a:xfrm>
            <a:off x="489996" y="1454552"/>
            <a:ext cx="738271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ea typeface="+mn-lt"/>
                <a:cs typeface="+mn-lt"/>
              </a:rPr>
              <a:t>Situational awareness is the accurate perception and understanding of all the factors and conditions within the five fundamental risk elements (flight, pilot, aircraft, environment, and type of operation that comprise any given aviation situation) that affect safety before, during, and after the flight. </a:t>
            </a:r>
          </a:p>
          <a:p>
            <a:endParaRPr lang="en-US" dirty="0">
              <a:solidFill>
                <a:schemeClr val="bg1"/>
              </a:solidFill>
              <a:ea typeface="+mn-lt"/>
              <a:cs typeface="+mn-lt"/>
            </a:endParaRPr>
          </a:p>
          <a:p>
            <a:r>
              <a:rPr lang="en-US" dirty="0">
                <a:solidFill>
                  <a:schemeClr val="bg1"/>
                </a:solidFill>
                <a:ea typeface="+mn-lt"/>
                <a:cs typeface="+mn-lt"/>
              </a:rPr>
              <a:t>Maintaining situational awareness requires an understanding of the relative significance of all flight related factors and their future impact on the flight. When a pilot understands what is going on and has an overview of the total operation, he or she is not fixated on one perceived significant factor. Not only is it important for a pilot to know the aircraft’s geographical location, it is also important he or she understand what is happening</a:t>
            </a:r>
            <a:endParaRPr lang="en-US">
              <a:solidFill>
                <a:schemeClr val="bg1"/>
              </a:solidFill>
            </a:endParaRPr>
          </a:p>
        </p:txBody>
      </p:sp>
      <p:pic>
        <p:nvPicPr>
          <p:cNvPr id="3" name="Picture 4" descr="Graphical user interface&#10;&#10;Description automatically generated">
            <a:extLst>
              <a:ext uri="{FF2B5EF4-FFF2-40B4-BE49-F238E27FC236}">
                <a16:creationId xmlns:a16="http://schemas.microsoft.com/office/drawing/2014/main" id="{05759297-D6AB-4A6A-810D-50C9B1EA22A3}"/>
              </a:ext>
            </a:extLst>
          </p:cNvPr>
          <p:cNvPicPr>
            <a:picLocks noChangeAspect="1"/>
          </p:cNvPicPr>
          <p:nvPr/>
        </p:nvPicPr>
        <p:blipFill>
          <a:blip r:embed="rId2"/>
          <a:stretch>
            <a:fillRect/>
          </a:stretch>
        </p:blipFill>
        <p:spPr>
          <a:xfrm>
            <a:off x="8042477" y="1518338"/>
            <a:ext cx="3447326" cy="4448285"/>
          </a:xfrm>
          <a:prstGeom prst="rect">
            <a:avLst/>
          </a:prstGeom>
        </p:spPr>
      </p:pic>
    </p:spTree>
    <p:extLst>
      <p:ext uri="{BB962C8B-B14F-4D97-AF65-F5344CB8AC3E}">
        <p14:creationId xmlns:p14="http://schemas.microsoft.com/office/powerpoint/2010/main" val="1294414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F71D32-3F88-4691-85D7-B0D7ABF9AD67}"/>
              </a:ext>
            </a:extLst>
          </p:cNvPr>
          <p:cNvSpPr/>
          <p:nvPr/>
        </p:nvSpPr>
        <p:spPr>
          <a:xfrm>
            <a:off x="10695112" y="6306711"/>
            <a:ext cx="1343316" cy="369332"/>
          </a:xfrm>
          <a:prstGeom prst="rect">
            <a:avLst/>
          </a:prstGeom>
        </p:spPr>
        <p:txBody>
          <a:bodyPr wrap="none" lIns="91440" tIns="45720" rIns="91440" bIns="45720" anchor="t">
            <a:spAutoFit/>
          </a:bodyPr>
          <a:lstStyle/>
          <a:p>
            <a:r>
              <a:rPr lang="en-US" dirty="0">
                <a:solidFill>
                  <a:schemeClr val="bg1"/>
                </a:solidFill>
                <a:latin typeface="Arial"/>
                <a:cs typeface="Arial"/>
              </a:rPr>
              <a:t>UA.V.D.K4 </a:t>
            </a:r>
            <a:endParaRPr lang="en-US" dirty="0">
              <a:solidFill>
                <a:schemeClr val="bg1"/>
              </a:solidFill>
            </a:endParaRPr>
          </a:p>
        </p:txBody>
      </p:sp>
      <p:sp>
        <p:nvSpPr>
          <p:cNvPr id="11" name="TextBox 10">
            <a:extLst>
              <a:ext uri="{FF2B5EF4-FFF2-40B4-BE49-F238E27FC236}">
                <a16:creationId xmlns:a16="http://schemas.microsoft.com/office/drawing/2014/main" id="{ED14C1FB-D0B6-4129-820B-A3C67F26143B}"/>
              </a:ext>
            </a:extLst>
          </p:cNvPr>
          <p:cNvSpPr txBox="1"/>
          <p:nvPr/>
        </p:nvSpPr>
        <p:spPr>
          <a:xfrm>
            <a:off x="3826854" y="309239"/>
            <a:ext cx="4538294" cy="646331"/>
          </a:xfrm>
          <a:prstGeom prst="rect">
            <a:avLst/>
          </a:prstGeom>
          <a:noFill/>
        </p:spPr>
        <p:txBody>
          <a:bodyPr wrap="none" lIns="91440" tIns="45720" rIns="91440" bIns="45720" rtlCol="0" anchor="t">
            <a:spAutoFit/>
          </a:bodyPr>
          <a:lstStyle/>
          <a:p>
            <a:pPr algn="ctr"/>
            <a:r>
              <a:rPr lang="en-US" sz="3600" dirty="0">
                <a:solidFill>
                  <a:schemeClr val="bg1"/>
                </a:solidFill>
                <a:ea typeface="+mn-lt"/>
                <a:cs typeface="+mn-lt"/>
              </a:rPr>
              <a:t>Hazardous attitudes. </a:t>
            </a:r>
            <a:endParaRPr lang="en-US" dirty="0">
              <a:solidFill>
                <a:schemeClr val="bg1"/>
              </a:solidFill>
            </a:endParaRPr>
          </a:p>
        </p:txBody>
      </p:sp>
      <p:pic>
        <p:nvPicPr>
          <p:cNvPr id="5" name="Picture 5" descr="Diagram&#10;&#10;Description automatically generated">
            <a:extLst>
              <a:ext uri="{FF2B5EF4-FFF2-40B4-BE49-F238E27FC236}">
                <a16:creationId xmlns:a16="http://schemas.microsoft.com/office/drawing/2014/main" id="{18C4A443-A44D-4FAE-B2A9-803105C742F6}"/>
              </a:ext>
            </a:extLst>
          </p:cNvPr>
          <p:cNvPicPr>
            <a:picLocks noChangeAspect="1"/>
          </p:cNvPicPr>
          <p:nvPr/>
        </p:nvPicPr>
        <p:blipFill>
          <a:blip r:embed="rId2"/>
          <a:stretch>
            <a:fillRect/>
          </a:stretch>
        </p:blipFill>
        <p:spPr>
          <a:xfrm>
            <a:off x="2091160" y="1136935"/>
            <a:ext cx="8019325" cy="5278611"/>
          </a:xfrm>
          <a:prstGeom prst="rect">
            <a:avLst/>
          </a:prstGeom>
        </p:spPr>
      </p:pic>
    </p:spTree>
    <p:extLst>
      <p:ext uri="{BB962C8B-B14F-4D97-AF65-F5344CB8AC3E}">
        <p14:creationId xmlns:p14="http://schemas.microsoft.com/office/powerpoint/2010/main" val="798755443"/>
      </p:ext>
    </p:extLst>
  </p:cSld>
  <p:clrMapOvr>
    <a:masterClrMapping/>
  </p:clrMapOvr>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E4A676A21E5F49AD716B665510BDDC" ma:contentTypeVersion="12" ma:contentTypeDescription="Create a new document." ma:contentTypeScope="" ma:versionID="c73a84851dcf38450ff7b384194e9d85">
  <xsd:schema xmlns:xsd="http://www.w3.org/2001/XMLSchema" xmlns:xs="http://www.w3.org/2001/XMLSchema" xmlns:p="http://schemas.microsoft.com/office/2006/metadata/properties" xmlns:ns3="2bf66801-57ab-41bc-bb38-e9a17d4acc49" xmlns:ns4="b461d66d-1dae-447d-bb72-e148995aadc1" targetNamespace="http://schemas.microsoft.com/office/2006/metadata/properties" ma:root="true" ma:fieldsID="c3bd0c2475cc4bc14d7e29d7e7aece26" ns3:_="" ns4:_="">
    <xsd:import namespace="2bf66801-57ab-41bc-bb38-e9a17d4acc49"/>
    <xsd:import namespace="b461d66d-1dae-447d-bb72-e148995aad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66801-57ab-41bc-bb38-e9a17d4acc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61d66d-1dae-447d-bb72-e148995aad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D0E067-6C4A-4694-A41C-16AFCC37ABC5}">
  <ds:schemaRefs>
    <ds:schemaRef ds:uri="http://schemas.microsoft.com/sharepoint/v3/contenttype/forms"/>
  </ds:schemaRefs>
</ds:datastoreItem>
</file>

<file path=customXml/itemProps2.xml><?xml version="1.0" encoding="utf-8"?>
<ds:datastoreItem xmlns:ds="http://schemas.openxmlformats.org/officeDocument/2006/customXml" ds:itemID="{7AB32331-B800-4B26-8ED5-C7BA10A08D7D}">
  <ds:schemaRefs>
    <ds:schemaRef ds:uri="http://schemas.microsoft.com/office/2006/documentManagement/types"/>
    <ds:schemaRef ds:uri="http://purl.org/dc/elements/1.1/"/>
    <ds:schemaRef ds:uri="http://schemas.microsoft.com/office/infopath/2007/PartnerControls"/>
    <ds:schemaRef ds:uri="http://purl.org/dc/terms/"/>
    <ds:schemaRef ds:uri="http://schemas.microsoft.com/office/2006/metadata/properties"/>
    <ds:schemaRef ds:uri="http://www.w3.org/XML/1998/namespace"/>
    <ds:schemaRef ds:uri="http://purl.org/dc/dcmitype/"/>
    <ds:schemaRef ds:uri="http://schemas.openxmlformats.org/package/2006/metadata/core-properties"/>
    <ds:schemaRef ds:uri="b461d66d-1dae-447d-bb72-e148995aadc1"/>
    <ds:schemaRef ds:uri="2bf66801-57ab-41bc-bb38-e9a17d4acc49"/>
  </ds:schemaRefs>
</ds:datastoreItem>
</file>

<file path=customXml/itemProps3.xml><?xml version="1.0" encoding="utf-8"?>
<ds:datastoreItem xmlns:ds="http://schemas.openxmlformats.org/officeDocument/2006/customXml" ds:itemID="{256B8535-D1FB-47A2-9FCD-15879643F0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f66801-57ab-41bc-bb38-e9a17d4acc49"/>
    <ds:schemaRef ds:uri="b461d66d-1dae-447d-bb72-e148995aad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3804</TotalTime>
  <Words>929</Words>
  <Application>Microsoft Office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Aptos</vt:lpstr>
      <vt:lpstr>Aptos Display</vt:lpstr>
      <vt:lpstr>Arial</vt:lpstr>
      <vt:lpstr>Avenir Next LT Pro Light</vt:lpstr>
      <vt:lpstr>Calibri</vt:lpstr>
      <vt:lpstr>Sitka Subheading</vt:lpstr>
      <vt:lpstr>PebbleVTI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Corns</dc:creator>
  <cp:lastModifiedBy>Kevin Corns</cp:lastModifiedBy>
  <cp:revision>2343</cp:revision>
  <dcterms:created xsi:type="dcterms:W3CDTF">2020-07-28T22:59:09Z</dcterms:created>
  <dcterms:modified xsi:type="dcterms:W3CDTF">2025-01-02T16:59:38Z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0x010100B3E4A676A21E5F49AD716B665510BDDC</vt:lpwstr>
  </property>
</Properties>
</file>