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</p:sldMasterIdLst>
  <p:notesMasterIdLst>
    <p:notesMasterId r:id="rId23"/>
  </p:notesMasterIdLst>
  <p:sldIdLst>
    <p:sldId id="256" r:id="rId6"/>
    <p:sldId id="277" r:id="rId7"/>
    <p:sldId id="306" r:id="rId8"/>
    <p:sldId id="336" r:id="rId9"/>
    <p:sldId id="335" r:id="rId10"/>
    <p:sldId id="338" r:id="rId11"/>
    <p:sldId id="337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B050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4E5E35-533B-5135-4F96-697548D38208}" v="48" dt="2024-10-05T15:03:56.7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4604" autoAdjust="0"/>
  </p:normalViewPr>
  <p:slideViewPr>
    <p:cSldViewPr snapToGrid="0">
      <p:cViewPr varScale="1">
        <p:scale>
          <a:sx n="96" d="100"/>
          <a:sy n="96" d="100"/>
        </p:scale>
        <p:origin x="102" y="2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A2016-4DDD-433B-A26E-27E67487E33D}" type="datetimeFigureOut">
              <a:rPr lang="en-US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9F455-641D-45F0-AB04-34E74185B21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98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LiPO</a:t>
            </a:r>
            <a:r>
              <a:rPr lang="en-US" b="0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 Spontaneously catches on fire at </a:t>
            </a:r>
            <a:r>
              <a:rPr lang="en-US" b="0" i="0" dirty="0" err="1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EZDrone</a:t>
            </a:r>
            <a:r>
              <a:rPr lang="en-US" b="0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 (1:38) </a:t>
            </a:r>
            <a:r>
              <a:rPr lang="en-US" dirty="0"/>
              <a:t>https://www.youtube.com/watch?v=fF9fhlr9S5s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9F455-641D-45F0-AB04-34E74185B214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53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7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6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31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35D4A-FCA4-BAA3-6E40-D82EBE2F6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F3DE60-8BBE-3E51-BB1D-5288F6A52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746FB-04BD-519E-0536-7D7FB0A3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37335-64F4-413D-B4EB-639FA7E8F57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1DCD7-DDC4-7FF5-F013-C5343506D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5A671-47C7-EB69-4EB5-05B272B49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2EA9-5902-4154-B3DF-7FCCDEC6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30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4B591-2BE1-8905-8251-40E6A9D2B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B09B9-8A19-343C-A754-55B853A7D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B2513-674B-FDE6-9427-68DBD20B4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37335-64F4-413D-B4EB-639FA7E8F57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67C9B-C2AB-3325-6B33-6B5693EF8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F9830-4610-63DF-2265-385EF2ADA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2EA9-5902-4154-B3DF-7FCCDEC6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40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92C91-CDDF-51AF-C383-51F83C598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9769C-C8FF-F292-0A2B-9DB83AE46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DB324-8F0C-E9D1-7ACE-054A356D9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37335-64F4-413D-B4EB-639FA7E8F57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7EBC4-4D22-A6A8-75E6-E4E33405F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2C42F-7D2C-F637-BF10-7F7A328A5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2EA9-5902-4154-B3DF-7FCCDEC6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735A2-F9FC-78E3-663B-FC59F178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55E33-D359-A991-343D-FE9E330C69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D90AE-E531-EC05-7792-685FF909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4A54D-E2CC-2FE4-B460-B00D9C97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37335-64F4-413D-B4EB-639FA7E8F57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EC745-B49E-94F1-22A7-A5C2E84DD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8E863E-C588-3E90-859B-59F1B3E1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2EA9-5902-4154-B3DF-7FCCDEC6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43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70A6B-A62B-7774-FB11-907E03134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669624-DFE0-1A99-371E-91D1321DD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54EEF-53DE-B6F2-6202-F105E2EF9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59B300-B53A-CBCF-9FFD-F5915898A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38C2E8-500D-AE2C-699A-25C20B1953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D98B68-E678-C1B6-24AC-BBCA123B0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37335-64F4-413D-B4EB-639FA7E8F57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72B249-0219-29FE-23CD-A04CF3BA8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F78EEC-9567-BB02-CCF7-1528CA2D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2EA9-5902-4154-B3DF-7FCCDEC6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77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F74AE-A4AF-1777-6072-74C85E50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3F5D85-9E76-C7BF-2FA2-4EE3DE81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37335-64F4-413D-B4EB-639FA7E8F57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8486A-4967-5517-EB8C-B6024D5D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48673A-142C-3CE6-789F-D656FE93A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2EA9-5902-4154-B3DF-7FCCDEC6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37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8319EB-1091-97F9-DB35-95F013CE9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37335-64F4-413D-B4EB-639FA7E8F57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55A8D1-3D0D-D0F4-0361-AA98DF1B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EE2B6-F5B5-4E59-4515-5613E61E3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2EA9-5902-4154-B3DF-7FCCDEC6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28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EABBE-0896-6001-89A8-4478D3A0F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BD5E8-1105-359B-B765-BE17014C0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8C04DD-0040-D1BD-F280-44F923BC2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4978F-50C0-3C8B-7AAC-E4A602EA4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37335-64F4-413D-B4EB-639FA7E8F57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4F341-6E0B-3219-F75B-D2DDFAEA3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BB6F0-B1DE-C705-5622-BAB33AB3B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2EA9-5902-4154-B3DF-7FCCDEC6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2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77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96185-79A0-55BF-7161-AFF8A503A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0C076D-A403-552D-119F-380B5474B9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A4ECA9-1378-3D31-283D-6DB019A88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7D4A5-31DA-F589-33F9-6E154B546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37335-64F4-413D-B4EB-639FA7E8F57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4037B-8594-4122-9CA2-AC86F0100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E3ADD-5E17-91CE-FD90-DB780FCA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2EA9-5902-4154-B3DF-7FCCDEC6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34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2A734-CC84-A458-8C98-F32D23192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A2949E-8CE3-9AB2-B8A5-70465416D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DDE51-7BB3-1C8D-9F0C-EAA8E40F2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37335-64F4-413D-B4EB-639FA7E8F57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D3CF8-A87D-6084-394B-024BF7061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521B-7441-D11A-A042-8DAF9148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2EA9-5902-4154-B3DF-7FCCDEC6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37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E55DFB-66F5-BB09-DB3F-7E813E1951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FDFBD9-8D53-95A3-A7D4-97233C072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40AF3-81F5-7242-70B8-5C09B282C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37335-64F4-413D-B4EB-639FA7E8F57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6F119-1FF2-C1F1-A3EB-4F661ED47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3652D-EFBB-0029-D16E-A7FB4F2A6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22EA9-5902-4154-B3DF-7FCCDEC6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72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1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90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59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4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3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94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476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ED96A1-58EA-37BD-7EC5-28D34D75C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C3375-F019-9293-3D62-F74ED3051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73D8D-E4A5-5DC5-10BE-DB63CFEA11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637335-64F4-413D-B4EB-639FA7E8F57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0DA1C-0966-5942-5D85-0727ECE34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27AC4-2300-4332-E182-B546661BF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722EA9-5902-4154-B3DF-7FCCDEC6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7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F9fhlr9S5s?feature=oembed" TargetMode="External"/><Relationship Id="rId6" Type="http://schemas.openxmlformats.org/officeDocument/2006/relationships/image" Target="../media/image12.jpeg"/><Relationship Id="rId5" Type="http://schemas.openxmlformats.org/officeDocument/2006/relationships/hyperlink" Target="https://www.youtube.com/watch?v=fF9fhlr9S5s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E91FE1-3240-45BC-A71D-4689779BE019}"/>
              </a:ext>
            </a:extLst>
          </p:cNvPr>
          <p:cNvSpPr txBox="1"/>
          <p:nvPr/>
        </p:nvSpPr>
        <p:spPr>
          <a:xfrm>
            <a:off x="6595596" y="296042"/>
            <a:ext cx="5596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UA.V Operations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Emergency Procedures</a:t>
            </a:r>
          </a:p>
        </p:txBody>
      </p:sp>
    </p:spTree>
    <p:extLst>
      <p:ext uri="{BB962C8B-B14F-4D97-AF65-F5344CB8AC3E}">
        <p14:creationId xmlns:p14="http://schemas.microsoft.com/office/powerpoint/2010/main" val="599350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75502C-967B-48C7-B7D1-594A7D50A6D4}"/>
              </a:ext>
            </a:extLst>
          </p:cNvPr>
          <p:cNvSpPr txBox="1"/>
          <p:nvPr/>
        </p:nvSpPr>
        <p:spPr>
          <a:xfrm>
            <a:off x="28527" y="367113"/>
            <a:ext cx="1213878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Types of airports, such as towered, 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uncontrolled towered, heliport, and seaplane bases.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F855540-EF22-4C20-9592-EC02F0631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033" y="1630331"/>
            <a:ext cx="6996895" cy="4899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2109C-10BA-4272-ABFA-05DBFB482498}"/>
              </a:ext>
            </a:extLst>
          </p:cNvPr>
          <p:cNvSpPr/>
          <p:nvPr/>
        </p:nvSpPr>
        <p:spPr>
          <a:xfrm>
            <a:off x="2426824" y="2122989"/>
            <a:ext cx="1726556" cy="29129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E5C82-6F94-47E3-87D5-84B43FE6C1E9}"/>
              </a:ext>
            </a:extLst>
          </p:cNvPr>
          <p:cNvSpPr/>
          <p:nvPr/>
        </p:nvSpPr>
        <p:spPr>
          <a:xfrm>
            <a:off x="52206" y="-843"/>
            <a:ext cx="1214377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F71D32-3F88-4691-85D7-B0D7ABF9AD67}"/>
              </a:ext>
            </a:extLst>
          </p:cNvPr>
          <p:cNvSpPr/>
          <p:nvPr/>
        </p:nvSpPr>
        <p:spPr>
          <a:xfrm>
            <a:off x="10695112" y="6306711"/>
            <a:ext cx="1471557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UA.V.C.K2b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4C1FB-D0B6-4129-820B-A3C67F26143B}"/>
              </a:ext>
            </a:extLst>
          </p:cNvPr>
          <p:cNvSpPr txBox="1"/>
          <p:nvPr/>
        </p:nvSpPr>
        <p:spPr>
          <a:xfrm>
            <a:off x="107951" y="309239"/>
            <a:ext cx="11976099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Characteristics and potential hazards of lithium batteries: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Safe charging   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9" descr="A picture containing meter&#10;&#10;Description automatically generated">
            <a:extLst>
              <a:ext uri="{FF2B5EF4-FFF2-40B4-BE49-F238E27FC236}">
                <a16:creationId xmlns:a16="http://schemas.microsoft.com/office/drawing/2014/main" id="{36D72150-D554-4621-9633-CD1C95BD4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975" y="2024976"/>
            <a:ext cx="5707693" cy="427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9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75502C-967B-48C7-B7D1-594A7D50A6D4}"/>
              </a:ext>
            </a:extLst>
          </p:cNvPr>
          <p:cNvSpPr txBox="1"/>
          <p:nvPr/>
        </p:nvSpPr>
        <p:spPr>
          <a:xfrm>
            <a:off x="28527" y="367113"/>
            <a:ext cx="1213878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Types of airports, such as towered, 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uncontrolled towered, heliport, and seaplane bases.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F855540-EF22-4C20-9592-EC02F0631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033" y="1630331"/>
            <a:ext cx="6996895" cy="4899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2109C-10BA-4272-ABFA-05DBFB482498}"/>
              </a:ext>
            </a:extLst>
          </p:cNvPr>
          <p:cNvSpPr/>
          <p:nvPr/>
        </p:nvSpPr>
        <p:spPr>
          <a:xfrm>
            <a:off x="2426824" y="2122989"/>
            <a:ext cx="1726556" cy="29129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E5C82-6F94-47E3-87D5-84B43FE6C1E9}"/>
              </a:ext>
            </a:extLst>
          </p:cNvPr>
          <p:cNvSpPr/>
          <p:nvPr/>
        </p:nvSpPr>
        <p:spPr>
          <a:xfrm>
            <a:off x="52206" y="-843"/>
            <a:ext cx="1214377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F71D32-3F88-4691-85D7-B0D7ABF9AD67}"/>
              </a:ext>
            </a:extLst>
          </p:cNvPr>
          <p:cNvSpPr/>
          <p:nvPr/>
        </p:nvSpPr>
        <p:spPr>
          <a:xfrm>
            <a:off x="10695112" y="6306711"/>
            <a:ext cx="1471557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UA.V.C.K2c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4C1FB-D0B6-4129-820B-A3C67F26143B}"/>
              </a:ext>
            </a:extLst>
          </p:cNvPr>
          <p:cNvSpPr txBox="1"/>
          <p:nvPr/>
        </p:nvSpPr>
        <p:spPr>
          <a:xfrm>
            <a:off x="107951" y="309239"/>
            <a:ext cx="11976099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Characteristics and potential hazards of lithium batteries: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Safe usage   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9" descr="A helicopter flying in the air&#10;&#10;Description automatically generated">
            <a:extLst>
              <a:ext uri="{FF2B5EF4-FFF2-40B4-BE49-F238E27FC236}">
                <a16:creationId xmlns:a16="http://schemas.microsoft.com/office/drawing/2014/main" id="{F8A4E7E2-CFF2-444B-B31E-9AB0AB663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771" y="1927596"/>
            <a:ext cx="8964459" cy="421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0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75502C-967B-48C7-B7D1-594A7D50A6D4}"/>
              </a:ext>
            </a:extLst>
          </p:cNvPr>
          <p:cNvSpPr txBox="1"/>
          <p:nvPr/>
        </p:nvSpPr>
        <p:spPr>
          <a:xfrm>
            <a:off x="28527" y="367113"/>
            <a:ext cx="1213878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Types of airports, such as towered, 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uncontrolled towered, heliport, and seaplane bases.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F855540-EF22-4C20-9592-EC02F0631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033" y="1630331"/>
            <a:ext cx="6996895" cy="4899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2109C-10BA-4272-ABFA-05DBFB482498}"/>
              </a:ext>
            </a:extLst>
          </p:cNvPr>
          <p:cNvSpPr/>
          <p:nvPr/>
        </p:nvSpPr>
        <p:spPr>
          <a:xfrm>
            <a:off x="2426824" y="2122989"/>
            <a:ext cx="1726556" cy="29129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E5C82-6F94-47E3-87D5-84B43FE6C1E9}"/>
              </a:ext>
            </a:extLst>
          </p:cNvPr>
          <p:cNvSpPr/>
          <p:nvPr/>
        </p:nvSpPr>
        <p:spPr>
          <a:xfrm>
            <a:off x="52206" y="-843"/>
            <a:ext cx="1214377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F71D32-3F88-4691-85D7-B0D7ABF9AD67}"/>
              </a:ext>
            </a:extLst>
          </p:cNvPr>
          <p:cNvSpPr/>
          <p:nvPr/>
        </p:nvSpPr>
        <p:spPr>
          <a:xfrm>
            <a:off x="10695112" y="6306711"/>
            <a:ext cx="1471557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UA.V.C.K2c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4C1FB-D0B6-4129-820B-A3C67F26143B}"/>
              </a:ext>
            </a:extLst>
          </p:cNvPr>
          <p:cNvSpPr txBox="1"/>
          <p:nvPr/>
        </p:nvSpPr>
        <p:spPr>
          <a:xfrm>
            <a:off x="107951" y="309239"/>
            <a:ext cx="11976099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Characteristics and potential hazards of lithium batteries: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Risks of fires involving lithium batteries   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Online Media 7" title="LiPO Spontaneously catches on fire at EZDrone">
            <a:hlinkClick r:id="" action="ppaction://media"/>
            <a:extLst>
              <a:ext uri="{FF2B5EF4-FFF2-40B4-BE49-F238E27FC236}">
                <a16:creationId xmlns:a16="http://schemas.microsoft.com/office/drawing/2014/main" id="{372237A3-8EB2-391B-6B29-9D601D0B5A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273622" y="911180"/>
            <a:ext cx="971073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0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75502C-967B-48C7-B7D1-594A7D50A6D4}"/>
              </a:ext>
            </a:extLst>
          </p:cNvPr>
          <p:cNvSpPr txBox="1"/>
          <p:nvPr/>
        </p:nvSpPr>
        <p:spPr>
          <a:xfrm>
            <a:off x="28527" y="367113"/>
            <a:ext cx="1213878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Types of airports, such as towered, 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uncontrolled towered, heliport, and seaplane bases.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F855540-EF22-4C20-9592-EC02F0631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033" y="1630331"/>
            <a:ext cx="6996895" cy="4899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2109C-10BA-4272-ABFA-05DBFB482498}"/>
              </a:ext>
            </a:extLst>
          </p:cNvPr>
          <p:cNvSpPr/>
          <p:nvPr/>
        </p:nvSpPr>
        <p:spPr>
          <a:xfrm>
            <a:off x="2426824" y="2122989"/>
            <a:ext cx="1726556" cy="29129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E5C82-6F94-47E3-87D5-84B43FE6C1E9}"/>
              </a:ext>
            </a:extLst>
          </p:cNvPr>
          <p:cNvSpPr/>
          <p:nvPr/>
        </p:nvSpPr>
        <p:spPr>
          <a:xfrm>
            <a:off x="52206" y="-843"/>
            <a:ext cx="1214377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F71D32-3F88-4691-85D7-B0D7ABF9AD67}"/>
              </a:ext>
            </a:extLst>
          </p:cNvPr>
          <p:cNvSpPr/>
          <p:nvPr/>
        </p:nvSpPr>
        <p:spPr>
          <a:xfrm>
            <a:off x="10695112" y="6306711"/>
            <a:ext cx="1343316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UA.V.C.K3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4C1FB-D0B6-4129-820B-A3C67F26143B}"/>
              </a:ext>
            </a:extLst>
          </p:cNvPr>
          <p:cNvSpPr txBox="1"/>
          <p:nvPr/>
        </p:nvSpPr>
        <p:spPr>
          <a:xfrm>
            <a:off x="107951" y="309239"/>
            <a:ext cx="11976099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Characteristics and potential hazards of lithium batteries: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Loss of aircraft control link and fly-aways.   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48CDF8E0-B2BC-4C9A-BC3B-FC83EB789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455" y="2124383"/>
            <a:ext cx="7430021" cy="394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3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75502C-967B-48C7-B7D1-594A7D50A6D4}"/>
              </a:ext>
            </a:extLst>
          </p:cNvPr>
          <p:cNvSpPr txBox="1"/>
          <p:nvPr/>
        </p:nvSpPr>
        <p:spPr>
          <a:xfrm>
            <a:off x="28527" y="367113"/>
            <a:ext cx="1213878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Types of airports, such as towered, 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uncontrolled towered, heliport, and seaplane bases.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F855540-EF22-4C20-9592-EC02F0631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033" y="1630331"/>
            <a:ext cx="6996895" cy="4899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2109C-10BA-4272-ABFA-05DBFB482498}"/>
              </a:ext>
            </a:extLst>
          </p:cNvPr>
          <p:cNvSpPr/>
          <p:nvPr/>
        </p:nvSpPr>
        <p:spPr>
          <a:xfrm>
            <a:off x="2426824" y="2122989"/>
            <a:ext cx="1726556" cy="29129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E5C82-6F94-47E3-87D5-84B43FE6C1E9}"/>
              </a:ext>
            </a:extLst>
          </p:cNvPr>
          <p:cNvSpPr/>
          <p:nvPr/>
        </p:nvSpPr>
        <p:spPr>
          <a:xfrm>
            <a:off x="52206" y="-843"/>
            <a:ext cx="1214377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F71D32-3F88-4691-85D7-B0D7ABF9AD67}"/>
              </a:ext>
            </a:extLst>
          </p:cNvPr>
          <p:cNvSpPr/>
          <p:nvPr/>
        </p:nvSpPr>
        <p:spPr>
          <a:xfrm>
            <a:off x="10695112" y="6306711"/>
            <a:ext cx="1343316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UA.V.C.K3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4C1FB-D0B6-4129-820B-A3C67F26143B}"/>
              </a:ext>
            </a:extLst>
          </p:cNvPr>
          <p:cNvSpPr txBox="1"/>
          <p:nvPr/>
        </p:nvSpPr>
        <p:spPr>
          <a:xfrm>
            <a:off x="107951" y="309239"/>
            <a:ext cx="11976099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Characteristics and potential hazards of lithium batteries: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Loss of aircraft control link and fly-aways.   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8" descr="Text, letter&#10;&#10;Description automatically generated">
            <a:extLst>
              <a:ext uri="{FF2B5EF4-FFF2-40B4-BE49-F238E27FC236}">
                <a16:creationId xmlns:a16="http://schemas.microsoft.com/office/drawing/2014/main" id="{3D339A3B-F00A-4DD6-BA14-F7E9F1A9F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592" y="1575827"/>
            <a:ext cx="5686816" cy="517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6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75502C-967B-48C7-B7D1-594A7D50A6D4}"/>
              </a:ext>
            </a:extLst>
          </p:cNvPr>
          <p:cNvSpPr txBox="1"/>
          <p:nvPr/>
        </p:nvSpPr>
        <p:spPr>
          <a:xfrm>
            <a:off x="28527" y="367113"/>
            <a:ext cx="1213878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Types of airports, such as towered, 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uncontrolled towered, heliport, and seaplane bases.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F855540-EF22-4C20-9592-EC02F0631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033" y="1630331"/>
            <a:ext cx="6996895" cy="4899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2109C-10BA-4272-ABFA-05DBFB482498}"/>
              </a:ext>
            </a:extLst>
          </p:cNvPr>
          <p:cNvSpPr/>
          <p:nvPr/>
        </p:nvSpPr>
        <p:spPr>
          <a:xfrm>
            <a:off x="2426824" y="2122989"/>
            <a:ext cx="1726556" cy="29129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E5C82-6F94-47E3-87D5-84B43FE6C1E9}"/>
              </a:ext>
            </a:extLst>
          </p:cNvPr>
          <p:cNvSpPr/>
          <p:nvPr/>
        </p:nvSpPr>
        <p:spPr>
          <a:xfrm>
            <a:off x="52206" y="-843"/>
            <a:ext cx="1214377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F71D32-3F88-4691-85D7-B0D7ABF9AD67}"/>
              </a:ext>
            </a:extLst>
          </p:cNvPr>
          <p:cNvSpPr/>
          <p:nvPr/>
        </p:nvSpPr>
        <p:spPr>
          <a:xfrm>
            <a:off x="10695112" y="6306711"/>
            <a:ext cx="1343316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UA.V.C.K4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4C1FB-D0B6-4129-820B-A3C67F26143B}"/>
              </a:ext>
            </a:extLst>
          </p:cNvPr>
          <p:cNvSpPr txBox="1"/>
          <p:nvPr/>
        </p:nvSpPr>
        <p:spPr>
          <a:xfrm>
            <a:off x="107951" y="309239"/>
            <a:ext cx="11976099" cy="169277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Characteristics and potential hazards of lithium batteries: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200">
                <a:solidFill>
                  <a:schemeClr val="bg1"/>
                </a:solidFill>
                <a:ea typeface="+mn-lt"/>
                <a:cs typeface="+mn-lt"/>
              </a:rPr>
              <a:t>Loss of Global Positioning System (GPS) signal during flight</a:t>
            </a:r>
          </a:p>
          <a:p>
            <a:pPr algn="ctr"/>
            <a:r>
              <a:rPr lang="en-US" sz="3200">
                <a:solidFill>
                  <a:schemeClr val="bg1"/>
                </a:solidFill>
                <a:ea typeface="+mn-lt"/>
                <a:cs typeface="+mn-lt"/>
              </a:rPr>
              <a:t> and potential consequences</a:t>
            </a:r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  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0ED3B78B-FF8A-4013-A2BB-4979A4D44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948" y="1978982"/>
            <a:ext cx="7732734" cy="434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4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75502C-967B-48C7-B7D1-594A7D50A6D4}"/>
              </a:ext>
            </a:extLst>
          </p:cNvPr>
          <p:cNvSpPr txBox="1"/>
          <p:nvPr/>
        </p:nvSpPr>
        <p:spPr>
          <a:xfrm>
            <a:off x="28527" y="367113"/>
            <a:ext cx="1213878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Types of airports, such as towered, 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uncontrolled towered, heliport, and seaplane bases.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F855540-EF22-4C20-9592-EC02F0631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033" y="1630331"/>
            <a:ext cx="6996895" cy="4899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2109C-10BA-4272-ABFA-05DBFB482498}"/>
              </a:ext>
            </a:extLst>
          </p:cNvPr>
          <p:cNvSpPr/>
          <p:nvPr/>
        </p:nvSpPr>
        <p:spPr>
          <a:xfrm>
            <a:off x="2426824" y="2122989"/>
            <a:ext cx="1726556" cy="29129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E5C82-6F94-47E3-87D5-84B43FE6C1E9}"/>
              </a:ext>
            </a:extLst>
          </p:cNvPr>
          <p:cNvSpPr/>
          <p:nvPr/>
        </p:nvSpPr>
        <p:spPr>
          <a:xfrm>
            <a:off x="52206" y="-843"/>
            <a:ext cx="1214377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F71D32-3F88-4691-85D7-B0D7ABF9AD67}"/>
              </a:ext>
            </a:extLst>
          </p:cNvPr>
          <p:cNvSpPr/>
          <p:nvPr/>
        </p:nvSpPr>
        <p:spPr>
          <a:xfrm>
            <a:off x="10695112" y="6306711"/>
            <a:ext cx="1343316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UA.V.C.K5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4C1FB-D0B6-4129-820B-A3C67F26143B}"/>
              </a:ext>
            </a:extLst>
          </p:cNvPr>
          <p:cNvSpPr txBox="1"/>
          <p:nvPr/>
        </p:nvSpPr>
        <p:spPr>
          <a:xfrm>
            <a:off x="107951" y="309239"/>
            <a:ext cx="11976099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Characteristics and potential hazards of lithium batteries: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Frequency spectrums and associated limitations.   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8" descr="Diagram&#10;&#10;Description automatically generated">
            <a:extLst>
              <a:ext uri="{FF2B5EF4-FFF2-40B4-BE49-F238E27FC236}">
                <a16:creationId xmlns:a16="http://schemas.microsoft.com/office/drawing/2014/main" id="{23488813-26AF-45F7-97BC-A298AA023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428" y="1564338"/>
            <a:ext cx="3661775" cy="51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4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406974-2D08-CA24-BDD6-3DFB5A228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928" y="1334973"/>
            <a:ext cx="11168144" cy="418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0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CFE368-1D98-4E5E-99B3-C86BCEB3CCD3}"/>
              </a:ext>
            </a:extLst>
          </p:cNvPr>
          <p:cNvSpPr txBox="1"/>
          <p:nvPr/>
        </p:nvSpPr>
        <p:spPr>
          <a:xfrm>
            <a:off x="1317895" y="259947"/>
            <a:ext cx="9572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Pilot – Airman Certification Standards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C4DE15-C25C-48E9-8592-243E10F0A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911920"/>
              </p:ext>
            </p:extLst>
          </p:nvPr>
        </p:nvGraphicFramePr>
        <p:xfrm>
          <a:off x="1080655" y="906278"/>
          <a:ext cx="10046524" cy="574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916">
                  <a:extLst>
                    <a:ext uri="{9D8B030D-6E8A-4147-A177-3AD203B41FA5}">
                      <a16:colId xmlns:a16="http://schemas.microsoft.com/office/drawing/2014/main" val="1530009053"/>
                    </a:ext>
                  </a:extLst>
                </a:gridCol>
                <a:gridCol w="8547608">
                  <a:extLst>
                    <a:ext uri="{9D8B030D-6E8A-4147-A177-3AD203B41FA5}">
                      <a16:colId xmlns:a16="http://schemas.microsoft.com/office/drawing/2014/main" val="21905373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noProof="0" dirty="0">
                          <a:solidFill>
                            <a:schemeClr val="bg1"/>
                          </a:solidFill>
                          <a:latin typeface="Avenir Next LT Pro Light"/>
                        </a:rPr>
                        <a:t>C. Emergency Procedures (*)</a:t>
                      </a:r>
                      <a:endParaRPr lang="en-US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4916287"/>
                  </a:ext>
                </a:extLst>
              </a:tr>
              <a:tr h="36592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chemeClr val="bg1"/>
                          </a:solidFill>
                          <a:latin typeface="Avenir Next LT Pro Light"/>
                        </a:rPr>
                        <a:t>AC 107-2; FAA-H-8083-25; SAFO 15010, SAFO 10017, SAFO 09013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069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chemeClr val="bg1"/>
                          </a:solidFill>
                          <a:latin typeface="Avenir Next LT Pro Light"/>
                        </a:rPr>
                        <a:t>To determine that the applicant is knowledgeable in </a:t>
                      </a:r>
                      <a:r>
                        <a:rPr lang="en-US" sz="1600" b="0" i="0" u="none" strike="noStrike" noProof="0" dirty="0" err="1">
                          <a:solidFill>
                            <a:schemeClr val="bg1"/>
                          </a:solidFill>
                          <a:latin typeface="Avenir Next LT Pro Light"/>
                        </a:rPr>
                        <a:t>sUAS</a:t>
                      </a:r>
                      <a:r>
                        <a:rPr lang="en-US" sz="1600" b="0" i="0" u="none" strike="noStrike" noProof="0" dirty="0">
                          <a:solidFill>
                            <a:schemeClr val="bg1"/>
                          </a:solidFill>
                          <a:latin typeface="Avenir Next LT Pro Light"/>
                        </a:rPr>
                        <a:t> emergency procedures.</a:t>
                      </a:r>
                      <a:endParaRPr lang="en-US" b="0" i="0" u="none" strike="noStrike" noProof="0">
                        <a:solidFill>
                          <a:schemeClr val="bg1"/>
                        </a:solidFill>
                        <a:latin typeface="Avenir Next LT Pro Ligh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8132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Knowledge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The applicant demonstrates understanding of: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2193825"/>
                  </a:ext>
                </a:extLst>
              </a:tr>
              <a:tr h="1600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UA.V.C.K1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latin typeface="Avenir Next LT Pro Light"/>
                        </a:rPr>
                        <a:t>Emergency planning and communication. 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6493063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UA.V.C.K2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latin typeface="Avenir Next LT Pro Light"/>
                        </a:rPr>
                        <a:t>Characteristics and potential hazards of lithium batteries: 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4628301"/>
                  </a:ext>
                </a:extLst>
              </a:tr>
              <a:tr h="1468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UA.V.C.K2a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latin typeface="Avenir Next LT Pro Light"/>
                        </a:rPr>
                        <a:t>a. Safe transportation, such as proper inspection and handling 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859920"/>
                  </a:ext>
                </a:extLst>
              </a:tr>
              <a:tr h="135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UA.V.C.K2b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latin typeface="Avenir Next LT Pro Light"/>
                        </a:rPr>
                        <a:t>b. Safe charging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724074"/>
                  </a:ext>
                </a:extLst>
              </a:tr>
              <a:tr h="1422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UA.V.C.K2c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latin typeface="Avenir Next LT Pro Light"/>
                        </a:rPr>
                        <a:t>c. Safe usage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1420802"/>
                  </a:ext>
                </a:extLst>
              </a:tr>
              <a:tr h="1422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UA.V.C.K2d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latin typeface="Avenir Next LT Pro Light"/>
                        </a:rPr>
                        <a:t>d. Risks of fires involving lithium batteries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1050743"/>
                  </a:ext>
                </a:extLst>
              </a:tr>
              <a:tr h="1422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UA.V.C.K3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latin typeface="Avenir Next LT Pro Light"/>
                        </a:rPr>
                        <a:t>Loss of aircraft control link and fly-</a:t>
                      </a:r>
                      <a:r>
                        <a:rPr lang="en-US" sz="1400" b="0" i="0" u="none" strike="noStrike" noProof="0" dirty="0" err="1">
                          <a:solidFill>
                            <a:schemeClr val="bg1"/>
                          </a:solidFill>
                          <a:latin typeface="Avenir Next LT Pro Light"/>
                        </a:rPr>
                        <a:t>aways</a:t>
                      </a: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latin typeface="Avenir Next LT Pro Light"/>
                        </a:rPr>
                        <a:t>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364904"/>
                  </a:ext>
                </a:extLst>
              </a:tr>
              <a:tr h="1422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UA.V.C.K4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latin typeface="Avenir Next LT Pro Light"/>
                        </a:rPr>
                        <a:t>Loss of Global Positioning System (GPS) signal during flight and potential consequences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2768869"/>
                  </a:ext>
                </a:extLst>
              </a:tr>
              <a:tr h="1422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UA.V.C.K5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1"/>
                          </a:solidFill>
                          <a:latin typeface="Avenir Next LT Pro Light"/>
                        </a:rPr>
                        <a:t>Frequency spectrums and associated limitations.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2938859"/>
                  </a:ext>
                </a:extLst>
              </a:tr>
              <a:tr h="23483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 dirty="0">
                          <a:solidFill>
                            <a:schemeClr val="bg1"/>
                          </a:solidFill>
                        </a:rPr>
                        <a:t>Risk Management</a:t>
                      </a:r>
                      <a:endParaRPr lang="en-US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500" b="0" i="0" u="none" strike="noStrike" noProof="0" dirty="0">
                          <a:solidFill>
                            <a:schemeClr val="bg1"/>
                          </a:solidFill>
                          <a:latin typeface="Avenir Next LT Pro Light"/>
                        </a:rPr>
                        <a:t>[Reserved] 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5009338"/>
                  </a:ext>
                </a:extLst>
              </a:tr>
              <a:tr h="178476"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1600" b="1" i="0" u="none" strike="noStrike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500" b="0" i="0" u="none" strike="noStrike" noProof="0" dirty="0">
                        <a:solidFill>
                          <a:schemeClr val="bg1"/>
                        </a:solidFill>
                        <a:latin typeface="Avenir Next LT Pro Ligh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5303515"/>
                  </a:ext>
                </a:extLst>
              </a:tr>
              <a:tr h="178477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en-US" sz="1600" b="1" i="0" u="none" strike="noStrike" noProof="0" dirty="0">
                          <a:solidFill>
                            <a:schemeClr val="bg1"/>
                          </a:solidFill>
                        </a:rPr>
                        <a:t>Skills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500" b="0" i="0" u="none" strike="noStrike" noProof="0" dirty="0">
                          <a:solidFill>
                            <a:schemeClr val="bg1"/>
                          </a:solidFill>
                          <a:latin typeface="Avenir Next LT Pro Light"/>
                        </a:rPr>
                        <a:t>[Not applicable]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439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3700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75502C-967B-48C7-B7D1-594A7D50A6D4}"/>
              </a:ext>
            </a:extLst>
          </p:cNvPr>
          <p:cNvSpPr txBox="1"/>
          <p:nvPr/>
        </p:nvSpPr>
        <p:spPr>
          <a:xfrm>
            <a:off x="1759240" y="318885"/>
            <a:ext cx="8654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venir Next LT Pro Light"/>
              </a:rPr>
              <a:t>Certification Knowledge Test Description</a:t>
            </a:r>
            <a:endParaRPr lang="en-US" sz="3600" dirty="0">
              <a:solidFill>
                <a:schemeClr val="bg1"/>
              </a:solidFill>
              <a:latin typeface="Avenir Next LT Pro Ligh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F71D32-3F88-4691-85D7-B0D7ABF9AD67}"/>
              </a:ext>
            </a:extLst>
          </p:cNvPr>
          <p:cNvSpPr/>
          <p:nvPr/>
        </p:nvSpPr>
        <p:spPr>
          <a:xfrm>
            <a:off x="10695112" y="6306711"/>
            <a:ext cx="18473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en-US" dirty="0"/>
          </a:p>
        </p:txBody>
      </p:sp>
      <p:pic>
        <p:nvPicPr>
          <p:cNvPr id="3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7782BAF9-E22B-4D43-A0CF-A687616A4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692" y="2373048"/>
            <a:ext cx="7286262" cy="243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30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75502C-967B-48C7-B7D1-594A7D50A6D4}"/>
              </a:ext>
            </a:extLst>
          </p:cNvPr>
          <p:cNvSpPr txBox="1"/>
          <p:nvPr/>
        </p:nvSpPr>
        <p:spPr>
          <a:xfrm>
            <a:off x="28527" y="367113"/>
            <a:ext cx="1213878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Types of airports, such as towered, 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uncontrolled towered, heliport, and seaplane bases.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F855540-EF22-4C20-9592-EC02F0631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033" y="1630331"/>
            <a:ext cx="6996895" cy="4899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2109C-10BA-4272-ABFA-05DBFB482498}"/>
              </a:ext>
            </a:extLst>
          </p:cNvPr>
          <p:cNvSpPr/>
          <p:nvPr/>
        </p:nvSpPr>
        <p:spPr>
          <a:xfrm>
            <a:off x="2426824" y="2122989"/>
            <a:ext cx="1726556" cy="29129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E5C82-6F94-47E3-87D5-84B43FE6C1E9}"/>
              </a:ext>
            </a:extLst>
          </p:cNvPr>
          <p:cNvSpPr/>
          <p:nvPr/>
        </p:nvSpPr>
        <p:spPr>
          <a:xfrm>
            <a:off x="52206" y="-843"/>
            <a:ext cx="1214377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F71D32-3F88-4691-85D7-B0D7ABF9AD67}"/>
              </a:ext>
            </a:extLst>
          </p:cNvPr>
          <p:cNvSpPr/>
          <p:nvPr/>
        </p:nvSpPr>
        <p:spPr>
          <a:xfrm>
            <a:off x="10695112" y="6306711"/>
            <a:ext cx="133049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UA.V.C.K1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4C1FB-D0B6-4129-820B-A3C67F26143B}"/>
              </a:ext>
            </a:extLst>
          </p:cNvPr>
          <p:cNvSpPr txBox="1"/>
          <p:nvPr/>
        </p:nvSpPr>
        <p:spPr>
          <a:xfrm>
            <a:off x="1591049" y="309239"/>
            <a:ext cx="900990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Emergency planning and communication. 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7" descr="Diagram&#10;&#10;Description automatically generated">
            <a:extLst>
              <a:ext uri="{FF2B5EF4-FFF2-40B4-BE49-F238E27FC236}">
                <a16:creationId xmlns:a16="http://schemas.microsoft.com/office/drawing/2014/main" id="{6AE1C537-8B84-49AD-AA1C-703025BA5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291" y="1718023"/>
            <a:ext cx="6876788" cy="386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7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75502C-967B-48C7-B7D1-594A7D50A6D4}"/>
              </a:ext>
            </a:extLst>
          </p:cNvPr>
          <p:cNvSpPr txBox="1"/>
          <p:nvPr/>
        </p:nvSpPr>
        <p:spPr>
          <a:xfrm>
            <a:off x="28527" y="367113"/>
            <a:ext cx="1213878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Types of airports, such as towered, 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uncontrolled towered, heliport, and seaplane bases.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F855540-EF22-4C20-9592-EC02F0631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033" y="1630331"/>
            <a:ext cx="6996895" cy="4899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2109C-10BA-4272-ABFA-05DBFB482498}"/>
              </a:ext>
            </a:extLst>
          </p:cNvPr>
          <p:cNvSpPr/>
          <p:nvPr/>
        </p:nvSpPr>
        <p:spPr>
          <a:xfrm>
            <a:off x="2426824" y="2122989"/>
            <a:ext cx="1726556" cy="29129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E5C82-6F94-47E3-87D5-84B43FE6C1E9}"/>
              </a:ext>
            </a:extLst>
          </p:cNvPr>
          <p:cNvSpPr/>
          <p:nvPr/>
        </p:nvSpPr>
        <p:spPr>
          <a:xfrm>
            <a:off x="52206" y="-843"/>
            <a:ext cx="1214377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F71D32-3F88-4691-85D7-B0D7ABF9AD67}"/>
              </a:ext>
            </a:extLst>
          </p:cNvPr>
          <p:cNvSpPr/>
          <p:nvPr/>
        </p:nvSpPr>
        <p:spPr>
          <a:xfrm>
            <a:off x="10695112" y="6306711"/>
            <a:ext cx="133049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UA.V.C.K1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4C1FB-D0B6-4129-820B-A3C67F26143B}"/>
              </a:ext>
            </a:extLst>
          </p:cNvPr>
          <p:cNvSpPr txBox="1"/>
          <p:nvPr/>
        </p:nvSpPr>
        <p:spPr>
          <a:xfrm>
            <a:off x="1591049" y="309239"/>
            <a:ext cx="900990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Emergency planning and communication. 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BCE4155-41B2-89EF-D39D-F12C31D02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87" y="2576714"/>
            <a:ext cx="11249024" cy="245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6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75502C-967B-48C7-B7D1-594A7D50A6D4}"/>
              </a:ext>
            </a:extLst>
          </p:cNvPr>
          <p:cNvSpPr txBox="1"/>
          <p:nvPr/>
        </p:nvSpPr>
        <p:spPr>
          <a:xfrm>
            <a:off x="28527" y="367113"/>
            <a:ext cx="1213878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Types of airports, such as towered, 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uncontrolled towered, heliport, and seaplane bases.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F855540-EF22-4C20-9592-EC02F0631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033" y="1630331"/>
            <a:ext cx="6996895" cy="4899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2109C-10BA-4272-ABFA-05DBFB482498}"/>
              </a:ext>
            </a:extLst>
          </p:cNvPr>
          <p:cNvSpPr/>
          <p:nvPr/>
        </p:nvSpPr>
        <p:spPr>
          <a:xfrm>
            <a:off x="2426824" y="2122989"/>
            <a:ext cx="1726556" cy="29129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E5C82-6F94-47E3-87D5-84B43FE6C1E9}"/>
              </a:ext>
            </a:extLst>
          </p:cNvPr>
          <p:cNvSpPr/>
          <p:nvPr/>
        </p:nvSpPr>
        <p:spPr>
          <a:xfrm>
            <a:off x="52206" y="-843"/>
            <a:ext cx="1214377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F71D32-3F88-4691-85D7-B0D7ABF9AD67}"/>
              </a:ext>
            </a:extLst>
          </p:cNvPr>
          <p:cNvSpPr/>
          <p:nvPr/>
        </p:nvSpPr>
        <p:spPr>
          <a:xfrm>
            <a:off x="10695112" y="6306711"/>
            <a:ext cx="133049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UA.V.C.K1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4C1FB-D0B6-4129-820B-A3C67F26143B}"/>
              </a:ext>
            </a:extLst>
          </p:cNvPr>
          <p:cNvSpPr txBox="1"/>
          <p:nvPr/>
        </p:nvSpPr>
        <p:spPr>
          <a:xfrm>
            <a:off x="1591049" y="309239"/>
            <a:ext cx="900990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Emergency planning and communication. 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A checklist with text&#10;&#10;Description automatically generated">
            <a:extLst>
              <a:ext uri="{FF2B5EF4-FFF2-40B4-BE49-F238E27FC236}">
                <a16:creationId xmlns:a16="http://schemas.microsoft.com/office/drawing/2014/main" id="{171EA607-9E6A-5AD7-B007-A4816B654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212" y="948945"/>
            <a:ext cx="7659576" cy="571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3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75502C-967B-48C7-B7D1-594A7D50A6D4}"/>
              </a:ext>
            </a:extLst>
          </p:cNvPr>
          <p:cNvSpPr txBox="1"/>
          <p:nvPr/>
        </p:nvSpPr>
        <p:spPr>
          <a:xfrm>
            <a:off x="28527" y="367113"/>
            <a:ext cx="1213878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Types of airports, such as towered, 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uncontrolled towered, heliport, and seaplane bases.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F855540-EF22-4C20-9592-EC02F0631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033" y="1630331"/>
            <a:ext cx="6996895" cy="4899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2109C-10BA-4272-ABFA-05DBFB482498}"/>
              </a:ext>
            </a:extLst>
          </p:cNvPr>
          <p:cNvSpPr/>
          <p:nvPr/>
        </p:nvSpPr>
        <p:spPr>
          <a:xfrm>
            <a:off x="2426824" y="2122989"/>
            <a:ext cx="1726556" cy="29129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E5C82-6F94-47E3-87D5-84B43FE6C1E9}"/>
              </a:ext>
            </a:extLst>
          </p:cNvPr>
          <p:cNvSpPr/>
          <p:nvPr/>
        </p:nvSpPr>
        <p:spPr>
          <a:xfrm>
            <a:off x="52206" y="-843"/>
            <a:ext cx="1214377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F71D32-3F88-4691-85D7-B0D7ABF9AD67}"/>
              </a:ext>
            </a:extLst>
          </p:cNvPr>
          <p:cNvSpPr/>
          <p:nvPr/>
        </p:nvSpPr>
        <p:spPr>
          <a:xfrm>
            <a:off x="10695112" y="6306711"/>
            <a:ext cx="133049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UA.V.C.K1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4C1FB-D0B6-4129-820B-A3C67F26143B}"/>
              </a:ext>
            </a:extLst>
          </p:cNvPr>
          <p:cNvSpPr txBox="1"/>
          <p:nvPr/>
        </p:nvSpPr>
        <p:spPr>
          <a:xfrm>
            <a:off x="1591049" y="309239"/>
            <a:ext cx="900990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Emergency planning and communication. 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2F59D-720F-57A5-14F5-BFA0943FF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78" y="958269"/>
            <a:ext cx="10002993" cy="576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8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75502C-967B-48C7-B7D1-594A7D50A6D4}"/>
              </a:ext>
            </a:extLst>
          </p:cNvPr>
          <p:cNvSpPr txBox="1"/>
          <p:nvPr/>
        </p:nvSpPr>
        <p:spPr>
          <a:xfrm>
            <a:off x="28527" y="367113"/>
            <a:ext cx="1213878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Types of airports, such as towered, 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uncontrolled towered, heliport, and seaplane bases.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F855540-EF22-4C20-9592-EC02F0631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033" y="1630331"/>
            <a:ext cx="6996895" cy="4899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2109C-10BA-4272-ABFA-05DBFB482498}"/>
              </a:ext>
            </a:extLst>
          </p:cNvPr>
          <p:cNvSpPr/>
          <p:nvPr/>
        </p:nvSpPr>
        <p:spPr>
          <a:xfrm>
            <a:off x="2426824" y="2122989"/>
            <a:ext cx="1726556" cy="29129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E5C82-6F94-47E3-87D5-84B43FE6C1E9}"/>
              </a:ext>
            </a:extLst>
          </p:cNvPr>
          <p:cNvSpPr/>
          <p:nvPr/>
        </p:nvSpPr>
        <p:spPr>
          <a:xfrm>
            <a:off x="52206" y="-843"/>
            <a:ext cx="1214377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F71D32-3F88-4691-85D7-B0D7ABF9AD67}"/>
              </a:ext>
            </a:extLst>
          </p:cNvPr>
          <p:cNvSpPr/>
          <p:nvPr/>
        </p:nvSpPr>
        <p:spPr>
          <a:xfrm>
            <a:off x="10695112" y="6306711"/>
            <a:ext cx="1343316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UA.V.C.K2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4C1FB-D0B6-4129-820B-A3C67F26143B}"/>
              </a:ext>
            </a:extLst>
          </p:cNvPr>
          <p:cNvSpPr txBox="1"/>
          <p:nvPr/>
        </p:nvSpPr>
        <p:spPr>
          <a:xfrm>
            <a:off x="-7465" y="309239"/>
            <a:ext cx="12206931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Characteristics and potential hazards of lithium batteries:  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C922BAC8-73E9-4C7D-B4EC-A09212D01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058" y="1554271"/>
            <a:ext cx="6584515" cy="439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4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75502C-967B-48C7-B7D1-594A7D50A6D4}"/>
              </a:ext>
            </a:extLst>
          </p:cNvPr>
          <p:cNvSpPr txBox="1"/>
          <p:nvPr/>
        </p:nvSpPr>
        <p:spPr>
          <a:xfrm>
            <a:off x="28527" y="367113"/>
            <a:ext cx="1213878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Types of airports, such as towered, 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uncontrolled towered, heliport, and seaplane bases.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F855540-EF22-4C20-9592-EC02F0631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033" y="1630331"/>
            <a:ext cx="6996895" cy="4899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2109C-10BA-4272-ABFA-05DBFB482498}"/>
              </a:ext>
            </a:extLst>
          </p:cNvPr>
          <p:cNvSpPr/>
          <p:nvPr/>
        </p:nvSpPr>
        <p:spPr>
          <a:xfrm>
            <a:off x="2426824" y="2122989"/>
            <a:ext cx="1726556" cy="29129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E5C82-6F94-47E3-87D5-84B43FE6C1E9}"/>
              </a:ext>
            </a:extLst>
          </p:cNvPr>
          <p:cNvSpPr/>
          <p:nvPr/>
        </p:nvSpPr>
        <p:spPr>
          <a:xfrm>
            <a:off x="52206" y="-843"/>
            <a:ext cx="1214377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F71D32-3F88-4691-85D7-B0D7ABF9AD67}"/>
              </a:ext>
            </a:extLst>
          </p:cNvPr>
          <p:cNvSpPr/>
          <p:nvPr/>
        </p:nvSpPr>
        <p:spPr>
          <a:xfrm>
            <a:off x="10695112" y="6306711"/>
            <a:ext cx="1471557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UA.V.C.K2a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4C1FB-D0B6-4129-820B-A3C67F26143B}"/>
              </a:ext>
            </a:extLst>
          </p:cNvPr>
          <p:cNvSpPr txBox="1"/>
          <p:nvPr/>
        </p:nvSpPr>
        <p:spPr>
          <a:xfrm>
            <a:off x="107951" y="309239"/>
            <a:ext cx="11976099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Characteristics and potential hazards of lithium batteries: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200">
                <a:solidFill>
                  <a:schemeClr val="bg1"/>
                </a:solidFill>
                <a:ea typeface="+mn-lt"/>
                <a:cs typeface="+mn-lt"/>
              </a:rPr>
              <a:t>Safe transportation, such as proper inspection and handling</a:t>
            </a:r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  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E7B7A872-D6A3-4086-AAFF-49B9C901B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250" y="1681619"/>
            <a:ext cx="4893501" cy="49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2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E4A676A21E5F49AD716B665510BDDC" ma:contentTypeVersion="12" ma:contentTypeDescription="Create a new document." ma:contentTypeScope="" ma:versionID="c73a84851dcf38450ff7b384194e9d85">
  <xsd:schema xmlns:xsd="http://www.w3.org/2001/XMLSchema" xmlns:xs="http://www.w3.org/2001/XMLSchema" xmlns:p="http://schemas.microsoft.com/office/2006/metadata/properties" xmlns:ns3="2bf66801-57ab-41bc-bb38-e9a17d4acc49" xmlns:ns4="b461d66d-1dae-447d-bb72-e148995aadc1" targetNamespace="http://schemas.microsoft.com/office/2006/metadata/properties" ma:root="true" ma:fieldsID="c3bd0c2475cc4bc14d7e29d7e7aece26" ns3:_="" ns4:_="">
    <xsd:import namespace="2bf66801-57ab-41bc-bb38-e9a17d4acc49"/>
    <xsd:import namespace="b461d66d-1dae-447d-bb72-e148995aadc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66801-57ab-41bc-bb38-e9a17d4acc4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1d66d-1dae-447d-bb72-e148995aad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6B8535-D1FB-47A2-9FCD-15879643F0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f66801-57ab-41bc-bb38-e9a17d4acc49"/>
    <ds:schemaRef ds:uri="b461d66d-1dae-447d-bb72-e148995aad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B32331-B800-4B26-8ED5-C7BA10A08D7D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schemas.openxmlformats.org/package/2006/metadata/core-properties"/>
    <ds:schemaRef ds:uri="b461d66d-1dae-447d-bb72-e148995aadc1"/>
    <ds:schemaRef ds:uri="2bf66801-57ab-41bc-bb38-e9a17d4acc49"/>
  </ds:schemaRefs>
</ds:datastoreItem>
</file>

<file path=customXml/itemProps3.xml><?xml version="1.0" encoding="utf-8"?>
<ds:datastoreItem xmlns:ds="http://schemas.openxmlformats.org/officeDocument/2006/customXml" ds:itemID="{E5D0E067-6C4A-4694-A41C-16AFCC37AB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3806</TotalTime>
  <Words>683</Words>
  <Application>Microsoft Office PowerPoint</Application>
  <PresentationFormat>Widescreen</PresentationFormat>
  <Paragraphs>97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Aptos</vt:lpstr>
      <vt:lpstr>Aptos Display</vt:lpstr>
      <vt:lpstr>Arial</vt:lpstr>
      <vt:lpstr>Avenir Next LT Pro Light</vt:lpstr>
      <vt:lpstr>Calibri</vt:lpstr>
      <vt:lpstr>Roboto</vt:lpstr>
      <vt:lpstr>Sitka Subheading</vt:lpstr>
      <vt:lpstr>PebbleVTI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Corns</dc:creator>
  <cp:lastModifiedBy>Kevin Corns</cp:lastModifiedBy>
  <cp:revision>2205</cp:revision>
  <dcterms:created xsi:type="dcterms:W3CDTF">2020-07-28T22:59:09Z</dcterms:created>
  <dcterms:modified xsi:type="dcterms:W3CDTF">2025-01-02T16:52:18Z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0x010100B3E4A676A21E5F49AD716B665510BDDC</vt:lpwstr>
  </property>
</Properties>
</file>