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7"/>
  </p:notesMasterIdLst>
  <p:sldIdLst>
    <p:sldId id="256" r:id="rId6"/>
    <p:sldId id="277" r:id="rId7"/>
    <p:sldId id="306" r:id="rId8"/>
    <p:sldId id="325" r:id="rId9"/>
    <p:sldId id="337" r:id="rId10"/>
    <p:sldId id="328" r:id="rId11"/>
    <p:sldId id="338" r:id="rId12"/>
    <p:sldId id="339" r:id="rId13"/>
    <p:sldId id="336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50" r:id="rId24"/>
    <p:sldId id="349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2016-4DDD-433B-A26E-27E67487E33D}" type="datetimeFigureOut">
              <a:rPr lang="en-US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F455-641D-45F0-AB04-34E74185B2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Sectional Charts - Latitude and Longitude             </a:t>
            </a:r>
            <a:r>
              <a:rPr lang="en-US" dirty="0"/>
              <a:t>https://www.youtube.com/watch?v=de1JxnfzZNA&amp;t=0s&amp;index=123&amp;list=PLxBmQqtkMWMjFN0QRpejocw5rJjG016CH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9F455-641D-45F0-AB04-34E74185B21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D4A-FCA4-BAA3-6E40-D82EBE2F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DE60-8BBE-3E51-BB1D-5288F6A5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46FB-04BD-519E-0536-7D7FB0A3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DCD7-DDC4-7FF5-F013-C534350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A671-47C7-EB69-4EB5-05B272B4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591-2BE1-8905-8251-40E6A9D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09B9-8A19-343C-A754-55B853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2513-674B-FDE6-9427-68DBD20B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7C9B-C2AB-3325-6B33-6B5693E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9830-4610-63DF-2265-385EF2AD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2C91-CDDF-51AF-C383-51F83C59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769C-C8FF-F292-0A2B-9DB83AE4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324-8F0C-E9D1-7ACE-054A356D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EBC4-4D22-A6A8-75E6-E4E33405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C42F-7D2C-F637-BF10-7F7A328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5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35A2-F9FC-78E3-663B-FC59F17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5E33-D359-A991-343D-FE9E330C6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90AE-E531-EC05-7792-685FF909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4A54D-E2CC-2FE4-B460-B00D9C97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EC745-B49E-94F1-22A7-A5C2E84D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863E-C588-3E90-859B-59F1B3E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0A6B-A62B-7774-FB11-907E0313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9624-DFE0-1A99-371E-91D1321D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4EEF-53DE-B6F2-6202-F105E2EF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9B300-B53A-CBCF-9FFD-F5915898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8C2E8-500D-AE2C-699A-25C20B19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98B68-E678-C1B6-24AC-BBCA123B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2B249-0219-29FE-23CD-A04CF3BA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78EEC-9567-BB02-CCF7-1528CA2D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74AE-A4AF-1777-6072-74C85E5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F5D85-9E76-C7BF-2FA2-4EE3DE81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8486A-4967-5517-EB8C-B6024D5D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8673A-142C-3CE6-789F-D656FE9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19EB-1091-97F9-DB35-95F013CE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5A8D1-3D0D-D0F4-0361-AA98DF1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E2B6-F5B5-4E59-4515-5613E61E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ABBE-0896-6001-89A8-4478D3A0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D5E8-1105-359B-B765-BE17014C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04DD-0040-D1BD-F280-44F923BC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4978F-50C0-3C8B-7AAC-E4A602EA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F341-6E0B-3219-F75B-D2DDFAEA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B6F0-B1DE-C705-5622-BAB33AB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6185-79A0-55BF-7161-AFF8A503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C076D-A403-552D-119F-380B5474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ECA9-1378-3D31-283D-6DB019A88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D4A5-31DA-F589-33F9-6E154B5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037B-8594-4122-9CA2-AC86F010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3ADD-5E17-91CE-FD90-DB780FC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3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734-CC84-A458-8C98-F32D231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949E-8CE3-9AB2-B8A5-70465416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DE51-7BB3-1C8D-9F0C-EAA8E40F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3CF8-A87D-6084-394B-024BF70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521B-7441-D11A-A042-8DAF914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55DFB-66F5-BB09-DB3F-7E813E195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DFBD9-8D53-95A3-A7D4-97233C07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0AF3-81F5-7242-70B8-5C09B28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F119-1FF2-C1F1-A3EB-4F661ED4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652D-EFBB-0029-D16E-A7FB4F2A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6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D96A1-58EA-37BD-7EC5-28D34D7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3375-F019-9293-3D62-F74ED305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3D8D-E4A5-5DC5-10BE-DB63CFEA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DA1C-0966-5942-5D85-0727ECE3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7AC4-2300-4332-E182-B546661B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2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1FE1-3240-45BC-A71D-4689779BE019}"/>
              </a:ext>
            </a:extLst>
          </p:cNvPr>
          <p:cNvSpPr txBox="1"/>
          <p:nvPr/>
        </p:nvSpPr>
        <p:spPr>
          <a:xfrm>
            <a:off x="7618975" y="304920"/>
            <a:ext cx="4468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UA.V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Airport Operations</a:t>
            </a:r>
          </a:p>
        </p:txBody>
      </p:sp>
    </p:spTree>
    <p:extLst>
      <p:ext uri="{BB962C8B-B14F-4D97-AF65-F5344CB8AC3E}">
        <p14:creationId xmlns:p14="http://schemas.microsoft.com/office/powerpoint/2010/main" val="5993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2777624" y="309239"/>
            <a:ext cx="663675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Runway markings and signage.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9D25C2D-96F3-497C-89EC-9A0219C8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58" y="959421"/>
            <a:ext cx="5395731" cy="58265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8BE5E1-EC69-4DFF-ABD5-70E6AAFB3C2C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UA.V.A.K3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7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2777624" y="309239"/>
            <a:ext cx="663675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Runway markings and signage.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4" descr="Graphical user interface, funnel chart&#10;&#10;Description automatically generated">
            <a:extLst>
              <a:ext uri="{FF2B5EF4-FFF2-40B4-BE49-F238E27FC236}">
                <a16:creationId xmlns:a16="http://schemas.microsoft.com/office/drawing/2014/main" id="{1F015BCA-6CDD-4042-8B73-6C236035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09" y="854254"/>
            <a:ext cx="4315427" cy="5940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UA.V.A.K3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176000" y="309239"/>
            <a:ext cx="984000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Traffic patterns used by manned aircraft pilots.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UA.V.A.K4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630F7634-CB44-470A-84AC-309C5D7E2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66" y="898458"/>
            <a:ext cx="6958313" cy="57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1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176000" y="309239"/>
            <a:ext cx="984000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Traffic patterns used by manned aircraft pilots.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UA.V.A.K4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C12A448-7F40-43AC-949E-7B17EFA8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299" y="1154903"/>
            <a:ext cx="6003402" cy="54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176000" y="309239"/>
            <a:ext cx="984000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Traffic patterns used by manned aircraft pilots.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UA.V.A.K4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DEC1F5CB-9075-44D8-A5E6-776577E9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363" y="977125"/>
            <a:ext cx="6061275" cy="569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176000" y="309239"/>
            <a:ext cx="984000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Traffic patterns used by manned aircraft pilots.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UA.V.A.K4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170EB81-FD27-4AAD-ACE5-8CCF77F0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45" y="927904"/>
            <a:ext cx="3744690" cy="5744901"/>
          </a:xfrm>
          <a:prstGeom prst="rect">
            <a:avLst/>
          </a:prstGeom>
        </p:spPr>
      </p:pic>
      <p:pic>
        <p:nvPicPr>
          <p:cNvPr id="7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73F92E3F-EDBC-4AFB-9A30-C12A4DE96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35" y="952093"/>
            <a:ext cx="6157730" cy="5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477845" y="309239"/>
            <a:ext cx="923631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Security Identification Display Areas (SIDA).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UA.V.A.K5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7" descr="Text&#10;&#10;Description automatically generated">
            <a:extLst>
              <a:ext uri="{FF2B5EF4-FFF2-40B4-BE49-F238E27FC236}">
                <a16:creationId xmlns:a16="http://schemas.microsoft.com/office/drawing/2014/main" id="{91A3DEA0-D8F5-4B47-8123-84886B83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20" y="1426877"/>
            <a:ext cx="8704161" cy="46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28527" y="367113"/>
            <a:ext cx="121387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Sources for airport data: Aeronautical Charts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F855540-EF22-4C20-9592-EC02F063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33" y="1630331"/>
            <a:ext cx="6996895" cy="4899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42109C-10BA-4272-ABFA-05DBFB482498}"/>
              </a:ext>
            </a:extLst>
          </p:cNvPr>
          <p:cNvSpPr/>
          <p:nvPr/>
        </p:nvSpPr>
        <p:spPr>
          <a:xfrm>
            <a:off x="2426824" y="2122989"/>
            <a:ext cx="1726556" cy="2912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BF7BD5-F2AA-4C6E-B94B-79C1C8787B35}"/>
              </a:ext>
            </a:extLst>
          </p:cNvPr>
          <p:cNvGrpSpPr/>
          <p:nvPr/>
        </p:nvGrpSpPr>
        <p:grpSpPr>
          <a:xfrm>
            <a:off x="23269" y="-843"/>
            <a:ext cx="12143772" cy="6857999"/>
            <a:chOff x="2453953" y="1851104"/>
            <a:chExt cx="12143772" cy="6857999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AE5C82-6F94-47E3-87D5-84B43FE6C1E9}"/>
                </a:ext>
              </a:extLst>
            </p:cNvPr>
            <p:cNvSpPr/>
            <p:nvPr/>
          </p:nvSpPr>
          <p:spPr>
            <a:xfrm>
              <a:off x="2453953" y="1851104"/>
              <a:ext cx="12143772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976E078-FF67-4FD4-B3C8-964E03F88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7465" y="2133601"/>
              <a:ext cx="3730919" cy="6159660"/>
            </a:xfrm>
            <a:prstGeom prst="rect">
              <a:avLst/>
            </a:prstGeom>
            <a:grpFill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45873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UA.V.B.K6a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1A983-0F2B-446F-AE42-6DE9AB23E33A}"/>
              </a:ext>
            </a:extLst>
          </p:cNvPr>
          <p:cNvSpPr txBox="1"/>
          <p:nvPr/>
        </p:nvSpPr>
        <p:spPr>
          <a:xfrm>
            <a:off x="3615161" y="6566704"/>
            <a:ext cx="49616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oboto"/>
              </a:rPr>
              <a:t>Airman Knowledge Testing Supplement for Sport Pilot, Recreational Pilot, Remote Pilot, and Private Pilot</a:t>
            </a:r>
          </a:p>
          <a:p>
            <a:endParaRPr lang="en-US" sz="800">
              <a:solidFill>
                <a:schemeClr val="bg1"/>
              </a:solidFill>
              <a:latin typeface="Roboto"/>
            </a:endParaRPr>
          </a:p>
          <a:p>
            <a:endParaRPr lang="en-US" sz="80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60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265544" y="309239"/>
            <a:ext cx="966091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Sources for airport data: </a:t>
            </a:r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Chart Supplements  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45873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UA.V.A.K6b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A7EA315C-4C39-439E-863C-77B502A5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85" y="908613"/>
            <a:ext cx="3720830" cy="58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265544" y="309239"/>
            <a:ext cx="966091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Sources for airport data: </a:t>
            </a:r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Chart Supplements  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45873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UA.V.A.K6b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06799EEC-783A-433C-9838-1D53CA95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63" y="1348005"/>
            <a:ext cx="9118920" cy="45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8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FE368-1D98-4E5E-99B3-C86BCEB3CCD3}"/>
              </a:ext>
            </a:extLst>
          </p:cNvPr>
          <p:cNvSpPr txBox="1"/>
          <p:nvPr/>
        </p:nvSpPr>
        <p:spPr>
          <a:xfrm>
            <a:off x="1317895" y="259947"/>
            <a:ext cx="957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Pilot – Airman Certification Standards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C4DE15-C25C-48E9-8592-243E10F0A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9984"/>
              </p:ext>
            </p:extLst>
          </p:nvPr>
        </p:nvGraphicFramePr>
        <p:xfrm>
          <a:off x="1080655" y="906278"/>
          <a:ext cx="10046524" cy="559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16">
                  <a:extLst>
                    <a:ext uri="{9D8B030D-6E8A-4147-A177-3AD203B41FA5}">
                      <a16:colId xmlns:a16="http://schemas.microsoft.com/office/drawing/2014/main" val="1530009053"/>
                    </a:ext>
                  </a:extLst>
                </a:gridCol>
                <a:gridCol w="8547608">
                  <a:extLst>
                    <a:ext uri="{9D8B030D-6E8A-4147-A177-3AD203B41FA5}">
                      <a16:colId xmlns:a16="http://schemas.microsoft.com/office/drawing/2014/main" val="2190537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B. Airport Operations (*)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6287"/>
                  </a:ext>
                </a:extLst>
              </a:tr>
              <a:tr h="3659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AC 107-2, AC 150/5200-32; FAA-H-8083-25; AIM</a:t>
                      </a:r>
                      <a:endParaRPr lang="en-US" b="0" i="0" u="none" strike="noStrike" noProof="0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06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 determine that the applicant is knowledgeable in airport operations.</a:t>
                      </a:r>
                      <a:endParaRPr lang="en-US" b="0" i="0" u="none" strike="noStrike" noProof="0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3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The applicant demonstrates understanding of: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193825"/>
                  </a:ext>
                </a:extLst>
              </a:tr>
              <a:tr h="1600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Types of airports, such as towered, uncontrolled towered, heliport, and seaplane bases.</a:t>
                      </a:r>
                      <a:endParaRPr lang="en-US" sz="1400" b="0" i="0" u="none" strike="noStrike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93063"/>
                  </a:ext>
                </a:extLst>
              </a:tr>
              <a:tr h="1405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ATC towers, such as ensuring the remote pilot can monitor and interpret ATC communications to improve situational awareness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28301"/>
                  </a:ext>
                </a:extLst>
              </a:tr>
              <a:tr h="146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Runway markings and signage.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859920"/>
                  </a:ext>
                </a:extLst>
              </a:tr>
              <a:tr h="135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Traffic patterns used by manned aircraft pilots.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724074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Security Identification Display Areas (SIDA).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0802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Sources for airport data: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50743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UA.V.B.K6a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a. Aeronautical charts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64904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UA.V.B.K6b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b. Chart Supplements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768869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UA.V.B.K7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Avoiding bird and wildlife hazards and reporting collisions between aircraft and wildlife.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938859"/>
                  </a:ext>
                </a:extLst>
              </a:tr>
              <a:tr h="23483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Risk Management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[Reserved]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009338"/>
                  </a:ext>
                </a:extLst>
              </a:tr>
              <a:tr h="17847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[Not applicable]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3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906760" y="261011"/>
            <a:ext cx="10378482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Avoiding bird and wildlife hazards and reporting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collisions between aircraft and wildlife. 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431C7-AAE9-4EE4-A364-B046E4E4B56A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UA.V.A.K7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A airplane that is sitting in the sand&#10;&#10;Description automatically generated">
            <a:extLst>
              <a:ext uri="{FF2B5EF4-FFF2-40B4-BE49-F238E27FC236}">
                <a16:creationId xmlns:a16="http://schemas.microsoft.com/office/drawing/2014/main" id="{AB35D0D8-A543-4569-B748-C1C4262E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20" y="1781151"/>
            <a:ext cx="8713806" cy="46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5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06974-2D08-CA24-BDD6-3DFB5A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28" y="1334973"/>
            <a:ext cx="11168144" cy="41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768885" y="310008"/>
            <a:ext cx="865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 Light"/>
              </a:rPr>
              <a:t>Certification Knowledge Test Description</a:t>
            </a:r>
            <a:endParaRPr lang="en-US" sz="3600" dirty="0">
              <a:solidFill>
                <a:schemeClr val="bg1"/>
              </a:solidFill>
              <a:latin typeface="Avenir Next LT Pro Ligh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/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7782BAF9-E22B-4D43-A0CF-A687616A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92" y="2373048"/>
            <a:ext cx="7286262" cy="2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28527" y="367113"/>
            <a:ext cx="1213878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Types of airports, such as towered,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uncontrolled towered, heliport, and seaplane bases.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F855540-EF22-4C20-9592-EC02F063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33" y="1630331"/>
            <a:ext cx="6996895" cy="4899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42109C-10BA-4272-ABFA-05DBFB482498}"/>
              </a:ext>
            </a:extLst>
          </p:cNvPr>
          <p:cNvSpPr/>
          <p:nvPr/>
        </p:nvSpPr>
        <p:spPr>
          <a:xfrm>
            <a:off x="2426824" y="2122989"/>
            <a:ext cx="1726556" cy="2912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BF7BD5-F2AA-4C6E-B94B-79C1C8787B35}"/>
              </a:ext>
            </a:extLst>
          </p:cNvPr>
          <p:cNvGrpSpPr/>
          <p:nvPr/>
        </p:nvGrpSpPr>
        <p:grpSpPr>
          <a:xfrm>
            <a:off x="52206" y="-843"/>
            <a:ext cx="12143772" cy="6857999"/>
            <a:chOff x="3978" y="-845"/>
            <a:chExt cx="12143772" cy="6857999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AE5C82-6F94-47E3-87D5-84B43FE6C1E9}"/>
                </a:ext>
              </a:extLst>
            </p:cNvPr>
            <p:cNvSpPr/>
            <p:nvPr/>
          </p:nvSpPr>
          <p:spPr>
            <a:xfrm>
              <a:off x="3978" y="-845"/>
              <a:ext cx="12143772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976E078-FF67-4FD4-B3C8-964E03F88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427" y="329879"/>
              <a:ext cx="3730919" cy="6159660"/>
            </a:xfrm>
            <a:prstGeom prst="rect">
              <a:avLst/>
            </a:prstGeom>
            <a:grpFill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UA.V.B.K1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1A983-0F2B-446F-AE42-6DE9AB23E33A}"/>
              </a:ext>
            </a:extLst>
          </p:cNvPr>
          <p:cNvSpPr txBox="1"/>
          <p:nvPr/>
        </p:nvSpPr>
        <p:spPr>
          <a:xfrm>
            <a:off x="3615161" y="6566704"/>
            <a:ext cx="49616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oboto"/>
              </a:rPr>
              <a:t>Airman Knowledge Testing Supplement for Sport Pilot, Recreational Pilot, Remote Pilot, and Private Pilot</a:t>
            </a:r>
          </a:p>
          <a:p>
            <a:endParaRPr lang="en-US" sz="800">
              <a:solidFill>
                <a:schemeClr val="bg1"/>
              </a:solidFill>
              <a:latin typeface="Roboto"/>
            </a:endParaRPr>
          </a:p>
          <a:p>
            <a:endParaRPr lang="en-US" sz="80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715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-410" y="367113"/>
            <a:ext cx="1219665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Types of airports, such as towered,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uncontrolled towered, heliport, and seaplane bases.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F855540-EF22-4C20-9592-EC02F063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33" y="1630331"/>
            <a:ext cx="6996895" cy="4899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42109C-10BA-4272-ABFA-05DBFB482498}"/>
              </a:ext>
            </a:extLst>
          </p:cNvPr>
          <p:cNvSpPr/>
          <p:nvPr/>
        </p:nvSpPr>
        <p:spPr>
          <a:xfrm>
            <a:off x="4124444" y="2122989"/>
            <a:ext cx="1620455" cy="2912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8B3361-0487-48D0-A030-8A881ECD1990}"/>
              </a:ext>
            </a:extLst>
          </p:cNvPr>
          <p:cNvGrpSpPr/>
          <p:nvPr/>
        </p:nvGrpSpPr>
        <p:grpSpPr>
          <a:xfrm>
            <a:off x="23270" y="-844"/>
            <a:ext cx="12143772" cy="6857999"/>
            <a:chOff x="-237160" y="-772491"/>
            <a:chExt cx="12143772" cy="6857999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AE5C82-6F94-47E3-87D5-84B43FE6C1E9}"/>
                </a:ext>
              </a:extLst>
            </p:cNvPr>
            <p:cNvSpPr/>
            <p:nvPr/>
          </p:nvSpPr>
          <p:spPr>
            <a:xfrm>
              <a:off x="-237160" y="-772491"/>
              <a:ext cx="12143772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9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5ADF51F-96C0-4EBA-84D8-75C70172C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1143" y="-586450"/>
              <a:ext cx="3528855" cy="6342926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A1A983-0F2B-446F-AE42-6DE9AB23E33A}"/>
              </a:ext>
            </a:extLst>
          </p:cNvPr>
          <p:cNvSpPr txBox="1"/>
          <p:nvPr/>
        </p:nvSpPr>
        <p:spPr>
          <a:xfrm>
            <a:off x="3615161" y="6585995"/>
            <a:ext cx="49616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oboto"/>
              </a:rPr>
              <a:t>Airman Knowledge Testing Supplement for Sport Pilot, Recreational Pilot, Remote Pilot, and Private Pilot</a:t>
            </a:r>
          </a:p>
          <a:p>
            <a:endParaRPr lang="en-US" sz="800">
              <a:solidFill>
                <a:schemeClr val="bg1"/>
              </a:solidFill>
              <a:latin typeface="Roboto"/>
            </a:endParaRPr>
          </a:p>
          <a:p>
            <a:endParaRPr lang="en-US" sz="800">
              <a:solidFill>
                <a:schemeClr val="bg1"/>
              </a:solidFill>
              <a:latin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UA.V.B.K1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UA.V.A.K1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7E3BA5A-EBD0-4179-92CB-9BBCE30A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9" y="2718981"/>
            <a:ext cx="10835832" cy="2558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767D78-C6B4-4F65-8312-C0A9CEB0DEDB}"/>
              </a:ext>
            </a:extLst>
          </p:cNvPr>
          <p:cNvSpPr txBox="1"/>
          <p:nvPr/>
        </p:nvSpPr>
        <p:spPr>
          <a:xfrm>
            <a:off x="-410" y="367113"/>
            <a:ext cx="121966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Types of airports, such as towered,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uncontrolled towered, heliport, and seaplane bases.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6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ap&#10;&#10;Description automatically generated">
            <a:extLst>
              <a:ext uri="{FF2B5EF4-FFF2-40B4-BE49-F238E27FC236}">
                <a16:creationId xmlns:a16="http://schemas.microsoft.com/office/drawing/2014/main" id="{96D4BA8A-27F8-4BA6-A7FC-73FE629A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26" y="2024641"/>
            <a:ext cx="10691148" cy="477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UA.V.A.K2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67D78-C6B4-4F65-8312-C0A9CEB0DEDB}"/>
              </a:ext>
            </a:extLst>
          </p:cNvPr>
          <p:cNvSpPr txBox="1"/>
          <p:nvPr/>
        </p:nvSpPr>
        <p:spPr>
          <a:xfrm>
            <a:off x="-410" y="367113"/>
            <a:ext cx="121966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ATC towers, such as ensuring the remote pilot can monitor and interpret ATC communications to improve situational awareness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8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UA.V.A.K2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9CA609D0-C954-4EA5-9041-F642DBA5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234" y="69448"/>
            <a:ext cx="4363887" cy="67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8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irection, north, west, arrow, compass, east, navigation, south, gps, down, right, location, up, left icon">
            <a:extLst>
              <a:ext uri="{FF2B5EF4-FFF2-40B4-BE49-F238E27FC236}">
                <a16:creationId xmlns:a16="http://schemas.microsoft.com/office/drawing/2014/main" id="{131440FF-82C2-4BE9-BBD8-0F302410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71" y="1067463"/>
            <a:ext cx="1735607" cy="17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F9044-A3D9-4F4B-A53F-C055D808FCF3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UA.V.B.K2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clock face&#10;">
            <a:extLst>
              <a:ext uri="{FF2B5EF4-FFF2-40B4-BE49-F238E27FC236}">
                <a16:creationId xmlns:a16="http://schemas.microsoft.com/office/drawing/2014/main" id="{1611BD52-35C5-4E9A-A4C2-0F1A03EB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32" y="1626694"/>
            <a:ext cx="4242935" cy="4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55C34-F7D8-428B-9385-8BDE0E855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60" y="2942810"/>
            <a:ext cx="2712922" cy="1526019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59027EF7-30D4-4F0D-9DFD-AC180ADE5EAD}"/>
              </a:ext>
            </a:extLst>
          </p:cNvPr>
          <p:cNvSpPr/>
          <p:nvPr/>
        </p:nvSpPr>
        <p:spPr>
          <a:xfrm>
            <a:off x="3435782" y="2800755"/>
            <a:ext cx="3706970" cy="1832732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35BC5-4CA6-4D48-BEFB-186AB862E886}"/>
              </a:ext>
            </a:extLst>
          </p:cNvPr>
          <p:cNvSpPr txBox="1"/>
          <p:nvPr/>
        </p:nvSpPr>
        <p:spPr>
          <a:xfrm>
            <a:off x="2719130" y="1522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C433B-9BC3-43A4-AE7B-B7AC9FAFC250}"/>
              </a:ext>
            </a:extLst>
          </p:cNvPr>
          <p:cNvSpPr txBox="1"/>
          <p:nvPr/>
        </p:nvSpPr>
        <p:spPr>
          <a:xfrm>
            <a:off x="682497" y="1426358"/>
            <a:ext cx="619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ATC: “</a:t>
            </a:r>
            <a:r>
              <a:rPr lang="en-US" sz="2400" i="1" dirty="0"/>
              <a:t>Piper 1234 fly heading 360. </a:t>
            </a:r>
          </a:p>
          <a:p>
            <a:pPr marL="801688"/>
            <a:r>
              <a:rPr lang="en-US" sz="2400" i="1" dirty="0"/>
              <a:t>Unmanned aircraft traffic at 9 o’clock and 3 miles”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D0F8C-F5AF-47C4-B334-49D713EF2443}"/>
              </a:ext>
            </a:extLst>
          </p:cNvPr>
          <p:cNvSpPr txBox="1"/>
          <p:nvPr/>
        </p:nvSpPr>
        <p:spPr>
          <a:xfrm>
            <a:off x="722860" y="5707042"/>
            <a:ext cx="5961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Which direction would you look for traffic?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1B30B03F-E752-4AF9-8A47-7BA0B6363519}"/>
              </a:ext>
            </a:extLst>
          </p:cNvPr>
          <p:cNvSpPr/>
          <p:nvPr/>
        </p:nvSpPr>
        <p:spPr>
          <a:xfrm rot="10800000">
            <a:off x="3435782" y="2800755"/>
            <a:ext cx="3706970" cy="1832732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Wirelizard Top Down Airplane View Clip Art">
            <a:extLst>
              <a:ext uri="{FF2B5EF4-FFF2-40B4-BE49-F238E27FC236}">
                <a16:creationId xmlns:a16="http://schemas.microsoft.com/office/drawing/2014/main" id="{7310F319-8728-4628-BD7B-AE2CFD4C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52" y="289361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4A676A21E5F49AD716B665510BDDC" ma:contentTypeVersion="12" ma:contentTypeDescription="Create a new document." ma:contentTypeScope="" ma:versionID="c73a84851dcf38450ff7b384194e9d85">
  <xsd:schema xmlns:xsd="http://www.w3.org/2001/XMLSchema" xmlns:xs="http://www.w3.org/2001/XMLSchema" xmlns:p="http://schemas.microsoft.com/office/2006/metadata/properties" xmlns:ns3="2bf66801-57ab-41bc-bb38-e9a17d4acc49" xmlns:ns4="b461d66d-1dae-447d-bb72-e148995aadc1" targetNamespace="http://schemas.microsoft.com/office/2006/metadata/properties" ma:root="true" ma:fieldsID="c3bd0c2475cc4bc14d7e29d7e7aece26" ns3:_="" ns4:_="">
    <xsd:import namespace="2bf66801-57ab-41bc-bb38-e9a17d4acc49"/>
    <xsd:import namespace="b461d66d-1dae-447d-bb72-e148995aad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66801-57ab-41bc-bb38-e9a17d4acc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d66d-1dae-447d-bb72-e148995aa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32331-B800-4B26-8ED5-C7BA10A08D7D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b461d66d-1dae-447d-bb72-e148995aadc1"/>
    <ds:schemaRef ds:uri="2bf66801-57ab-41bc-bb38-e9a17d4acc49"/>
  </ds:schemaRefs>
</ds:datastoreItem>
</file>

<file path=customXml/itemProps2.xml><?xml version="1.0" encoding="utf-8"?>
<ds:datastoreItem xmlns:ds="http://schemas.openxmlformats.org/officeDocument/2006/customXml" ds:itemID="{256B8535-D1FB-47A2-9FCD-15879643F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66801-57ab-41bc-bb38-e9a17d4acc49"/>
    <ds:schemaRef ds:uri="b461d66d-1dae-447d-bb72-e148995aa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0E067-6C4A-4694-A41C-16AFCC37A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3804</TotalTime>
  <Words>590</Words>
  <Application>Microsoft Office PowerPoint</Application>
  <PresentationFormat>Widescreen</PresentationFormat>
  <Paragraphs>78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Avenir Next LT Pro Light</vt:lpstr>
      <vt:lpstr>Calibri</vt:lpstr>
      <vt:lpstr>Roboto</vt:lpstr>
      <vt:lpstr>Sitka Subheading</vt:lpstr>
      <vt:lpstr>PebbleVTI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Corns</dc:creator>
  <cp:lastModifiedBy>Kevin Corns</cp:lastModifiedBy>
  <cp:revision>2047</cp:revision>
  <dcterms:created xsi:type="dcterms:W3CDTF">2020-07-28T22:59:09Z</dcterms:created>
  <dcterms:modified xsi:type="dcterms:W3CDTF">2025-01-02T16:43:06Z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0x010100B3E4A676A21E5F49AD716B665510BDDC</vt:lpwstr>
  </property>
</Properties>
</file>