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2"/>
  </p:notesMasterIdLst>
  <p:sldIdLst>
    <p:sldId id="256" r:id="rId6"/>
    <p:sldId id="277" r:id="rId7"/>
    <p:sldId id="306" r:id="rId8"/>
    <p:sldId id="325" r:id="rId9"/>
    <p:sldId id="328" r:id="rId10"/>
    <p:sldId id="334" r:id="rId11"/>
    <p:sldId id="326" r:id="rId12"/>
    <p:sldId id="332" r:id="rId13"/>
    <p:sldId id="327" r:id="rId14"/>
    <p:sldId id="333" r:id="rId15"/>
    <p:sldId id="329" r:id="rId16"/>
    <p:sldId id="330" r:id="rId17"/>
    <p:sldId id="331" r:id="rId18"/>
    <p:sldId id="335" r:id="rId19"/>
    <p:sldId id="33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04" autoAdjust="0"/>
  </p:normalViewPr>
  <p:slideViewPr>
    <p:cSldViewPr snapToGrid="0">
      <p:cViewPr varScale="1">
        <p:scale>
          <a:sx n="96" d="100"/>
          <a:sy n="96" d="100"/>
        </p:scale>
        <p:origin x="102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088A-3F99-4463-A474-51D76E425AFE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8476-CAC0-4655-810F-36C00EEF9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change example to a </a:t>
            </a:r>
            <a:r>
              <a:rPr lang="en-US"/>
              <a:t>local airport.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8476-CAC0-4655-810F-36C00EEF9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63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4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_TvqMJ_rg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6240706" y="304920"/>
            <a:ext cx="59298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UA.V 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Radio Comm Procedures</a:t>
            </a: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UA.V.A.K1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58C80-6C20-433D-9669-AC360229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54" y="1214252"/>
            <a:ext cx="7743292" cy="44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0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197447" y="296582"/>
            <a:ext cx="979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Automatic Terminal Information Service (ATIS).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UA.V.A.K5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Online Media 2" title="ATIS Practice">
            <a:hlinkClick r:id="" action="ppaction://media"/>
            <a:extLst>
              <a:ext uri="{FF2B5EF4-FFF2-40B4-BE49-F238E27FC236}">
                <a16:creationId xmlns:a16="http://schemas.microsoft.com/office/drawing/2014/main" id="{28F21A76-5734-0E97-BEDA-561EA8406B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4353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520675" y="296582"/>
            <a:ext cx="915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Aircraft call signs and registration numbers.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UA.V.A.K6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7544C-0529-4F4E-9A86-332C1705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1" y="2006929"/>
            <a:ext cx="5316812" cy="3551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53584B-8327-44E5-A898-B41D1032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45" y="2491690"/>
            <a:ext cx="6075159" cy="25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4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3584094" y="296582"/>
            <a:ext cx="502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The phonetic alphabet.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UA.V.A.K7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BBB26-9316-4F95-8BE8-D1748B25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573" y="942913"/>
            <a:ext cx="4252851" cy="56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769381" y="339321"/>
            <a:ext cx="1065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en-US" sz="3600" dirty="0"/>
              <a:t>Phraseology: altitudes, directions, speed, and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UA.V.A.K8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72D58-BD7E-4B90-AFCA-9F90F50EF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14" y="1261951"/>
            <a:ext cx="7720569" cy="52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20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irection, north, west, arrow, compass, east, navigation, south, gps, down, right, location, up, left icon">
            <a:extLst>
              <a:ext uri="{FF2B5EF4-FFF2-40B4-BE49-F238E27FC236}">
                <a16:creationId xmlns:a16="http://schemas.microsoft.com/office/drawing/2014/main" id="{131440FF-82C2-4BE9-BBD8-0F302410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71" y="1067463"/>
            <a:ext cx="1735607" cy="17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769381" y="339321"/>
            <a:ext cx="1065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en-US" sz="3600" dirty="0">
                <a:solidFill>
                  <a:schemeClr val="bg1"/>
                </a:solidFill>
              </a:rPr>
              <a:t>Phraseology: altitudes, directions, speed, and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F9044-A3D9-4F4B-A53F-C055D808FCF3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UA.V.A.K8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clock face&#10;">
            <a:extLst>
              <a:ext uri="{FF2B5EF4-FFF2-40B4-BE49-F238E27FC236}">
                <a16:creationId xmlns:a16="http://schemas.microsoft.com/office/drawing/2014/main" id="{1611BD52-35C5-4E9A-A4C2-0F1A03EB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32" y="1626694"/>
            <a:ext cx="4242935" cy="43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55C34-F7D8-428B-9385-8BDE0E855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0" y="2942810"/>
            <a:ext cx="2712922" cy="1526019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59027EF7-30D4-4F0D-9DFD-AC180ADE5EAD}"/>
              </a:ext>
            </a:extLst>
          </p:cNvPr>
          <p:cNvSpPr/>
          <p:nvPr/>
        </p:nvSpPr>
        <p:spPr>
          <a:xfrm>
            <a:off x="3435782" y="2800755"/>
            <a:ext cx="3706970" cy="1832732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35BC5-4CA6-4D48-BEFB-186AB862E886}"/>
              </a:ext>
            </a:extLst>
          </p:cNvPr>
          <p:cNvSpPr txBox="1"/>
          <p:nvPr/>
        </p:nvSpPr>
        <p:spPr>
          <a:xfrm>
            <a:off x="2719130" y="1522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C433B-9BC3-43A4-AE7B-B7AC9FAFC250}"/>
              </a:ext>
            </a:extLst>
          </p:cNvPr>
          <p:cNvSpPr txBox="1"/>
          <p:nvPr/>
        </p:nvSpPr>
        <p:spPr>
          <a:xfrm>
            <a:off x="682497" y="1426358"/>
            <a:ext cx="619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ATC: “</a:t>
            </a:r>
            <a:r>
              <a:rPr lang="en-US" sz="2400" i="1" dirty="0">
                <a:solidFill>
                  <a:schemeClr val="bg1"/>
                </a:solidFill>
              </a:rPr>
              <a:t>Piper 1234 fly heading 360. </a:t>
            </a:r>
          </a:p>
          <a:p>
            <a:pPr marL="801688"/>
            <a:r>
              <a:rPr lang="en-US" sz="2400" i="1" dirty="0">
                <a:solidFill>
                  <a:schemeClr val="bg1"/>
                </a:solidFill>
              </a:rPr>
              <a:t>Unmanned aircraft traffic at 9 o’clock and 3 miles”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D0F8C-F5AF-47C4-B334-49D713EF2443}"/>
              </a:ext>
            </a:extLst>
          </p:cNvPr>
          <p:cNvSpPr txBox="1"/>
          <p:nvPr/>
        </p:nvSpPr>
        <p:spPr>
          <a:xfrm>
            <a:off x="722860" y="5707042"/>
            <a:ext cx="5961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Which direction would you look for traffic?</a:t>
            </a: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B30B03F-E752-4AF9-8A47-7BA0B6363519}"/>
              </a:ext>
            </a:extLst>
          </p:cNvPr>
          <p:cNvSpPr/>
          <p:nvPr/>
        </p:nvSpPr>
        <p:spPr>
          <a:xfrm rot="10800000">
            <a:off x="3435782" y="2800755"/>
            <a:ext cx="3706970" cy="1832732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30" name="Picture 6" descr="Wirelizard Top Down Airplane View Clip Art">
            <a:extLst>
              <a:ext uri="{FF2B5EF4-FFF2-40B4-BE49-F238E27FC236}">
                <a16:creationId xmlns:a16="http://schemas.microsoft.com/office/drawing/2014/main" id="{7310F319-8728-4628-BD7B-AE2CFD4C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752" y="289361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FE368-1D98-4E5E-99B3-C86BCEB3CCD3}"/>
              </a:ext>
            </a:extLst>
          </p:cNvPr>
          <p:cNvSpPr txBox="1"/>
          <p:nvPr/>
        </p:nvSpPr>
        <p:spPr>
          <a:xfrm>
            <a:off x="1317895" y="259947"/>
            <a:ext cx="957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Pilot – Airman Certification Standards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4DE15-C25C-48E9-8592-243E10F0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74058"/>
              </p:ext>
            </p:extLst>
          </p:nvPr>
        </p:nvGraphicFramePr>
        <p:xfrm>
          <a:off x="1080655" y="906278"/>
          <a:ext cx="10046524" cy="562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6">
                  <a:extLst>
                    <a:ext uri="{9D8B030D-6E8A-4147-A177-3AD203B41FA5}">
                      <a16:colId xmlns:a16="http://schemas.microsoft.com/office/drawing/2014/main" val="1530009053"/>
                    </a:ext>
                  </a:extLst>
                </a:gridCol>
                <a:gridCol w="8547608">
                  <a:extLst>
                    <a:ext uri="{9D8B030D-6E8A-4147-A177-3AD203B41FA5}">
                      <a16:colId xmlns:a16="http://schemas.microsoft.com/office/drawing/2014/main" val="2190537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A. Radio Communications Procedures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6287"/>
                  </a:ext>
                </a:extLst>
              </a:tr>
              <a:tr h="3659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AC 107-2; FAA-H-8083-25; AIM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0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 determine that the applicant is knowledgeable in radio communication procedures.</a:t>
                      </a:r>
                      <a:endParaRPr lang="en-US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The applicant demonstrates understanding of: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93825"/>
                  </a:ext>
                </a:extLst>
              </a:tr>
              <a:tr h="160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Airport operations with and without an operating control tower.</a:t>
                      </a:r>
                      <a:endParaRPr lang="en-US" sz="1400" b="0" i="0" u="none" strike="noStrike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063"/>
                  </a:ext>
                </a:extLst>
              </a:tr>
              <a:tr h="140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The description and use of a Common Traffic Advisory Frequency (CTAF) to monitor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manned aircraft communications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8301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Recommended traffic advisory procedures used by manned aircraft pilots, such as self announcing of position and intentions.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59920"/>
                  </a:ext>
                </a:extLst>
              </a:tr>
              <a:tr h="13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Aeronautical advisory communications station (UNICOM) and associated communication procedures used by manned aircraft pilots.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2407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Automatic Terminal Information Service (ATIS).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0802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Aircraft call signs and registration numbers.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50743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The phonetic alphabet.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490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UA.V.A.K8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Phraseology: altitudes, directions, speed, and time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768869"/>
                  </a:ext>
                </a:extLst>
              </a:tr>
              <a:tr h="23483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Risk Management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[Reserved]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09338"/>
                  </a:ext>
                </a:extLst>
              </a:tr>
              <a:tr h="17847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[Not applicable]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3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759240" y="318885"/>
            <a:ext cx="865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 Light"/>
              </a:rPr>
              <a:t>Certification Knowledge Test Description</a:t>
            </a:r>
            <a:endParaRPr lang="en-US" sz="3600" dirty="0">
              <a:solidFill>
                <a:schemeClr val="bg1"/>
              </a:solidFill>
              <a:latin typeface="Avenir Next LT Pro Ligh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7782BAF9-E22B-4D43-A0CF-A687616A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92" y="2373048"/>
            <a:ext cx="7286262" cy="2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628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/>
              <a:t>Airport operations with and without an operating </a:t>
            </a:r>
          </a:p>
          <a:p>
            <a:pPr lvl="0" algn="ctr">
              <a:buNone/>
            </a:pPr>
            <a:r>
              <a:rPr lang="en-US" sz="3600" dirty="0"/>
              <a:t>control tower.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UA.V.A.K1 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DFE877-B427-48A1-87DC-D4ECF4C97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80792" y="652255"/>
            <a:ext cx="4830417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C228341-AACC-4E07-84FB-D4BD2FCFC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3FC8AA-846C-4B1E-BCC3-487EA64FBB4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4922060-6010-4C75-A762-90AB8109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9362" y="347662"/>
              <a:ext cx="7153275" cy="616267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715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628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/>
              <a:t>Airport operations with and without an operating </a:t>
            </a:r>
          </a:p>
          <a:p>
            <a:pPr lvl="0" algn="ctr">
              <a:buNone/>
            </a:pPr>
            <a:r>
              <a:rPr lang="en-US" sz="3600" dirty="0"/>
              <a:t>control tower.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C1D9E-B27C-4AEF-830C-6E76177A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124"/>
            <a:ext cx="12192000" cy="5277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UA.V.A.K1 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F589B5-CAE2-4031-9727-E58DF600F8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A87AEE-56A1-4169-9019-F183144110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D2CC89-4706-4AAB-8055-FDF67888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664" y="367113"/>
              <a:ext cx="5924550" cy="6057900"/>
            </a:xfrm>
            <a:prstGeom prst="rect">
              <a:avLst/>
            </a:prstGeom>
            <a:grp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B2EE0B-3069-4059-8589-C21319AAD95F}"/>
              </a:ext>
            </a:extLst>
          </p:cNvPr>
          <p:cNvGrpSpPr/>
          <p:nvPr/>
        </p:nvGrpSpPr>
        <p:grpSpPr>
          <a:xfrm>
            <a:off x="3339966" y="2084145"/>
            <a:ext cx="8222065" cy="2431219"/>
            <a:chOff x="3339966" y="2084145"/>
            <a:chExt cx="8222065" cy="24312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7FE2A2-01FD-477C-8121-7D354990E7D6}"/>
                </a:ext>
              </a:extLst>
            </p:cNvPr>
            <p:cNvSpPr/>
            <p:nvPr/>
          </p:nvSpPr>
          <p:spPr>
            <a:xfrm>
              <a:off x="3339966" y="2618072"/>
              <a:ext cx="2756034" cy="15304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A61D90-F741-4C24-9871-E076159EEF4A}"/>
                </a:ext>
              </a:extLst>
            </p:cNvPr>
            <p:cNvCxnSpPr/>
            <p:nvPr/>
          </p:nvCxnSpPr>
          <p:spPr>
            <a:xfrm flipV="1">
              <a:off x="6096000" y="2121438"/>
              <a:ext cx="5466031" cy="4966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3B410C-EF21-4C18-BE1F-D322A5CF8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9966" y="2084145"/>
              <a:ext cx="4217681" cy="533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08F8F1-E969-47D2-86E7-A6124D17403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143933"/>
              <a:ext cx="5466031" cy="3714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2B0F05-3D0F-41A8-B32E-F7965DB3CDE3}"/>
                </a:ext>
              </a:extLst>
            </p:cNvPr>
            <p:cNvCxnSpPr>
              <a:cxnSpLocks/>
            </p:cNvCxnSpPr>
            <p:nvPr/>
          </p:nvCxnSpPr>
          <p:spPr>
            <a:xfrm>
              <a:off x="3362984" y="4143934"/>
              <a:ext cx="4194663" cy="3714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4C1B31-5087-4305-B394-9E02C67CC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7647" y="2121439"/>
              <a:ext cx="4004384" cy="23939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DD8B7C-B213-4AC3-B256-8194360C69B4}"/>
                </a:ext>
              </a:extLst>
            </p:cNvPr>
            <p:cNvSpPr/>
            <p:nvPr/>
          </p:nvSpPr>
          <p:spPr>
            <a:xfrm>
              <a:off x="7557647" y="2084146"/>
              <a:ext cx="4004384" cy="24312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1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2F9A87-0497-4CE2-8D3E-7FE757B12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156" y="2870376"/>
            <a:ext cx="6110844" cy="33404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UA.V.A.K1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512EB1-B663-42CE-9ED1-80F2282A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7" y="421573"/>
            <a:ext cx="6110844" cy="57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628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/>
              <a:t>Airport operations with and without an operating </a:t>
            </a:r>
          </a:p>
          <a:p>
            <a:pPr lvl="0" algn="ctr">
              <a:buNone/>
            </a:pPr>
            <a:r>
              <a:rPr lang="en-US" sz="3600" dirty="0"/>
              <a:t>control tower.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C1D9E-B27C-4AEF-830C-6E76177A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124"/>
            <a:ext cx="12192000" cy="5277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UA.V.A.K1 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67D81C-3642-4924-9EC3-C007BFA7FAD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A87AEE-56A1-4169-9019-F183144110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0FC197-49FD-4E89-9E01-F3490B034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0717" y="626914"/>
              <a:ext cx="5490566" cy="578836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615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UA.V.A.K1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1E80A-2A49-4A83-9FF6-0ACAB9F8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9100"/>
            <a:ext cx="548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1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417966" y="367113"/>
            <a:ext cx="104628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en-US" sz="3600" dirty="0"/>
              <a:t>Airport operations with and without an operating </a:t>
            </a:r>
          </a:p>
          <a:p>
            <a:pPr lvl="0" algn="ctr">
              <a:buNone/>
            </a:pPr>
            <a:r>
              <a:rPr lang="en-US" sz="3600" dirty="0"/>
              <a:t>control tower.</a:t>
            </a:r>
          </a:p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C1D9E-B27C-4AEF-830C-6E76177A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124"/>
            <a:ext cx="12192000" cy="5277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UA.V.A.K1 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23A380-1467-43F4-84E5-A809A98C6D1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chemeClr val="tx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A87AEE-56A1-4169-9019-F183144110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921EA1-7F7E-4542-86BC-8F38E402D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6798" y="1747334"/>
              <a:ext cx="6458403" cy="336418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139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2" ma:contentTypeDescription="Create a new document." ma:contentTypeScope="" ma:versionID="c73a84851dcf38450ff7b384194e9d85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c3bd0c2475cc4bc14d7e29d7e7aece26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B32331-B800-4B26-8ED5-C7BA10A08D7D}">
  <ds:schemaRefs>
    <ds:schemaRef ds:uri="http://schemas.microsoft.com/office/2006/documentManagement/types"/>
    <ds:schemaRef ds:uri="http://purl.org/dc/terms/"/>
    <ds:schemaRef ds:uri="b461d66d-1dae-447d-bb72-e148995aadc1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2bf66801-57ab-41bc-bb38-e9a17d4acc4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6B8535-D1FB-47A2-9FCD-15879643F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0E067-6C4A-4694-A41C-16AFCC37A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410</Words>
  <Application>Microsoft Office PowerPoint</Application>
  <PresentationFormat>Widescreen</PresentationFormat>
  <Paragraphs>63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Avenir Next LT Pro Light</vt:lpstr>
      <vt:lpstr>Sitka Subheading</vt:lpstr>
      <vt:lpstr>PebbleVTI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1778</cp:revision>
  <dcterms:created xsi:type="dcterms:W3CDTF">2020-07-28T22:59:09Z</dcterms:created>
  <dcterms:modified xsi:type="dcterms:W3CDTF">2025-01-02T16:34:10Z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