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22"/>
  </p:notesMasterIdLst>
  <p:sldIdLst>
    <p:sldId id="256" r:id="rId6"/>
    <p:sldId id="277" r:id="rId7"/>
    <p:sldId id="306" r:id="rId8"/>
    <p:sldId id="325" r:id="rId9"/>
    <p:sldId id="326" r:id="rId10"/>
    <p:sldId id="331" r:id="rId11"/>
    <p:sldId id="337" r:id="rId12"/>
    <p:sldId id="336" r:id="rId13"/>
    <p:sldId id="333" r:id="rId14"/>
    <p:sldId id="334" r:id="rId15"/>
    <p:sldId id="335" r:id="rId16"/>
    <p:sldId id="327" r:id="rId17"/>
    <p:sldId id="329" r:id="rId18"/>
    <p:sldId id="328" r:id="rId19"/>
    <p:sldId id="338"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B05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4604" autoAdjust="0"/>
  </p:normalViewPr>
  <p:slideViewPr>
    <p:cSldViewPr snapToGrid="0">
      <p:cViewPr varScale="1">
        <p:scale>
          <a:sx n="96" d="100"/>
          <a:sy n="96" d="100"/>
        </p:scale>
        <p:origin x="102" y="32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2E8C8-C344-4F31-A3D1-9849A5DF6A72}" type="datetimeFigureOut">
              <a:rPr lang="en-US" smtClean="0"/>
              <a:t>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DC9968-4616-4718-B78E-424C0A0D273F}" type="slidenum">
              <a:rPr lang="en-US" smtClean="0"/>
              <a:t>‹#›</a:t>
            </a:fld>
            <a:endParaRPr lang="en-US"/>
          </a:p>
        </p:txBody>
      </p:sp>
    </p:spTree>
    <p:extLst>
      <p:ext uri="{BB962C8B-B14F-4D97-AF65-F5344CB8AC3E}">
        <p14:creationId xmlns:p14="http://schemas.microsoft.com/office/powerpoint/2010/main" val="4287352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that some sUAS will automatically adjust the CG based on the payload installed. </a:t>
            </a:r>
          </a:p>
        </p:txBody>
      </p:sp>
      <p:sp>
        <p:nvSpPr>
          <p:cNvPr id="4" name="Slide Number Placeholder 3"/>
          <p:cNvSpPr>
            <a:spLocks noGrp="1"/>
          </p:cNvSpPr>
          <p:nvPr>
            <p:ph type="sldNum" sz="quarter" idx="5"/>
          </p:nvPr>
        </p:nvSpPr>
        <p:spPr/>
        <p:txBody>
          <a:bodyPr/>
          <a:lstStyle/>
          <a:p>
            <a:fld id="{B5DC9968-4616-4718-B78E-424C0A0D273F}" type="slidenum">
              <a:rPr lang="en-US" smtClean="0"/>
              <a:t>8</a:t>
            </a:fld>
            <a:endParaRPr lang="en-US"/>
          </a:p>
        </p:txBody>
      </p:sp>
    </p:spTree>
    <p:extLst>
      <p:ext uri="{BB962C8B-B14F-4D97-AF65-F5344CB8AC3E}">
        <p14:creationId xmlns:p14="http://schemas.microsoft.com/office/powerpoint/2010/main" val="4240519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F0F0F"/>
                </a:solidFill>
                <a:effectLst/>
                <a:latin typeface="Roboto" panose="02000000000000000000" pitchFamily="2" charset="0"/>
              </a:rPr>
              <a:t>How does stall speed change in a turn? 1:39  https://www.youtube.com/watch?v=3l6gxlQbbjU&amp;t=1s</a:t>
            </a:r>
          </a:p>
          <a:p>
            <a:r>
              <a:rPr lang="en-US" dirty="0"/>
              <a:t> </a:t>
            </a:r>
          </a:p>
        </p:txBody>
      </p:sp>
      <p:sp>
        <p:nvSpPr>
          <p:cNvPr id="4" name="Slide Number Placeholder 3"/>
          <p:cNvSpPr>
            <a:spLocks noGrp="1"/>
          </p:cNvSpPr>
          <p:nvPr>
            <p:ph type="sldNum" sz="quarter" idx="5"/>
          </p:nvPr>
        </p:nvSpPr>
        <p:spPr/>
        <p:txBody>
          <a:bodyPr/>
          <a:lstStyle/>
          <a:p>
            <a:fld id="{B5DC9968-4616-4718-B78E-424C0A0D273F}" type="slidenum">
              <a:rPr lang="en-US" smtClean="0"/>
              <a:t>15</a:t>
            </a:fld>
            <a:endParaRPr lang="en-US"/>
          </a:p>
        </p:txBody>
      </p:sp>
    </p:spTree>
    <p:extLst>
      <p:ext uri="{BB962C8B-B14F-4D97-AF65-F5344CB8AC3E}">
        <p14:creationId xmlns:p14="http://schemas.microsoft.com/office/powerpoint/2010/main" val="1426850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1/2/2025</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734179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1/2/2025</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822567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1/2/2025</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156531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35D4A-FCA4-BAA3-6E40-D82EBE2F6A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F3DE60-8BBE-3E51-BB1D-5288F6A52F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2746FB-04BD-519E-0536-7D7FB0A345B9}"/>
              </a:ext>
            </a:extLst>
          </p:cNvPr>
          <p:cNvSpPr>
            <a:spLocks noGrp="1"/>
          </p:cNvSpPr>
          <p:nvPr>
            <p:ph type="dt" sz="half" idx="10"/>
          </p:nvPr>
        </p:nvSpPr>
        <p:spPr/>
        <p:txBody>
          <a:bodyPr/>
          <a:lstStyle/>
          <a:p>
            <a:fld id="{EB637335-64F4-413D-B4EB-639FA7E8F573}" type="datetimeFigureOut">
              <a:rPr lang="en-US" smtClean="0"/>
              <a:t>1/2/2025</a:t>
            </a:fld>
            <a:endParaRPr lang="en-US"/>
          </a:p>
        </p:txBody>
      </p:sp>
      <p:sp>
        <p:nvSpPr>
          <p:cNvPr id="5" name="Footer Placeholder 4">
            <a:extLst>
              <a:ext uri="{FF2B5EF4-FFF2-40B4-BE49-F238E27FC236}">
                <a16:creationId xmlns:a16="http://schemas.microsoft.com/office/drawing/2014/main" id="{D6E1DCD7-DDC4-7FF5-F013-C5343506D8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75A671-47C7-EB69-4EB5-05B272B4907C}"/>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3975849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B591-2BE1-8905-8251-40E6A9D2B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6B09B9-8A19-343C-A754-55B853A7D0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FB2513-674B-FDE6-9427-68DBD20B469D}"/>
              </a:ext>
            </a:extLst>
          </p:cNvPr>
          <p:cNvSpPr>
            <a:spLocks noGrp="1"/>
          </p:cNvSpPr>
          <p:nvPr>
            <p:ph type="dt" sz="half" idx="10"/>
          </p:nvPr>
        </p:nvSpPr>
        <p:spPr/>
        <p:txBody>
          <a:bodyPr/>
          <a:lstStyle/>
          <a:p>
            <a:fld id="{EB637335-64F4-413D-B4EB-639FA7E8F573}" type="datetimeFigureOut">
              <a:rPr lang="en-US" smtClean="0"/>
              <a:t>1/2/2025</a:t>
            </a:fld>
            <a:endParaRPr lang="en-US"/>
          </a:p>
        </p:txBody>
      </p:sp>
      <p:sp>
        <p:nvSpPr>
          <p:cNvPr id="5" name="Footer Placeholder 4">
            <a:extLst>
              <a:ext uri="{FF2B5EF4-FFF2-40B4-BE49-F238E27FC236}">
                <a16:creationId xmlns:a16="http://schemas.microsoft.com/office/drawing/2014/main" id="{B8567C9B-C2AB-3325-6B33-6B5693EF83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4F9830-4610-63DF-2265-385EF2ADA71F}"/>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1041546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2C91-CDDF-51AF-C383-51F83C598D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79769C-C8FF-F292-0A2B-9DB83AE46E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7DB324-8F0C-E9D1-7ACE-054A356D9235}"/>
              </a:ext>
            </a:extLst>
          </p:cNvPr>
          <p:cNvSpPr>
            <a:spLocks noGrp="1"/>
          </p:cNvSpPr>
          <p:nvPr>
            <p:ph type="dt" sz="half" idx="10"/>
          </p:nvPr>
        </p:nvSpPr>
        <p:spPr/>
        <p:txBody>
          <a:bodyPr/>
          <a:lstStyle/>
          <a:p>
            <a:fld id="{EB637335-64F4-413D-B4EB-639FA7E8F573}" type="datetimeFigureOut">
              <a:rPr lang="en-US" smtClean="0"/>
              <a:t>1/2/2025</a:t>
            </a:fld>
            <a:endParaRPr lang="en-US"/>
          </a:p>
        </p:txBody>
      </p:sp>
      <p:sp>
        <p:nvSpPr>
          <p:cNvPr id="5" name="Footer Placeholder 4">
            <a:extLst>
              <a:ext uri="{FF2B5EF4-FFF2-40B4-BE49-F238E27FC236}">
                <a16:creationId xmlns:a16="http://schemas.microsoft.com/office/drawing/2014/main" id="{8537EBC4-4D22-A6A8-75E6-E4E33405F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2C42F-7D2C-F637-BF10-7F7A328A54E9}"/>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894288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735A2-F9FC-78E3-663B-FC59F1785A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55E33-D359-A991-343D-FE9E330C69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6D90AE-E531-EC05-7792-685FF9094D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F4A54D-E2CC-2FE4-B460-B00D9C978330}"/>
              </a:ext>
            </a:extLst>
          </p:cNvPr>
          <p:cNvSpPr>
            <a:spLocks noGrp="1"/>
          </p:cNvSpPr>
          <p:nvPr>
            <p:ph type="dt" sz="half" idx="10"/>
          </p:nvPr>
        </p:nvSpPr>
        <p:spPr/>
        <p:txBody>
          <a:bodyPr/>
          <a:lstStyle/>
          <a:p>
            <a:fld id="{EB637335-64F4-413D-B4EB-639FA7E8F573}" type="datetimeFigureOut">
              <a:rPr lang="en-US" smtClean="0"/>
              <a:t>1/2/2025</a:t>
            </a:fld>
            <a:endParaRPr lang="en-US"/>
          </a:p>
        </p:txBody>
      </p:sp>
      <p:sp>
        <p:nvSpPr>
          <p:cNvPr id="6" name="Footer Placeholder 5">
            <a:extLst>
              <a:ext uri="{FF2B5EF4-FFF2-40B4-BE49-F238E27FC236}">
                <a16:creationId xmlns:a16="http://schemas.microsoft.com/office/drawing/2014/main" id="{21DEC745-B49E-94F1-22A7-A5C2E84DD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8E863E-C588-3E90-859B-59F1B3E157FA}"/>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472712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70A6B-A62B-7774-FB11-907E031343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669624-DFE0-1A99-371E-91D1321DD9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454EEF-53DE-B6F2-6202-F105E2EF90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59B300-B53A-CBCF-9FFD-F5915898A6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38C2E8-500D-AE2C-699A-25C20B1953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D98B68-E678-C1B6-24AC-BBCA123B0616}"/>
              </a:ext>
            </a:extLst>
          </p:cNvPr>
          <p:cNvSpPr>
            <a:spLocks noGrp="1"/>
          </p:cNvSpPr>
          <p:nvPr>
            <p:ph type="dt" sz="half" idx="10"/>
          </p:nvPr>
        </p:nvSpPr>
        <p:spPr/>
        <p:txBody>
          <a:bodyPr/>
          <a:lstStyle/>
          <a:p>
            <a:fld id="{EB637335-64F4-413D-B4EB-639FA7E8F573}" type="datetimeFigureOut">
              <a:rPr lang="en-US" smtClean="0"/>
              <a:t>1/2/2025</a:t>
            </a:fld>
            <a:endParaRPr lang="en-US"/>
          </a:p>
        </p:txBody>
      </p:sp>
      <p:sp>
        <p:nvSpPr>
          <p:cNvPr id="8" name="Footer Placeholder 7">
            <a:extLst>
              <a:ext uri="{FF2B5EF4-FFF2-40B4-BE49-F238E27FC236}">
                <a16:creationId xmlns:a16="http://schemas.microsoft.com/office/drawing/2014/main" id="{7B72B249-0219-29FE-23CD-A04CF3BA87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F78EEC-9567-BB02-CCF7-1528CA2DDDE6}"/>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895839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F74AE-A4AF-1777-6072-74C85E50FC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3F5D85-9E76-C7BF-2FA2-4EE3DE81BB38}"/>
              </a:ext>
            </a:extLst>
          </p:cNvPr>
          <p:cNvSpPr>
            <a:spLocks noGrp="1"/>
          </p:cNvSpPr>
          <p:nvPr>
            <p:ph type="dt" sz="half" idx="10"/>
          </p:nvPr>
        </p:nvSpPr>
        <p:spPr/>
        <p:txBody>
          <a:bodyPr/>
          <a:lstStyle/>
          <a:p>
            <a:fld id="{EB637335-64F4-413D-B4EB-639FA7E8F573}" type="datetimeFigureOut">
              <a:rPr lang="en-US" smtClean="0"/>
              <a:t>1/2/2025</a:t>
            </a:fld>
            <a:endParaRPr lang="en-US"/>
          </a:p>
        </p:txBody>
      </p:sp>
      <p:sp>
        <p:nvSpPr>
          <p:cNvPr id="4" name="Footer Placeholder 3">
            <a:extLst>
              <a:ext uri="{FF2B5EF4-FFF2-40B4-BE49-F238E27FC236}">
                <a16:creationId xmlns:a16="http://schemas.microsoft.com/office/drawing/2014/main" id="{89F8486A-4967-5517-EB8C-B6024D5D06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48673A-142C-3CE6-789F-D656FE93ADBB}"/>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2199186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8319EB-1091-97F9-DB35-95F013CE9652}"/>
              </a:ext>
            </a:extLst>
          </p:cNvPr>
          <p:cNvSpPr>
            <a:spLocks noGrp="1"/>
          </p:cNvSpPr>
          <p:nvPr>
            <p:ph type="dt" sz="half" idx="10"/>
          </p:nvPr>
        </p:nvSpPr>
        <p:spPr/>
        <p:txBody>
          <a:bodyPr/>
          <a:lstStyle/>
          <a:p>
            <a:fld id="{EB637335-64F4-413D-B4EB-639FA7E8F573}" type="datetimeFigureOut">
              <a:rPr lang="en-US" smtClean="0"/>
              <a:t>1/2/2025</a:t>
            </a:fld>
            <a:endParaRPr lang="en-US"/>
          </a:p>
        </p:txBody>
      </p:sp>
      <p:sp>
        <p:nvSpPr>
          <p:cNvPr id="3" name="Footer Placeholder 2">
            <a:extLst>
              <a:ext uri="{FF2B5EF4-FFF2-40B4-BE49-F238E27FC236}">
                <a16:creationId xmlns:a16="http://schemas.microsoft.com/office/drawing/2014/main" id="{B655A8D1-3D0D-D0F4-0361-AA98DF1B36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4EE2B6-F5B5-4E59-4515-5613E61E323B}"/>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3481542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EABBE-0896-6001-89A8-4478D3A0F4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9BD5E8-1105-359B-B765-BE17014C08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8C04DD-0040-D1BD-F280-44F923BC2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24978F-50C0-3C8B-7AAC-E4A602EA47E4}"/>
              </a:ext>
            </a:extLst>
          </p:cNvPr>
          <p:cNvSpPr>
            <a:spLocks noGrp="1"/>
          </p:cNvSpPr>
          <p:nvPr>
            <p:ph type="dt" sz="half" idx="10"/>
          </p:nvPr>
        </p:nvSpPr>
        <p:spPr/>
        <p:txBody>
          <a:bodyPr/>
          <a:lstStyle/>
          <a:p>
            <a:fld id="{EB637335-64F4-413D-B4EB-639FA7E8F573}" type="datetimeFigureOut">
              <a:rPr lang="en-US" smtClean="0"/>
              <a:t>1/2/2025</a:t>
            </a:fld>
            <a:endParaRPr lang="en-US"/>
          </a:p>
        </p:txBody>
      </p:sp>
      <p:sp>
        <p:nvSpPr>
          <p:cNvPr id="6" name="Footer Placeholder 5">
            <a:extLst>
              <a:ext uri="{FF2B5EF4-FFF2-40B4-BE49-F238E27FC236}">
                <a16:creationId xmlns:a16="http://schemas.microsoft.com/office/drawing/2014/main" id="{C5D4F341-6E0B-3219-F75B-D2DDFAEA3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CBB6F0-B1DE-C705-5622-BAB33AB3B61B}"/>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325416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1/2/2025</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504477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96185-79A0-55BF-7161-AFF8A503AB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0C076D-A403-552D-119F-380B5474B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A4ECA9-1378-3D31-283D-6DB019A883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7D4A5-31DA-F589-33F9-6E154B5464EF}"/>
              </a:ext>
            </a:extLst>
          </p:cNvPr>
          <p:cNvSpPr>
            <a:spLocks noGrp="1"/>
          </p:cNvSpPr>
          <p:nvPr>
            <p:ph type="dt" sz="half" idx="10"/>
          </p:nvPr>
        </p:nvSpPr>
        <p:spPr/>
        <p:txBody>
          <a:bodyPr/>
          <a:lstStyle/>
          <a:p>
            <a:fld id="{EB637335-64F4-413D-B4EB-639FA7E8F573}" type="datetimeFigureOut">
              <a:rPr lang="en-US" smtClean="0"/>
              <a:t>1/2/2025</a:t>
            </a:fld>
            <a:endParaRPr lang="en-US"/>
          </a:p>
        </p:txBody>
      </p:sp>
      <p:sp>
        <p:nvSpPr>
          <p:cNvPr id="6" name="Footer Placeholder 5">
            <a:extLst>
              <a:ext uri="{FF2B5EF4-FFF2-40B4-BE49-F238E27FC236}">
                <a16:creationId xmlns:a16="http://schemas.microsoft.com/office/drawing/2014/main" id="{1D24037B-8594-4122-9CA2-AC86F0100C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E3ADD-5E17-91CE-FD90-DB780FCA9FF1}"/>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3036550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2A734-CC84-A458-8C98-F32D23192F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A2949E-8CE3-9AB2-B8A5-70465416DC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DDE51-7BB3-1C8D-9F0C-EAA8E40F2A57}"/>
              </a:ext>
            </a:extLst>
          </p:cNvPr>
          <p:cNvSpPr>
            <a:spLocks noGrp="1"/>
          </p:cNvSpPr>
          <p:nvPr>
            <p:ph type="dt" sz="half" idx="10"/>
          </p:nvPr>
        </p:nvSpPr>
        <p:spPr/>
        <p:txBody>
          <a:bodyPr/>
          <a:lstStyle/>
          <a:p>
            <a:fld id="{EB637335-64F4-413D-B4EB-639FA7E8F573}" type="datetimeFigureOut">
              <a:rPr lang="en-US" smtClean="0"/>
              <a:t>1/2/2025</a:t>
            </a:fld>
            <a:endParaRPr lang="en-US"/>
          </a:p>
        </p:txBody>
      </p:sp>
      <p:sp>
        <p:nvSpPr>
          <p:cNvPr id="5" name="Footer Placeholder 4">
            <a:extLst>
              <a:ext uri="{FF2B5EF4-FFF2-40B4-BE49-F238E27FC236}">
                <a16:creationId xmlns:a16="http://schemas.microsoft.com/office/drawing/2014/main" id="{115D3CF8-A87D-6084-394B-024BF70613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8521B-7441-D11A-A042-8DAF9148022A}"/>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110531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E55DFB-66F5-BB09-DB3F-7E813E1951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FDFBD9-8D53-95A3-A7D4-97233C072B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40AF3-81F5-7242-70B8-5C09B282C681}"/>
              </a:ext>
            </a:extLst>
          </p:cNvPr>
          <p:cNvSpPr>
            <a:spLocks noGrp="1"/>
          </p:cNvSpPr>
          <p:nvPr>
            <p:ph type="dt" sz="half" idx="10"/>
          </p:nvPr>
        </p:nvSpPr>
        <p:spPr/>
        <p:txBody>
          <a:bodyPr/>
          <a:lstStyle/>
          <a:p>
            <a:fld id="{EB637335-64F4-413D-B4EB-639FA7E8F573}" type="datetimeFigureOut">
              <a:rPr lang="en-US" smtClean="0"/>
              <a:t>1/2/2025</a:t>
            </a:fld>
            <a:endParaRPr lang="en-US"/>
          </a:p>
        </p:txBody>
      </p:sp>
      <p:sp>
        <p:nvSpPr>
          <p:cNvPr id="5" name="Footer Placeholder 4">
            <a:extLst>
              <a:ext uri="{FF2B5EF4-FFF2-40B4-BE49-F238E27FC236}">
                <a16:creationId xmlns:a16="http://schemas.microsoft.com/office/drawing/2014/main" id="{F386F119-1FF2-C1F1-A3EB-4F661ED47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3652D-EFBB-0029-D16E-A7FB4F2A69FA}"/>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1866106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1/2/2025</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456010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1/2/2025</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491890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1/2/2025</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37125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1/2/2025</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960048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1/2/2025</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879935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1/2/2025</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90294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1/2/2025</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6106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1/2/2025</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185974769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ED96A1-58EA-37BD-7EC5-28D34D75CE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BC3375-F019-9293-3D62-F74ED30510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573D8D-E4A5-5DC5-10BE-DB63CFEA1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637335-64F4-413D-B4EB-639FA7E8F573}" type="datetimeFigureOut">
              <a:rPr lang="en-US" smtClean="0"/>
              <a:t>1/2/2025</a:t>
            </a:fld>
            <a:endParaRPr lang="en-US"/>
          </a:p>
        </p:txBody>
      </p:sp>
      <p:sp>
        <p:nvSpPr>
          <p:cNvPr id="5" name="Footer Placeholder 4">
            <a:extLst>
              <a:ext uri="{FF2B5EF4-FFF2-40B4-BE49-F238E27FC236}">
                <a16:creationId xmlns:a16="http://schemas.microsoft.com/office/drawing/2014/main" id="{C410DA1C-0966-5942-5D85-0727ECE34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2427AC4-2300-4332-E182-B546661BF8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722EA9-5902-4154-B3DF-7FCCDEC6402E}" type="slidenum">
              <a:rPr lang="en-US" smtClean="0"/>
              <a:t>‹#›</a:t>
            </a:fld>
            <a:endParaRPr lang="en-US"/>
          </a:p>
        </p:txBody>
      </p:sp>
    </p:spTree>
    <p:extLst>
      <p:ext uri="{BB962C8B-B14F-4D97-AF65-F5344CB8AC3E}">
        <p14:creationId xmlns:p14="http://schemas.microsoft.com/office/powerpoint/2010/main" val="21599450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3l6gxlQbbjU?feature=oembed" TargetMode="External"/><Relationship Id="rId5" Type="http://schemas.openxmlformats.org/officeDocument/2006/relationships/image" Target="../media/image13.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91FE1-3240-45BC-A71D-4689779BE019}"/>
              </a:ext>
            </a:extLst>
          </p:cNvPr>
          <p:cNvSpPr txBox="1"/>
          <p:nvPr/>
        </p:nvSpPr>
        <p:spPr>
          <a:xfrm>
            <a:off x="5933246" y="304920"/>
            <a:ext cx="6365845"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UA.IV Loading &amp; Performance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Loading &amp; Performance</a:t>
            </a:r>
          </a:p>
        </p:txBody>
      </p:sp>
    </p:spTree>
    <p:extLst>
      <p:ext uri="{BB962C8B-B14F-4D97-AF65-F5344CB8AC3E}">
        <p14:creationId xmlns:p14="http://schemas.microsoft.com/office/powerpoint/2010/main" val="599350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75502C-967B-48C7-B7D1-594A7D50A6D4}"/>
              </a:ext>
            </a:extLst>
          </p:cNvPr>
          <p:cNvSpPr txBox="1"/>
          <p:nvPr/>
        </p:nvSpPr>
        <p:spPr>
          <a:xfrm>
            <a:off x="417966" y="367113"/>
            <a:ext cx="10462864" cy="1754326"/>
          </a:xfrm>
          <a:prstGeom prst="rect">
            <a:avLst/>
          </a:prstGeom>
          <a:noFill/>
        </p:spPr>
        <p:txBody>
          <a:bodyPr wrap="none" rtlCol="0">
            <a:spAutoFit/>
          </a:bodyPr>
          <a:lstStyle/>
          <a:p>
            <a:pPr lvl="0" algn="ctr">
              <a:buNone/>
            </a:pPr>
            <a:r>
              <a:rPr lang="en-US" sz="3600" dirty="0">
                <a:solidFill>
                  <a:schemeClr val="bg1"/>
                </a:solidFill>
              </a:rPr>
              <a:t>Airport operations with and without an operating </a:t>
            </a:r>
          </a:p>
          <a:p>
            <a:pPr lvl="0" algn="ctr">
              <a:buNone/>
            </a:pPr>
            <a:r>
              <a:rPr lang="en-US" sz="3600" dirty="0">
                <a:solidFill>
                  <a:schemeClr val="bg1"/>
                </a:solidFill>
              </a:rPr>
              <a:t>control tower.</a:t>
            </a:r>
          </a:p>
          <a:p>
            <a:pPr algn="ctr"/>
            <a:endParaRPr lang="en-US" sz="36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9F71D32-3F88-4691-85D7-B0D7ABF9AD67}"/>
              </a:ext>
            </a:extLst>
          </p:cNvPr>
          <p:cNvSpPr/>
          <p:nvPr/>
        </p:nvSpPr>
        <p:spPr>
          <a:xfrm>
            <a:off x="10695112" y="6306711"/>
            <a:ext cx="1330492" cy="369332"/>
          </a:xfrm>
          <a:prstGeom prst="rect">
            <a:avLst/>
          </a:prstGeom>
        </p:spPr>
        <p:txBody>
          <a:bodyPr wrap="none" lIns="91440" tIns="45720" rIns="91440" bIns="45720" anchor="t">
            <a:spAutoFit/>
          </a:bodyPr>
          <a:lstStyle/>
          <a:p>
            <a:r>
              <a:rPr lang="en-US" dirty="0">
                <a:solidFill>
                  <a:schemeClr val="bg1"/>
                </a:solidFill>
                <a:latin typeface="Arial"/>
                <a:cs typeface="Arial"/>
              </a:rPr>
              <a:t>UA.V.A.K1 </a:t>
            </a:r>
            <a:endParaRPr lang="en-US" dirty="0">
              <a:solidFill>
                <a:schemeClr val="bg1"/>
              </a:solidFill>
            </a:endParaRPr>
          </a:p>
        </p:txBody>
      </p:sp>
      <p:pic>
        <p:nvPicPr>
          <p:cNvPr id="25" name="Picture 24">
            <a:extLst>
              <a:ext uri="{FF2B5EF4-FFF2-40B4-BE49-F238E27FC236}">
                <a16:creationId xmlns:a16="http://schemas.microsoft.com/office/drawing/2014/main" id="{27DFE877-B427-48A1-87DC-D4ECF4C97980}"/>
              </a:ext>
            </a:extLst>
          </p:cNvPr>
          <p:cNvPicPr>
            <a:picLocks noChangeAspect="1"/>
          </p:cNvPicPr>
          <p:nvPr/>
        </p:nvPicPr>
        <p:blipFill>
          <a:blip r:embed="rId2"/>
          <a:stretch>
            <a:fillRect/>
          </a:stretch>
        </p:blipFill>
        <p:spPr>
          <a:xfrm rot="5400000">
            <a:off x="3680792" y="652255"/>
            <a:ext cx="4830417" cy="6858000"/>
          </a:xfrm>
          <a:prstGeom prst="rect">
            <a:avLst/>
          </a:prstGeom>
        </p:spPr>
      </p:pic>
      <p:sp>
        <p:nvSpPr>
          <p:cNvPr id="27" name="Rectangle 26">
            <a:extLst>
              <a:ext uri="{FF2B5EF4-FFF2-40B4-BE49-F238E27FC236}">
                <a16:creationId xmlns:a16="http://schemas.microsoft.com/office/drawing/2014/main" id="{2E3FC8AA-846C-4B1E-BCC3-487EA64FBB4F}"/>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F68E5C31-2C80-4667-A00A-186862AD7A4D}"/>
              </a:ext>
            </a:extLst>
          </p:cNvPr>
          <p:cNvSpPr/>
          <p:nvPr/>
        </p:nvSpPr>
        <p:spPr>
          <a:xfrm>
            <a:off x="10654565" y="6459111"/>
            <a:ext cx="1522853" cy="369332"/>
          </a:xfrm>
          <a:prstGeom prst="rect">
            <a:avLst/>
          </a:prstGeom>
        </p:spPr>
        <p:txBody>
          <a:bodyPr wrap="none" lIns="91440" tIns="45720" rIns="91440" bIns="45720" anchor="t">
            <a:spAutoFit/>
          </a:bodyPr>
          <a:lstStyle/>
          <a:p>
            <a:r>
              <a:rPr lang="en-US" dirty="0">
                <a:solidFill>
                  <a:schemeClr val="bg1"/>
                </a:solidFill>
                <a:latin typeface="Arial"/>
                <a:cs typeface="Arial"/>
              </a:rPr>
              <a:t>UA.IV.A.K1a </a:t>
            </a:r>
            <a:endParaRPr lang="en-US" dirty="0">
              <a:solidFill>
                <a:schemeClr val="bg1"/>
              </a:solidFill>
            </a:endParaRPr>
          </a:p>
        </p:txBody>
      </p:sp>
      <p:pic>
        <p:nvPicPr>
          <p:cNvPr id="5" name="Picture 4">
            <a:extLst>
              <a:ext uri="{FF2B5EF4-FFF2-40B4-BE49-F238E27FC236}">
                <a16:creationId xmlns:a16="http://schemas.microsoft.com/office/drawing/2014/main" id="{EC72D61E-A098-4AEC-837B-8B0B9BD88E3F}"/>
              </a:ext>
            </a:extLst>
          </p:cNvPr>
          <p:cNvPicPr>
            <a:picLocks noChangeAspect="1"/>
          </p:cNvPicPr>
          <p:nvPr/>
        </p:nvPicPr>
        <p:blipFill>
          <a:blip r:embed="rId3"/>
          <a:stretch>
            <a:fillRect/>
          </a:stretch>
        </p:blipFill>
        <p:spPr>
          <a:xfrm>
            <a:off x="5233300" y="3765729"/>
            <a:ext cx="4583668" cy="2771298"/>
          </a:xfrm>
          <a:prstGeom prst="rect">
            <a:avLst/>
          </a:prstGeom>
        </p:spPr>
      </p:pic>
      <p:sp>
        <p:nvSpPr>
          <p:cNvPr id="3" name="TextBox 2">
            <a:extLst>
              <a:ext uri="{FF2B5EF4-FFF2-40B4-BE49-F238E27FC236}">
                <a16:creationId xmlns:a16="http://schemas.microsoft.com/office/drawing/2014/main" id="{69B1A01E-021E-4E39-AF59-26ED3003D430}"/>
              </a:ext>
            </a:extLst>
          </p:cNvPr>
          <p:cNvSpPr txBox="1"/>
          <p:nvPr/>
        </p:nvSpPr>
        <p:spPr>
          <a:xfrm>
            <a:off x="750502" y="847288"/>
            <a:ext cx="10548294" cy="3139321"/>
          </a:xfrm>
          <a:prstGeom prst="rect">
            <a:avLst/>
          </a:prstGeom>
          <a:noFill/>
        </p:spPr>
        <p:txBody>
          <a:bodyPr wrap="square" rtlCol="0">
            <a:spAutoFit/>
          </a:bodyPr>
          <a:lstStyle/>
          <a:p>
            <a:r>
              <a:rPr lang="en-US" b="1" i="0" dirty="0">
                <a:solidFill>
                  <a:schemeClr val="bg1"/>
                </a:solidFill>
                <a:effectLst/>
                <a:latin typeface="Arial" panose="020B0604020202020204" pitchFamily="34" charset="0"/>
              </a:rPr>
              <a:t>Forward Center of Gravity:</a:t>
            </a:r>
          </a:p>
          <a:p>
            <a:endParaRPr lang="en-US" b="1" i="0" dirty="0">
              <a:solidFill>
                <a:schemeClr val="bg1"/>
              </a:solidFill>
              <a:effectLst/>
              <a:latin typeface="Arial" panose="020B0604020202020204" pitchFamily="34" charset="0"/>
            </a:endParaRPr>
          </a:p>
          <a:p>
            <a:pPr algn="l">
              <a:buFont typeface="Arial" panose="020B0604020202020204" pitchFamily="34" charset="0"/>
              <a:buChar char="•"/>
            </a:pPr>
            <a:r>
              <a:rPr lang="en-US" b="0" i="0" dirty="0">
                <a:solidFill>
                  <a:schemeClr val="bg1"/>
                </a:solidFill>
                <a:effectLst/>
                <a:latin typeface="Open Sans" panose="020B0606030504020204" pitchFamily="34" charset="0"/>
              </a:rPr>
              <a:t>Stable feeling</a:t>
            </a:r>
          </a:p>
          <a:p>
            <a:pPr algn="l">
              <a:buFont typeface="Arial" panose="020B0604020202020204" pitchFamily="34" charset="0"/>
              <a:buChar char="•"/>
            </a:pPr>
            <a:endParaRPr lang="en-US" b="0" i="0" dirty="0">
              <a:solidFill>
                <a:schemeClr val="bg1"/>
              </a:solidFill>
              <a:effectLst/>
              <a:latin typeface="Open Sans" panose="020B0606030504020204" pitchFamily="34" charset="0"/>
            </a:endParaRPr>
          </a:p>
          <a:p>
            <a:pPr algn="l">
              <a:buFont typeface="Arial" panose="020B0604020202020204" pitchFamily="34" charset="0"/>
              <a:buChar char="•"/>
            </a:pPr>
            <a:r>
              <a:rPr lang="en-US" b="0" i="0" dirty="0">
                <a:solidFill>
                  <a:schemeClr val="bg1"/>
                </a:solidFill>
                <a:effectLst/>
                <a:latin typeface="Open Sans" panose="020B0606030504020204" pitchFamily="34" charset="0"/>
              </a:rPr>
              <a:t>Nose Heavy</a:t>
            </a:r>
          </a:p>
          <a:p>
            <a:pPr algn="l">
              <a:buFont typeface="Arial" panose="020B0604020202020204" pitchFamily="34" charset="0"/>
              <a:buChar char="•"/>
            </a:pPr>
            <a:endParaRPr lang="en-US" b="0" i="0" dirty="0">
              <a:solidFill>
                <a:schemeClr val="bg1"/>
              </a:solidFill>
              <a:effectLst/>
              <a:latin typeface="Open Sans" panose="020B0606030504020204" pitchFamily="34" charset="0"/>
            </a:endParaRPr>
          </a:p>
          <a:p>
            <a:pPr algn="l">
              <a:buFont typeface="Arial" panose="020B0604020202020204" pitchFamily="34" charset="0"/>
              <a:buChar char="•"/>
            </a:pPr>
            <a:r>
              <a:rPr lang="en-US" b="0" i="0" dirty="0">
                <a:solidFill>
                  <a:schemeClr val="bg1"/>
                </a:solidFill>
                <a:effectLst/>
                <a:latin typeface="Open Sans" panose="020B0606030504020204" pitchFamily="34" charset="0"/>
              </a:rPr>
              <a:t>Longer takeoff distance (more airflow required to provide more force to lift heavy nose)</a:t>
            </a:r>
          </a:p>
          <a:p>
            <a:pPr algn="l">
              <a:buFont typeface="Arial" panose="020B0604020202020204" pitchFamily="34" charset="0"/>
              <a:buChar char="•"/>
            </a:pPr>
            <a:endParaRPr lang="en-US" b="0" i="0" dirty="0">
              <a:solidFill>
                <a:schemeClr val="bg1"/>
              </a:solidFill>
              <a:effectLst/>
              <a:latin typeface="Open Sans" panose="020B0606030504020204" pitchFamily="34" charset="0"/>
            </a:endParaRPr>
          </a:p>
          <a:p>
            <a:pPr algn="l">
              <a:buFont typeface="Arial" panose="020B0604020202020204" pitchFamily="34" charset="0"/>
              <a:buChar char="•"/>
            </a:pPr>
            <a:r>
              <a:rPr lang="en-US" b="0" i="0" dirty="0">
                <a:solidFill>
                  <a:schemeClr val="bg1"/>
                </a:solidFill>
                <a:effectLst/>
                <a:latin typeface="Open Sans" panose="020B0606030504020204" pitchFamily="34" charset="0"/>
              </a:rPr>
              <a:t>High stall speeds (more airflow deflection of the elevator required to maintain altitude at slower airspeeds resulting in high Angles of Attack (</a:t>
            </a:r>
            <a:r>
              <a:rPr lang="en-US" b="0" i="0" dirty="0" err="1">
                <a:solidFill>
                  <a:schemeClr val="bg1"/>
                </a:solidFill>
                <a:effectLst/>
                <a:latin typeface="Open Sans" panose="020B0606030504020204" pitchFamily="34" charset="0"/>
              </a:rPr>
              <a:t>AoA</a:t>
            </a:r>
            <a:r>
              <a:rPr lang="en-US" b="0" i="0" dirty="0">
                <a:solidFill>
                  <a:schemeClr val="bg1"/>
                </a:solidFill>
                <a:effectLst/>
                <a:latin typeface="Open Sans" panose="020B0606030504020204" pitchFamily="34" charset="0"/>
              </a:rPr>
              <a:t>)</a:t>
            </a:r>
          </a:p>
          <a:p>
            <a:endParaRPr lang="en-US" dirty="0">
              <a:solidFill>
                <a:schemeClr val="bg1"/>
              </a:solidFill>
            </a:endParaRPr>
          </a:p>
        </p:txBody>
      </p:sp>
      <p:pic>
        <p:nvPicPr>
          <p:cNvPr id="9" name="Picture 8">
            <a:extLst>
              <a:ext uri="{FF2B5EF4-FFF2-40B4-BE49-F238E27FC236}">
                <a16:creationId xmlns:a16="http://schemas.microsoft.com/office/drawing/2014/main" id="{1E001508-33FB-4435-8F40-FD16128523ED}"/>
              </a:ext>
            </a:extLst>
          </p:cNvPr>
          <p:cNvPicPr>
            <a:picLocks noChangeAspect="1"/>
          </p:cNvPicPr>
          <p:nvPr/>
        </p:nvPicPr>
        <p:blipFill>
          <a:blip r:embed="rId4"/>
          <a:stretch>
            <a:fillRect/>
          </a:stretch>
        </p:blipFill>
        <p:spPr>
          <a:xfrm>
            <a:off x="5253096" y="3760974"/>
            <a:ext cx="4604419" cy="2776053"/>
          </a:xfrm>
          <a:prstGeom prst="rect">
            <a:avLst/>
          </a:prstGeom>
        </p:spPr>
      </p:pic>
    </p:spTree>
    <p:extLst>
      <p:ext uri="{BB962C8B-B14F-4D97-AF65-F5344CB8AC3E}">
        <p14:creationId xmlns:p14="http://schemas.microsoft.com/office/powerpoint/2010/main" val="1118877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75502C-967B-48C7-B7D1-594A7D50A6D4}"/>
              </a:ext>
            </a:extLst>
          </p:cNvPr>
          <p:cNvSpPr txBox="1"/>
          <p:nvPr/>
        </p:nvSpPr>
        <p:spPr>
          <a:xfrm>
            <a:off x="417966" y="367113"/>
            <a:ext cx="10462864" cy="1754326"/>
          </a:xfrm>
          <a:prstGeom prst="rect">
            <a:avLst/>
          </a:prstGeom>
          <a:noFill/>
        </p:spPr>
        <p:txBody>
          <a:bodyPr wrap="none" rtlCol="0">
            <a:spAutoFit/>
          </a:bodyPr>
          <a:lstStyle/>
          <a:p>
            <a:pPr lvl="0" algn="ctr">
              <a:buNone/>
            </a:pPr>
            <a:r>
              <a:rPr lang="en-US" sz="3600" dirty="0">
                <a:solidFill>
                  <a:schemeClr val="bg1"/>
                </a:solidFill>
              </a:rPr>
              <a:t>Airport operations with and without an operating </a:t>
            </a:r>
          </a:p>
          <a:p>
            <a:pPr lvl="0" algn="ctr">
              <a:buNone/>
            </a:pPr>
            <a:r>
              <a:rPr lang="en-US" sz="3600" dirty="0">
                <a:solidFill>
                  <a:schemeClr val="bg1"/>
                </a:solidFill>
              </a:rPr>
              <a:t>control tower.</a:t>
            </a:r>
          </a:p>
          <a:p>
            <a:pPr algn="ctr"/>
            <a:endParaRPr lang="en-US" sz="36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9F71D32-3F88-4691-85D7-B0D7ABF9AD67}"/>
              </a:ext>
            </a:extLst>
          </p:cNvPr>
          <p:cNvSpPr/>
          <p:nvPr/>
        </p:nvSpPr>
        <p:spPr>
          <a:xfrm>
            <a:off x="10695112" y="6306711"/>
            <a:ext cx="1330492" cy="369332"/>
          </a:xfrm>
          <a:prstGeom prst="rect">
            <a:avLst/>
          </a:prstGeom>
        </p:spPr>
        <p:txBody>
          <a:bodyPr wrap="none" lIns="91440" tIns="45720" rIns="91440" bIns="45720" anchor="t">
            <a:spAutoFit/>
          </a:bodyPr>
          <a:lstStyle/>
          <a:p>
            <a:r>
              <a:rPr lang="en-US" dirty="0">
                <a:solidFill>
                  <a:schemeClr val="bg1"/>
                </a:solidFill>
                <a:latin typeface="Arial"/>
                <a:cs typeface="Arial"/>
              </a:rPr>
              <a:t>UA.V.A.K1 </a:t>
            </a:r>
            <a:endParaRPr lang="en-US" dirty="0">
              <a:solidFill>
                <a:schemeClr val="bg1"/>
              </a:solidFill>
            </a:endParaRPr>
          </a:p>
        </p:txBody>
      </p:sp>
      <p:pic>
        <p:nvPicPr>
          <p:cNvPr id="25" name="Picture 24">
            <a:extLst>
              <a:ext uri="{FF2B5EF4-FFF2-40B4-BE49-F238E27FC236}">
                <a16:creationId xmlns:a16="http://schemas.microsoft.com/office/drawing/2014/main" id="{27DFE877-B427-48A1-87DC-D4ECF4C97980}"/>
              </a:ext>
            </a:extLst>
          </p:cNvPr>
          <p:cNvPicPr>
            <a:picLocks noChangeAspect="1"/>
          </p:cNvPicPr>
          <p:nvPr/>
        </p:nvPicPr>
        <p:blipFill>
          <a:blip r:embed="rId2"/>
          <a:stretch>
            <a:fillRect/>
          </a:stretch>
        </p:blipFill>
        <p:spPr>
          <a:xfrm rot="5400000">
            <a:off x="3680792" y="652255"/>
            <a:ext cx="4830417" cy="6858000"/>
          </a:xfrm>
          <a:prstGeom prst="rect">
            <a:avLst/>
          </a:prstGeom>
        </p:spPr>
      </p:pic>
      <p:sp>
        <p:nvSpPr>
          <p:cNvPr id="27" name="Rectangle 26">
            <a:extLst>
              <a:ext uri="{FF2B5EF4-FFF2-40B4-BE49-F238E27FC236}">
                <a16:creationId xmlns:a16="http://schemas.microsoft.com/office/drawing/2014/main" id="{2E3FC8AA-846C-4B1E-BCC3-487EA64FBB4F}"/>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F68E5C31-2C80-4667-A00A-186862AD7A4D}"/>
              </a:ext>
            </a:extLst>
          </p:cNvPr>
          <p:cNvSpPr/>
          <p:nvPr/>
        </p:nvSpPr>
        <p:spPr>
          <a:xfrm>
            <a:off x="10654565" y="6459111"/>
            <a:ext cx="1522853" cy="369332"/>
          </a:xfrm>
          <a:prstGeom prst="rect">
            <a:avLst/>
          </a:prstGeom>
        </p:spPr>
        <p:txBody>
          <a:bodyPr wrap="none" lIns="91440" tIns="45720" rIns="91440" bIns="45720" anchor="t">
            <a:spAutoFit/>
          </a:bodyPr>
          <a:lstStyle/>
          <a:p>
            <a:r>
              <a:rPr lang="en-US" dirty="0">
                <a:solidFill>
                  <a:schemeClr val="bg1"/>
                </a:solidFill>
                <a:latin typeface="Arial"/>
                <a:cs typeface="Arial"/>
              </a:rPr>
              <a:t>UA.IV.A.K1a </a:t>
            </a:r>
            <a:endParaRPr lang="en-US" dirty="0">
              <a:solidFill>
                <a:schemeClr val="bg1"/>
              </a:solidFill>
            </a:endParaRPr>
          </a:p>
        </p:txBody>
      </p:sp>
      <p:sp>
        <p:nvSpPr>
          <p:cNvPr id="3" name="TextBox 2">
            <a:extLst>
              <a:ext uri="{FF2B5EF4-FFF2-40B4-BE49-F238E27FC236}">
                <a16:creationId xmlns:a16="http://schemas.microsoft.com/office/drawing/2014/main" id="{69B1A01E-021E-4E39-AF59-26ED3003D430}"/>
              </a:ext>
            </a:extLst>
          </p:cNvPr>
          <p:cNvSpPr txBox="1"/>
          <p:nvPr/>
        </p:nvSpPr>
        <p:spPr>
          <a:xfrm>
            <a:off x="750502" y="847288"/>
            <a:ext cx="10548294" cy="4247317"/>
          </a:xfrm>
          <a:prstGeom prst="rect">
            <a:avLst/>
          </a:prstGeom>
          <a:noFill/>
        </p:spPr>
        <p:txBody>
          <a:bodyPr wrap="square" rtlCol="0">
            <a:spAutoFit/>
          </a:bodyPr>
          <a:lstStyle/>
          <a:p>
            <a:r>
              <a:rPr lang="en-US" b="1" i="0" dirty="0">
                <a:solidFill>
                  <a:schemeClr val="bg1"/>
                </a:solidFill>
                <a:effectLst/>
                <a:latin typeface="Arial" panose="020B0604020202020204" pitchFamily="34" charset="0"/>
              </a:rPr>
              <a:t>Rearward/Aft Center of Gravity:</a:t>
            </a:r>
          </a:p>
          <a:p>
            <a:endParaRPr lang="en-US" b="1" i="0" dirty="0">
              <a:solidFill>
                <a:schemeClr val="bg1"/>
              </a:solidFill>
              <a:effectLst/>
              <a:latin typeface="Arial" panose="020B0604020202020204" pitchFamily="34" charset="0"/>
            </a:endParaRPr>
          </a:p>
          <a:p>
            <a:pPr marL="285750" indent="-285750">
              <a:buFont typeface="Arial" panose="020B0604020202020204" pitchFamily="34" charset="0"/>
              <a:buChar char="•"/>
            </a:pPr>
            <a:r>
              <a:rPr lang="en-US" b="0" i="0" dirty="0">
                <a:solidFill>
                  <a:schemeClr val="bg1"/>
                </a:solidFill>
                <a:effectLst/>
                <a:latin typeface="Open Sans" panose="020B0606030504020204" pitchFamily="34" charset="0"/>
              </a:rPr>
              <a:t>As the C.G. moves rearward (towards the tail), the aircraft becomes more and more dynamically unstable </a:t>
            </a:r>
          </a:p>
          <a:p>
            <a:pPr marL="285750" indent="-285750">
              <a:buFont typeface="Arial" panose="020B0604020202020204" pitchFamily="34" charset="0"/>
              <a:buChar char="•"/>
            </a:pPr>
            <a:endParaRPr lang="en-US" b="0" i="0" dirty="0">
              <a:solidFill>
                <a:schemeClr val="bg1"/>
              </a:solidFill>
              <a:effectLst/>
              <a:latin typeface="Open Sans" panose="020B0606030504020204" pitchFamily="34" charset="0"/>
            </a:endParaRPr>
          </a:p>
          <a:p>
            <a:pPr marL="285750" indent="-285750">
              <a:buFont typeface="Arial" panose="020B0604020202020204" pitchFamily="34" charset="0"/>
              <a:buChar char="•"/>
            </a:pPr>
            <a:r>
              <a:rPr lang="en-US" b="0" i="0" dirty="0">
                <a:solidFill>
                  <a:schemeClr val="bg1"/>
                </a:solidFill>
                <a:effectLst/>
                <a:latin typeface="Open Sans" panose="020B0606030504020204" pitchFamily="34" charset="0"/>
              </a:rPr>
              <a:t>The tail will feel heavy to compensate, which requires additional nose down-force</a:t>
            </a:r>
          </a:p>
          <a:p>
            <a:pPr marL="285750" indent="-285750">
              <a:buFont typeface="Arial" panose="020B0604020202020204" pitchFamily="34" charset="0"/>
              <a:buChar char="•"/>
            </a:pPr>
            <a:endParaRPr lang="en-US" b="0" i="0" dirty="0">
              <a:solidFill>
                <a:schemeClr val="bg1"/>
              </a:solidFill>
              <a:effectLst/>
              <a:latin typeface="Open Sans" panose="020B0606030504020204" pitchFamily="34" charset="0"/>
            </a:endParaRPr>
          </a:p>
          <a:p>
            <a:pPr marL="285750" indent="-285750">
              <a:buFont typeface="Arial" panose="020B0604020202020204" pitchFamily="34" charset="0"/>
              <a:buChar char="•"/>
            </a:pPr>
            <a:r>
              <a:rPr lang="en-US" b="0" i="0" dirty="0">
                <a:solidFill>
                  <a:schemeClr val="bg1"/>
                </a:solidFill>
                <a:effectLst/>
                <a:latin typeface="Open Sans" panose="020B0606030504020204" pitchFamily="34" charset="0"/>
              </a:rPr>
              <a:t>Should the aircraft stall or spin, it will be much more difficult, if not impossible, to recover</a:t>
            </a:r>
          </a:p>
          <a:p>
            <a:pPr marL="285750" indent="-285750">
              <a:buFont typeface="Arial" panose="020B0604020202020204" pitchFamily="34" charset="0"/>
              <a:buChar char="•"/>
            </a:pPr>
            <a:endParaRPr lang="en-US" b="0" i="0" dirty="0">
              <a:solidFill>
                <a:schemeClr val="bg1"/>
              </a:solidFill>
              <a:effectLst/>
              <a:latin typeface="Open Sans" panose="020B0606030504020204" pitchFamily="34" charset="0"/>
            </a:endParaRPr>
          </a:p>
          <a:p>
            <a:pPr marL="285750" indent="-285750">
              <a:buFont typeface="Arial" panose="020B0604020202020204" pitchFamily="34" charset="0"/>
              <a:buChar char="•"/>
            </a:pPr>
            <a:r>
              <a:rPr lang="en-US" b="0" i="0" dirty="0">
                <a:solidFill>
                  <a:schemeClr val="bg1"/>
                </a:solidFill>
                <a:effectLst/>
                <a:latin typeface="Open Sans" panose="020B0606030504020204" pitchFamily="34" charset="0"/>
              </a:rPr>
              <a:t>Higher true airspeed</a:t>
            </a:r>
          </a:p>
          <a:p>
            <a:pPr marL="285750" indent="-285750">
              <a:buFont typeface="Arial" panose="020B0604020202020204" pitchFamily="34" charset="0"/>
              <a:buChar char="•"/>
            </a:pPr>
            <a:endParaRPr lang="en-US" b="0" i="0" dirty="0">
              <a:solidFill>
                <a:schemeClr val="bg1"/>
              </a:solidFill>
              <a:effectLst/>
              <a:latin typeface="Open Sans" panose="020B0606030504020204" pitchFamily="34" charset="0"/>
            </a:endParaRPr>
          </a:p>
          <a:p>
            <a:pPr marL="285750" indent="-285750">
              <a:buFont typeface="Arial" panose="020B0604020202020204" pitchFamily="34" charset="0"/>
              <a:buChar char="•"/>
            </a:pPr>
            <a:r>
              <a:rPr lang="en-US" b="0" i="0" dirty="0">
                <a:solidFill>
                  <a:schemeClr val="bg1"/>
                </a:solidFill>
                <a:effectLst/>
                <a:latin typeface="Open Sans" panose="020B0606030504020204" pitchFamily="34" charset="0"/>
              </a:rPr>
              <a:t>More tail down-force</a:t>
            </a:r>
          </a:p>
          <a:p>
            <a:pPr marL="285750" indent="-285750">
              <a:buFont typeface="Arial" panose="020B0604020202020204" pitchFamily="34" charset="0"/>
              <a:buChar char="•"/>
            </a:pPr>
            <a:endParaRPr lang="en-US" b="0" i="0" dirty="0">
              <a:solidFill>
                <a:schemeClr val="bg1"/>
              </a:solidFill>
              <a:effectLst/>
              <a:latin typeface="Open Sans" panose="020B0606030504020204" pitchFamily="34" charset="0"/>
            </a:endParaRPr>
          </a:p>
          <a:p>
            <a:pPr algn="l">
              <a:buFont typeface="Arial" panose="020B0604020202020204" pitchFamily="34" charset="0"/>
              <a:buChar char="•"/>
            </a:pPr>
            <a:r>
              <a:rPr lang="en-US" b="0" i="0" dirty="0">
                <a:solidFill>
                  <a:schemeClr val="bg1"/>
                </a:solidFill>
                <a:effectLst/>
                <a:latin typeface="Open Sans" panose="020B0606030504020204" pitchFamily="34" charset="0"/>
              </a:rPr>
              <a:t>   Performance impacts are due to lift/drag changes</a:t>
            </a:r>
          </a:p>
          <a:p>
            <a:endParaRPr lang="en-US" dirty="0">
              <a:solidFill>
                <a:schemeClr val="bg1"/>
              </a:solidFill>
            </a:endParaRPr>
          </a:p>
        </p:txBody>
      </p:sp>
      <p:pic>
        <p:nvPicPr>
          <p:cNvPr id="9" name="Picture 8">
            <a:extLst>
              <a:ext uri="{FF2B5EF4-FFF2-40B4-BE49-F238E27FC236}">
                <a16:creationId xmlns:a16="http://schemas.microsoft.com/office/drawing/2014/main" id="{1E001508-33FB-4435-8F40-FD16128523ED}"/>
              </a:ext>
            </a:extLst>
          </p:cNvPr>
          <p:cNvPicPr>
            <a:picLocks noChangeAspect="1"/>
          </p:cNvPicPr>
          <p:nvPr/>
        </p:nvPicPr>
        <p:blipFill>
          <a:blip r:embed="rId3"/>
          <a:stretch>
            <a:fillRect/>
          </a:stretch>
        </p:blipFill>
        <p:spPr>
          <a:xfrm>
            <a:off x="6956062" y="3490095"/>
            <a:ext cx="4604419" cy="2776053"/>
          </a:xfrm>
          <a:prstGeom prst="rect">
            <a:avLst/>
          </a:prstGeom>
        </p:spPr>
      </p:pic>
      <p:pic>
        <p:nvPicPr>
          <p:cNvPr id="10" name="Picture 9">
            <a:extLst>
              <a:ext uri="{FF2B5EF4-FFF2-40B4-BE49-F238E27FC236}">
                <a16:creationId xmlns:a16="http://schemas.microsoft.com/office/drawing/2014/main" id="{EA7A3300-1F1B-4F51-A46E-4B2DB6F0337B}"/>
              </a:ext>
            </a:extLst>
          </p:cNvPr>
          <p:cNvPicPr>
            <a:picLocks noChangeAspect="1"/>
          </p:cNvPicPr>
          <p:nvPr/>
        </p:nvPicPr>
        <p:blipFill>
          <a:blip r:embed="rId3"/>
          <a:stretch>
            <a:fillRect/>
          </a:stretch>
        </p:blipFill>
        <p:spPr>
          <a:xfrm>
            <a:off x="6956062" y="3491752"/>
            <a:ext cx="4604418" cy="2776052"/>
          </a:xfrm>
          <a:prstGeom prst="rect">
            <a:avLst/>
          </a:prstGeom>
        </p:spPr>
      </p:pic>
    </p:spTree>
    <p:extLst>
      <p:ext uri="{BB962C8B-B14F-4D97-AF65-F5344CB8AC3E}">
        <p14:creationId xmlns:p14="http://schemas.microsoft.com/office/powerpoint/2010/main" val="3252903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75502C-967B-48C7-B7D1-594A7D50A6D4}"/>
              </a:ext>
            </a:extLst>
          </p:cNvPr>
          <p:cNvSpPr txBox="1"/>
          <p:nvPr/>
        </p:nvSpPr>
        <p:spPr>
          <a:xfrm>
            <a:off x="417966" y="367113"/>
            <a:ext cx="10462864" cy="1754326"/>
          </a:xfrm>
          <a:prstGeom prst="rect">
            <a:avLst/>
          </a:prstGeom>
          <a:noFill/>
        </p:spPr>
        <p:txBody>
          <a:bodyPr wrap="none" rtlCol="0">
            <a:spAutoFit/>
          </a:bodyPr>
          <a:lstStyle/>
          <a:p>
            <a:pPr lvl="0" algn="ctr">
              <a:buNone/>
            </a:pPr>
            <a:r>
              <a:rPr lang="en-US" sz="3600" dirty="0">
                <a:solidFill>
                  <a:schemeClr val="bg1"/>
                </a:solidFill>
              </a:rPr>
              <a:t>Airport operations with and without an operating </a:t>
            </a:r>
          </a:p>
          <a:p>
            <a:pPr lvl="0" algn="ctr">
              <a:buNone/>
            </a:pPr>
            <a:r>
              <a:rPr lang="en-US" sz="3600" dirty="0">
                <a:solidFill>
                  <a:schemeClr val="bg1"/>
                </a:solidFill>
              </a:rPr>
              <a:t>control tower.</a:t>
            </a:r>
          </a:p>
          <a:p>
            <a:pPr algn="ctr"/>
            <a:endParaRPr lang="en-US" sz="36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9F71D32-3F88-4691-85D7-B0D7ABF9AD67}"/>
              </a:ext>
            </a:extLst>
          </p:cNvPr>
          <p:cNvSpPr/>
          <p:nvPr/>
        </p:nvSpPr>
        <p:spPr>
          <a:xfrm>
            <a:off x="10695112" y="6306711"/>
            <a:ext cx="1330492" cy="369332"/>
          </a:xfrm>
          <a:prstGeom prst="rect">
            <a:avLst/>
          </a:prstGeom>
        </p:spPr>
        <p:txBody>
          <a:bodyPr wrap="none" lIns="91440" tIns="45720" rIns="91440" bIns="45720" anchor="t">
            <a:spAutoFit/>
          </a:bodyPr>
          <a:lstStyle/>
          <a:p>
            <a:r>
              <a:rPr lang="en-US" dirty="0">
                <a:solidFill>
                  <a:schemeClr val="bg1"/>
                </a:solidFill>
                <a:latin typeface="Arial"/>
                <a:cs typeface="Arial"/>
              </a:rPr>
              <a:t>UA.V.A.K1 </a:t>
            </a:r>
            <a:endParaRPr lang="en-US" dirty="0">
              <a:solidFill>
                <a:schemeClr val="bg1"/>
              </a:solidFill>
            </a:endParaRPr>
          </a:p>
        </p:txBody>
      </p:sp>
      <p:pic>
        <p:nvPicPr>
          <p:cNvPr id="25" name="Picture 24">
            <a:extLst>
              <a:ext uri="{FF2B5EF4-FFF2-40B4-BE49-F238E27FC236}">
                <a16:creationId xmlns:a16="http://schemas.microsoft.com/office/drawing/2014/main" id="{27DFE877-B427-48A1-87DC-D4ECF4C97980}"/>
              </a:ext>
            </a:extLst>
          </p:cNvPr>
          <p:cNvPicPr>
            <a:picLocks noChangeAspect="1"/>
          </p:cNvPicPr>
          <p:nvPr/>
        </p:nvPicPr>
        <p:blipFill>
          <a:blip r:embed="rId2"/>
          <a:stretch>
            <a:fillRect/>
          </a:stretch>
        </p:blipFill>
        <p:spPr>
          <a:xfrm rot="5400000">
            <a:off x="3680792" y="652255"/>
            <a:ext cx="4830417" cy="6858000"/>
          </a:xfrm>
          <a:prstGeom prst="rect">
            <a:avLst/>
          </a:prstGeom>
        </p:spPr>
      </p:pic>
      <p:sp>
        <p:nvSpPr>
          <p:cNvPr id="27" name="Rectangle 26">
            <a:extLst>
              <a:ext uri="{FF2B5EF4-FFF2-40B4-BE49-F238E27FC236}">
                <a16:creationId xmlns:a16="http://schemas.microsoft.com/office/drawing/2014/main" id="{2E3FC8AA-846C-4B1E-BCC3-487EA64FBB4F}"/>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F68E5C31-2C80-4667-A00A-186862AD7A4D}"/>
              </a:ext>
            </a:extLst>
          </p:cNvPr>
          <p:cNvSpPr/>
          <p:nvPr/>
        </p:nvSpPr>
        <p:spPr>
          <a:xfrm>
            <a:off x="10654565" y="6459111"/>
            <a:ext cx="1522853" cy="369332"/>
          </a:xfrm>
          <a:prstGeom prst="rect">
            <a:avLst/>
          </a:prstGeom>
        </p:spPr>
        <p:txBody>
          <a:bodyPr wrap="none" lIns="91440" tIns="45720" rIns="91440" bIns="45720" anchor="t">
            <a:spAutoFit/>
          </a:bodyPr>
          <a:lstStyle/>
          <a:p>
            <a:r>
              <a:rPr lang="en-US" dirty="0">
                <a:solidFill>
                  <a:schemeClr val="bg1"/>
                </a:solidFill>
                <a:latin typeface="Arial"/>
                <a:cs typeface="Arial"/>
              </a:rPr>
              <a:t>UA.IV.A.K1b </a:t>
            </a:r>
            <a:endParaRPr lang="en-US" dirty="0">
              <a:solidFill>
                <a:schemeClr val="bg1"/>
              </a:solidFill>
            </a:endParaRPr>
          </a:p>
        </p:txBody>
      </p:sp>
      <p:sp>
        <p:nvSpPr>
          <p:cNvPr id="10" name="TextBox 9">
            <a:extLst>
              <a:ext uri="{FF2B5EF4-FFF2-40B4-BE49-F238E27FC236}">
                <a16:creationId xmlns:a16="http://schemas.microsoft.com/office/drawing/2014/main" id="{3F5DE479-D50C-4336-A980-D8B001C9A350}"/>
              </a:ext>
            </a:extLst>
          </p:cNvPr>
          <p:cNvSpPr txBox="1"/>
          <p:nvPr/>
        </p:nvSpPr>
        <p:spPr>
          <a:xfrm>
            <a:off x="595618" y="1059610"/>
            <a:ext cx="10703178" cy="369332"/>
          </a:xfrm>
          <a:prstGeom prst="rect">
            <a:avLst/>
          </a:prstGeom>
          <a:noFill/>
        </p:spPr>
        <p:txBody>
          <a:bodyPr wrap="square">
            <a:spAutoFit/>
          </a:bodyPr>
          <a:lstStyle/>
          <a:p>
            <a:r>
              <a:rPr lang="en-US" dirty="0">
                <a:solidFill>
                  <a:schemeClr val="bg1"/>
                </a:solidFill>
              </a:rPr>
              <a:t>AC 107-2A B.2 Small Unmanned Aircraft Loading and Its Effects on Performance.</a:t>
            </a:r>
          </a:p>
        </p:txBody>
      </p:sp>
      <p:sp>
        <p:nvSpPr>
          <p:cNvPr id="4" name="TextBox 3">
            <a:extLst>
              <a:ext uri="{FF2B5EF4-FFF2-40B4-BE49-F238E27FC236}">
                <a16:creationId xmlns:a16="http://schemas.microsoft.com/office/drawing/2014/main" id="{E8DA3161-C4C4-42BF-9968-B3B84315FA92}"/>
              </a:ext>
            </a:extLst>
          </p:cNvPr>
          <p:cNvSpPr txBox="1"/>
          <p:nvPr/>
        </p:nvSpPr>
        <p:spPr>
          <a:xfrm>
            <a:off x="595618" y="1744910"/>
            <a:ext cx="10796631" cy="2862322"/>
          </a:xfrm>
          <a:prstGeom prst="rect">
            <a:avLst/>
          </a:prstGeom>
          <a:noFill/>
        </p:spPr>
        <p:txBody>
          <a:bodyPr wrap="square" rtlCol="0">
            <a:spAutoFit/>
          </a:bodyPr>
          <a:lstStyle/>
          <a:p>
            <a:r>
              <a:rPr lang="en-US" dirty="0">
                <a:solidFill>
                  <a:schemeClr val="bg1"/>
                </a:solidFill>
              </a:rPr>
              <a:t>B.2.2 Balance, Stability, and Center of Gravity (CG).</a:t>
            </a:r>
          </a:p>
          <a:p>
            <a:endParaRPr lang="en-US" dirty="0">
              <a:solidFill>
                <a:schemeClr val="bg1"/>
              </a:solidFill>
            </a:endParaRPr>
          </a:p>
          <a:p>
            <a:r>
              <a:rPr lang="en-US" dirty="0">
                <a:solidFill>
                  <a:schemeClr val="bg1"/>
                </a:solidFill>
              </a:rPr>
              <a:t>Adverse balance conditions (i.e., weight distribution) may affect flight characteristics in much the same manner as those mentioned for an excess weight condition. Limits for the location of the CG may be established by the manufacturer. The CG is not a fixed point marked on the aircraft; its location depends on the distribution of aircraft weight. As variable load items are shifted or expended, there may be a resultant shift in CG location. The remote PIC should determine how the CG will shift and the resultant effects on the aircraft. If the CG is not within the allowable limits after loading or does not remain within the allowable limits for safe flight, it will be necessary to relocate or shed some weight before flight is attempted.</a:t>
            </a:r>
          </a:p>
        </p:txBody>
      </p:sp>
    </p:spTree>
    <p:extLst>
      <p:ext uri="{BB962C8B-B14F-4D97-AF65-F5344CB8AC3E}">
        <p14:creationId xmlns:p14="http://schemas.microsoft.com/office/powerpoint/2010/main" val="1943230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75502C-967B-48C7-B7D1-594A7D50A6D4}"/>
              </a:ext>
            </a:extLst>
          </p:cNvPr>
          <p:cNvSpPr txBox="1"/>
          <p:nvPr/>
        </p:nvSpPr>
        <p:spPr>
          <a:xfrm>
            <a:off x="417966" y="367113"/>
            <a:ext cx="10462864" cy="1754326"/>
          </a:xfrm>
          <a:prstGeom prst="rect">
            <a:avLst/>
          </a:prstGeom>
          <a:noFill/>
        </p:spPr>
        <p:txBody>
          <a:bodyPr wrap="none" rtlCol="0">
            <a:spAutoFit/>
          </a:bodyPr>
          <a:lstStyle/>
          <a:p>
            <a:pPr lvl="0" algn="ctr">
              <a:buNone/>
            </a:pPr>
            <a:r>
              <a:rPr lang="en-US" sz="3600" dirty="0"/>
              <a:t>Airport operations with and without an operating </a:t>
            </a:r>
          </a:p>
          <a:p>
            <a:pPr lvl="0" algn="ctr">
              <a:buNone/>
            </a:pPr>
            <a:r>
              <a:rPr lang="en-US" sz="3600" dirty="0"/>
              <a:t>control tower.</a:t>
            </a:r>
          </a:p>
          <a:p>
            <a:pPr algn="ctr"/>
            <a:endParaRPr lang="en-US" sz="36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9F71D32-3F88-4691-85D7-B0D7ABF9AD67}"/>
              </a:ext>
            </a:extLst>
          </p:cNvPr>
          <p:cNvSpPr/>
          <p:nvPr/>
        </p:nvSpPr>
        <p:spPr>
          <a:xfrm>
            <a:off x="10695112" y="6306711"/>
            <a:ext cx="1330492" cy="369332"/>
          </a:xfrm>
          <a:prstGeom prst="rect">
            <a:avLst/>
          </a:prstGeom>
        </p:spPr>
        <p:txBody>
          <a:bodyPr wrap="none" lIns="91440" tIns="45720" rIns="91440" bIns="45720" anchor="t">
            <a:spAutoFit/>
          </a:bodyPr>
          <a:lstStyle/>
          <a:p>
            <a:r>
              <a:rPr lang="en-US" dirty="0">
                <a:latin typeface="Arial"/>
                <a:cs typeface="Arial"/>
              </a:rPr>
              <a:t>UA.V.A.K1 </a:t>
            </a:r>
            <a:endParaRPr lang="en-US" dirty="0"/>
          </a:p>
        </p:txBody>
      </p:sp>
      <p:pic>
        <p:nvPicPr>
          <p:cNvPr id="25" name="Picture 24">
            <a:extLst>
              <a:ext uri="{FF2B5EF4-FFF2-40B4-BE49-F238E27FC236}">
                <a16:creationId xmlns:a16="http://schemas.microsoft.com/office/drawing/2014/main" id="{27DFE877-B427-48A1-87DC-D4ECF4C97980}"/>
              </a:ext>
            </a:extLst>
          </p:cNvPr>
          <p:cNvPicPr>
            <a:picLocks noChangeAspect="1"/>
          </p:cNvPicPr>
          <p:nvPr/>
        </p:nvPicPr>
        <p:blipFill>
          <a:blip r:embed="rId2"/>
          <a:stretch>
            <a:fillRect/>
          </a:stretch>
        </p:blipFill>
        <p:spPr>
          <a:xfrm rot="5400000">
            <a:off x="3680792" y="652255"/>
            <a:ext cx="4830417" cy="6858000"/>
          </a:xfrm>
          <a:prstGeom prst="rect">
            <a:avLst/>
          </a:prstGeom>
        </p:spPr>
      </p:pic>
      <p:sp>
        <p:nvSpPr>
          <p:cNvPr id="27" name="Rectangle 26">
            <a:extLst>
              <a:ext uri="{FF2B5EF4-FFF2-40B4-BE49-F238E27FC236}">
                <a16:creationId xmlns:a16="http://schemas.microsoft.com/office/drawing/2014/main" id="{2E3FC8AA-846C-4B1E-BCC3-487EA64FBB4F}"/>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68E5C31-2C80-4667-A00A-186862AD7A4D}"/>
              </a:ext>
            </a:extLst>
          </p:cNvPr>
          <p:cNvSpPr/>
          <p:nvPr/>
        </p:nvSpPr>
        <p:spPr>
          <a:xfrm>
            <a:off x="10654565" y="6459111"/>
            <a:ext cx="1394613" cy="369332"/>
          </a:xfrm>
          <a:prstGeom prst="rect">
            <a:avLst/>
          </a:prstGeom>
        </p:spPr>
        <p:txBody>
          <a:bodyPr wrap="none" lIns="91440" tIns="45720" rIns="91440" bIns="45720" anchor="t">
            <a:spAutoFit/>
          </a:bodyPr>
          <a:lstStyle/>
          <a:p>
            <a:r>
              <a:rPr lang="en-US" dirty="0">
                <a:solidFill>
                  <a:schemeClr val="bg1"/>
                </a:solidFill>
                <a:latin typeface="Arial"/>
                <a:cs typeface="Arial"/>
              </a:rPr>
              <a:t>UA.IV.A.K2 </a:t>
            </a:r>
            <a:endParaRPr lang="en-US" dirty="0">
              <a:solidFill>
                <a:schemeClr val="bg1"/>
              </a:solidFill>
            </a:endParaRPr>
          </a:p>
        </p:txBody>
      </p:sp>
      <p:pic>
        <p:nvPicPr>
          <p:cNvPr id="4" name="Picture 3">
            <a:extLst>
              <a:ext uri="{FF2B5EF4-FFF2-40B4-BE49-F238E27FC236}">
                <a16:creationId xmlns:a16="http://schemas.microsoft.com/office/drawing/2014/main" id="{F006D137-2D1A-4936-9905-9F874A4005C9}"/>
              </a:ext>
            </a:extLst>
          </p:cNvPr>
          <p:cNvPicPr>
            <a:picLocks noChangeAspect="1"/>
          </p:cNvPicPr>
          <p:nvPr/>
        </p:nvPicPr>
        <p:blipFill>
          <a:blip r:embed="rId3"/>
          <a:stretch>
            <a:fillRect/>
          </a:stretch>
        </p:blipFill>
        <p:spPr>
          <a:xfrm>
            <a:off x="2943225" y="1119187"/>
            <a:ext cx="6305550" cy="4619625"/>
          </a:xfrm>
          <a:prstGeom prst="rect">
            <a:avLst/>
          </a:prstGeom>
        </p:spPr>
      </p:pic>
    </p:spTree>
    <p:extLst>
      <p:ext uri="{BB962C8B-B14F-4D97-AF65-F5344CB8AC3E}">
        <p14:creationId xmlns:p14="http://schemas.microsoft.com/office/powerpoint/2010/main" val="1933447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75502C-967B-48C7-B7D1-594A7D50A6D4}"/>
              </a:ext>
            </a:extLst>
          </p:cNvPr>
          <p:cNvSpPr txBox="1"/>
          <p:nvPr/>
        </p:nvSpPr>
        <p:spPr>
          <a:xfrm>
            <a:off x="417966" y="367113"/>
            <a:ext cx="10462864" cy="1754326"/>
          </a:xfrm>
          <a:prstGeom prst="rect">
            <a:avLst/>
          </a:prstGeom>
          <a:noFill/>
        </p:spPr>
        <p:txBody>
          <a:bodyPr wrap="none" rtlCol="0">
            <a:spAutoFit/>
          </a:bodyPr>
          <a:lstStyle/>
          <a:p>
            <a:pPr lvl="0" algn="ctr">
              <a:buNone/>
            </a:pPr>
            <a:r>
              <a:rPr lang="en-US" sz="3600" dirty="0"/>
              <a:t>Airport operations with and without an operating </a:t>
            </a:r>
          </a:p>
          <a:p>
            <a:pPr lvl="0" algn="ctr">
              <a:buNone/>
            </a:pPr>
            <a:r>
              <a:rPr lang="en-US" sz="3600" dirty="0"/>
              <a:t>control tower.</a:t>
            </a:r>
          </a:p>
          <a:p>
            <a:pPr algn="ctr"/>
            <a:endParaRPr lang="en-US" sz="36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9F71D32-3F88-4691-85D7-B0D7ABF9AD67}"/>
              </a:ext>
            </a:extLst>
          </p:cNvPr>
          <p:cNvSpPr/>
          <p:nvPr/>
        </p:nvSpPr>
        <p:spPr>
          <a:xfrm>
            <a:off x="10695112" y="6306711"/>
            <a:ext cx="1330492" cy="369332"/>
          </a:xfrm>
          <a:prstGeom prst="rect">
            <a:avLst/>
          </a:prstGeom>
        </p:spPr>
        <p:txBody>
          <a:bodyPr wrap="none" lIns="91440" tIns="45720" rIns="91440" bIns="45720" anchor="t">
            <a:spAutoFit/>
          </a:bodyPr>
          <a:lstStyle/>
          <a:p>
            <a:r>
              <a:rPr lang="en-US" dirty="0">
                <a:latin typeface="Arial"/>
                <a:cs typeface="Arial"/>
              </a:rPr>
              <a:t>UA.V.A.K1 </a:t>
            </a:r>
            <a:endParaRPr lang="en-US" dirty="0"/>
          </a:p>
        </p:txBody>
      </p:sp>
      <p:pic>
        <p:nvPicPr>
          <p:cNvPr id="25" name="Picture 24">
            <a:extLst>
              <a:ext uri="{FF2B5EF4-FFF2-40B4-BE49-F238E27FC236}">
                <a16:creationId xmlns:a16="http://schemas.microsoft.com/office/drawing/2014/main" id="{27DFE877-B427-48A1-87DC-D4ECF4C97980}"/>
              </a:ext>
            </a:extLst>
          </p:cNvPr>
          <p:cNvPicPr>
            <a:picLocks noChangeAspect="1"/>
          </p:cNvPicPr>
          <p:nvPr/>
        </p:nvPicPr>
        <p:blipFill>
          <a:blip r:embed="rId2"/>
          <a:stretch>
            <a:fillRect/>
          </a:stretch>
        </p:blipFill>
        <p:spPr>
          <a:xfrm rot="5400000">
            <a:off x="3680792" y="652255"/>
            <a:ext cx="4830417" cy="6858000"/>
          </a:xfrm>
          <a:prstGeom prst="rect">
            <a:avLst/>
          </a:prstGeom>
        </p:spPr>
      </p:pic>
      <p:sp>
        <p:nvSpPr>
          <p:cNvPr id="27" name="Rectangle 26">
            <a:extLst>
              <a:ext uri="{FF2B5EF4-FFF2-40B4-BE49-F238E27FC236}">
                <a16:creationId xmlns:a16="http://schemas.microsoft.com/office/drawing/2014/main" id="{2E3FC8AA-846C-4B1E-BCC3-487EA64FBB4F}"/>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68E5C31-2C80-4667-A00A-186862AD7A4D}"/>
              </a:ext>
            </a:extLst>
          </p:cNvPr>
          <p:cNvSpPr/>
          <p:nvPr/>
        </p:nvSpPr>
        <p:spPr>
          <a:xfrm>
            <a:off x="10654565" y="6459111"/>
            <a:ext cx="1394613" cy="369332"/>
          </a:xfrm>
          <a:prstGeom prst="rect">
            <a:avLst/>
          </a:prstGeom>
        </p:spPr>
        <p:txBody>
          <a:bodyPr wrap="none" lIns="91440" tIns="45720" rIns="91440" bIns="45720" anchor="t">
            <a:spAutoFit/>
          </a:bodyPr>
          <a:lstStyle/>
          <a:p>
            <a:r>
              <a:rPr lang="en-US" dirty="0">
                <a:solidFill>
                  <a:schemeClr val="bg1"/>
                </a:solidFill>
                <a:latin typeface="Arial"/>
                <a:cs typeface="Arial"/>
              </a:rPr>
              <a:t>UA.IV.A.K2 </a:t>
            </a:r>
            <a:endParaRPr lang="en-US" dirty="0">
              <a:solidFill>
                <a:schemeClr val="bg1"/>
              </a:solidFill>
            </a:endParaRPr>
          </a:p>
        </p:txBody>
      </p:sp>
      <p:pic>
        <p:nvPicPr>
          <p:cNvPr id="5" name="Picture 4">
            <a:extLst>
              <a:ext uri="{FF2B5EF4-FFF2-40B4-BE49-F238E27FC236}">
                <a16:creationId xmlns:a16="http://schemas.microsoft.com/office/drawing/2014/main" id="{12E9740A-4681-4A00-8405-4FDEE40A9C0C}"/>
              </a:ext>
            </a:extLst>
          </p:cNvPr>
          <p:cNvPicPr>
            <a:picLocks noChangeAspect="1"/>
          </p:cNvPicPr>
          <p:nvPr/>
        </p:nvPicPr>
        <p:blipFill>
          <a:blip r:embed="rId3"/>
          <a:stretch>
            <a:fillRect/>
          </a:stretch>
        </p:blipFill>
        <p:spPr>
          <a:xfrm>
            <a:off x="2957512" y="885825"/>
            <a:ext cx="6276975" cy="5086350"/>
          </a:xfrm>
          <a:prstGeom prst="rect">
            <a:avLst/>
          </a:prstGeom>
        </p:spPr>
      </p:pic>
    </p:spTree>
    <p:extLst>
      <p:ext uri="{BB962C8B-B14F-4D97-AF65-F5344CB8AC3E}">
        <p14:creationId xmlns:p14="http://schemas.microsoft.com/office/powerpoint/2010/main" val="2690277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75502C-967B-48C7-B7D1-594A7D50A6D4}"/>
              </a:ext>
            </a:extLst>
          </p:cNvPr>
          <p:cNvSpPr txBox="1"/>
          <p:nvPr/>
        </p:nvSpPr>
        <p:spPr>
          <a:xfrm>
            <a:off x="417966" y="367113"/>
            <a:ext cx="10462864" cy="1754326"/>
          </a:xfrm>
          <a:prstGeom prst="rect">
            <a:avLst/>
          </a:prstGeom>
          <a:noFill/>
        </p:spPr>
        <p:txBody>
          <a:bodyPr wrap="none" rtlCol="0">
            <a:spAutoFit/>
          </a:bodyPr>
          <a:lstStyle/>
          <a:p>
            <a:pPr lvl="0" algn="ctr">
              <a:buNone/>
            </a:pPr>
            <a:r>
              <a:rPr lang="en-US" sz="3600" dirty="0"/>
              <a:t>Airport operations with and without an operating </a:t>
            </a:r>
          </a:p>
          <a:p>
            <a:pPr lvl="0" algn="ctr">
              <a:buNone/>
            </a:pPr>
            <a:r>
              <a:rPr lang="en-US" sz="3600" dirty="0"/>
              <a:t>control tower.</a:t>
            </a:r>
          </a:p>
          <a:p>
            <a:pPr algn="ctr"/>
            <a:endParaRPr lang="en-US" sz="36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9F71D32-3F88-4691-85D7-B0D7ABF9AD67}"/>
              </a:ext>
            </a:extLst>
          </p:cNvPr>
          <p:cNvSpPr/>
          <p:nvPr/>
        </p:nvSpPr>
        <p:spPr>
          <a:xfrm>
            <a:off x="10695112" y="6306711"/>
            <a:ext cx="1330492" cy="369332"/>
          </a:xfrm>
          <a:prstGeom prst="rect">
            <a:avLst/>
          </a:prstGeom>
        </p:spPr>
        <p:txBody>
          <a:bodyPr wrap="none" lIns="91440" tIns="45720" rIns="91440" bIns="45720" anchor="t">
            <a:spAutoFit/>
          </a:bodyPr>
          <a:lstStyle/>
          <a:p>
            <a:r>
              <a:rPr lang="en-US" dirty="0">
                <a:latin typeface="Arial"/>
                <a:cs typeface="Arial"/>
              </a:rPr>
              <a:t>UA.V.A.K1 </a:t>
            </a:r>
            <a:endParaRPr lang="en-US" dirty="0"/>
          </a:p>
        </p:txBody>
      </p:sp>
      <p:pic>
        <p:nvPicPr>
          <p:cNvPr id="25" name="Picture 24">
            <a:extLst>
              <a:ext uri="{FF2B5EF4-FFF2-40B4-BE49-F238E27FC236}">
                <a16:creationId xmlns:a16="http://schemas.microsoft.com/office/drawing/2014/main" id="{27DFE877-B427-48A1-87DC-D4ECF4C97980}"/>
              </a:ext>
            </a:extLst>
          </p:cNvPr>
          <p:cNvPicPr>
            <a:picLocks noChangeAspect="1"/>
          </p:cNvPicPr>
          <p:nvPr/>
        </p:nvPicPr>
        <p:blipFill>
          <a:blip r:embed="rId4"/>
          <a:stretch>
            <a:fillRect/>
          </a:stretch>
        </p:blipFill>
        <p:spPr>
          <a:xfrm rot="5400000">
            <a:off x="3680792" y="652255"/>
            <a:ext cx="4830417" cy="6858000"/>
          </a:xfrm>
          <a:prstGeom prst="rect">
            <a:avLst/>
          </a:prstGeom>
        </p:spPr>
      </p:pic>
      <p:sp>
        <p:nvSpPr>
          <p:cNvPr id="27" name="Rectangle 26">
            <a:extLst>
              <a:ext uri="{FF2B5EF4-FFF2-40B4-BE49-F238E27FC236}">
                <a16:creationId xmlns:a16="http://schemas.microsoft.com/office/drawing/2014/main" id="{2E3FC8AA-846C-4B1E-BCC3-487EA64FBB4F}"/>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68E5C31-2C80-4667-A00A-186862AD7A4D}"/>
              </a:ext>
            </a:extLst>
          </p:cNvPr>
          <p:cNvSpPr/>
          <p:nvPr/>
        </p:nvSpPr>
        <p:spPr>
          <a:xfrm>
            <a:off x="10654565" y="6459111"/>
            <a:ext cx="1394613" cy="369332"/>
          </a:xfrm>
          <a:prstGeom prst="rect">
            <a:avLst/>
          </a:prstGeom>
        </p:spPr>
        <p:txBody>
          <a:bodyPr wrap="none" lIns="91440" tIns="45720" rIns="91440" bIns="45720" anchor="t">
            <a:spAutoFit/>
          </a:bodyPr>
          <a:lstStyle/>
          <a:p>
            <a:r>
              <a:rPr lang="en-US" dirty="0">
                <a:solidFill>
                  <a:schemeClr val="bg1"/>
                </a:solidFill>
                <a:latin typeface="Arial"/>
                <a:cs typeface="Arial"/>
              </a:rPr>
              <a:t>UA.IV.A.K2 </a:t>
            </a:r>
            <a:endParaRPr lang="en-US" dirty="0">
              <a:solidFill>
                <a:schemeClr val="bg1"/>
              </a:solidFill>
            </a:endParaRPr>
          </a:p>
        </p:txBody>
      </p:sp>
      <p:pic>
        <p:nvPicPr>
          <p:cNvPr id="3" name="Online Media 2" title="How does stall speed change in a turn?">
            <a:hlinkClick r:id="" action="ppaction://media"/>
            <a:extLst>
              <a:ext uri="{FF2B5EF4-FFF2-40B4-BE49-F238E27FC236}">
                <a16:creationId xmlns:a16="http://schemas.microsoft.com/office/drawing/2014/main" id="{3ED8CF11-C577-B5DF-D66E-6E82FBAB276D}"/>
              </a:ext>
            </a:extLst>
          </p:cNvPr>
          <p:cNvPicPr>
            <a:picLocks noRot="1" noChangeAspect="1"/>
          </p:cNvPicPr>
          <p:nvPr>
            <a:videoFile r:link="rId1"/>
          </p:nvPr>
        </p:nvPicPr>
        <p:blipFill>
          <a:blip r:embed="rId5"/>
          <a:stretch>
            <a:fillRect/>
          </a:stretch>
        </p:blipFill>
        <p:spPr>
          <a:xfrm>
            <a:off x="1241425" y="685800"/>
            <a:ext cx="9710738" cy="5486400"/>
          </a:xfrm>
          <a:prstGeom prst="rect">
            <a:avLst/>
          </a:prstGeom>
        </p:spPr>
      </p:pic>
    </p:spTree>
    <p:extLst>
      <p:ext uri="{BB962C8B-B14F-4D97-AF65-F5344CB8AC3E}">
        <p14:creationId xmlns:p14="http://schemas.microsoft.com/office/powerpoint/2010/main" val="286193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D406974-2D08-CA24-BDD6-3DFB5A2285E5}"/>
              </a:ext>
            </a:extLst>
          </p:cNvPr>
          <p:cNvPicPr>
            <a:picLocks noGrp="1" noChangeAspect="1"/>
          </p:cNvPicPr>
          <p:nvPr>
            <p:ph idx="1"/>
          </p:nvPr>
        </p:nvPicPr>
        <p:blipFill>
          <a:blip r:embed="rId2"/>
          <a:stretch>
            <a:fillRect/>
          </a:stretch>
        </p:blipFill>
        <p:spPr>
          <a:xfrm>
            <a:off x="511928" y="1334973"/>
            <a:ext cx="11168144" cy="4188054"/>
          </a:xfrm>
          <a:prstGeom prst="rect">
            <a:avLst/>
          </a:prstGeom>
        </p:spPr>
      </p:pic>
    </p:spTree>
    <p:extLst>
      <p:ext uri="{BB962C8B-B14F-4D97-AF65-F5344CB8AC3E}">
        <p14:creationId xmlns:p14="http://schemas.microsoft.com/office/powerpoint/2010/main" val="538603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CFE368-1D98-4E5E-99B3-C86BCEB3CCD3}"/>
              </a:ext>
            </a:extLst>
          </p:cNvPr>
          <p:cNvSpPr txBox="1"/>
          <p:nvPr/>
        </p:nvSpPr>
        <p:spPr>
          <a:xfrm>
            <a:off x="1317895" y="259947"/>
            <a:ext cx="9572044" cy="646331"/>
          </a:xfrm>
          <a:prstGeom prst="rect">
            <a:avLst/>
          </a:prstGeom>
          <a:noFill/>
        </p:spPr>
        <p:txBody>
          <a:bodyPr wrap="none" rtlCol="0">
            <a:spAutoFit/>
          </a:bodyPr>
          <a:lstStyle/>
          <a:p>
            <a:r>
              <a:rPr lang="en-US" sz="3600" dirty="0">
                <a:solidFill>
                  <a:schemeClr val="bg1"/>
                </a:solidFill>
                <a:latin typeface="Arial" panose="020B0604020202020204" pitchFamily="34" charset="0"/>
                <a:cs typeface="Arial" panose="020B0604020202020204" pitchFamily="34" charset="0"/>
              </a:rPr>
              <a:t>Remote Pilot – Airman Certification Standards</a:t>
            </a:r>
            <a:endParaRPr lang="en-US" sz="3600" dirty="0">
              <a:solidFill>
                <a:schemeClr val="bg1"/>
              </a:solidFill>
            </a:endParaRPr>
          </a:p>
        </p:txBody>
      </p:sp>
      <p:graphicFrame>
        <p:nvGraphicFramePr>
          <p:cNvPr id="3" name="Table 2">
            <a:extLst>
              <a:ext uri="{FF2B5EF4-FFF2-40B4-BE49-F238E27FC236}">
                <a16:creationId xmlns:a16="http://schemas.microsoft.com/office/drawing/2014/main" id="{9FC4DE15-C25C-48E9-8592-243E10F0A5A2}"/>
              </a:ext>
            </a:extLst>
          </p:cNvPr>
          <p:cNvGraphicFramePr>
            <a:graphicFrameLocks noGrp="1"/>
          </p:cNvGraphicFramePr>
          <p:nvPr>
            <p:extLst>
              <p:ext uri="{D42A27DB-BD31-4B8C-83A1-F6EECF244321}">
                <p14:modId xmlns:p14="http://schemas.microsoft.com/office/powerpoint/2010/main" val="3803469599"/>
              </p:ext>
            </p:extLst>
          </p:nvPr>
        </p:nvGraphicFramePr>
        <p:xfrm>
          <a:off x="1080655" y="906278"/>
          <a:ext cx="10046524" cy="4490880"/>
        </p:xfrm>
        <a:graphic>
          <a:graphicData uri="http://schemas.openxmlformats.org/drawingml/2006/table">
            <a:tbl>
              <a:tblPr firstRow="1" bandRow="1">
                <a:tableStyleId>{5C22544A-7EE6-4342-B048-85BDC9FD1C3A}</a:tableStyleId>
              </a:tblPr>
              <a:tblGrid>
                <a:gridCol w="1498916">
                  <a:extLst>
                    <a:ext uri="{9D8B030D-6E8A-4147-A177-3AD203B41FA5}">
                      <a16:colId xmlns:a16="http://schemas.microsoft.com/office/drawing/2014/main" val="1530009053"/>
                    </a:ext>
                  </a:extLst>
                </a:gridCol>
                <a:gridCol w="8547608">
                  <a:extLst>
                    <a:ext uri="{9D8B030D-6E8A-4147-A177-3AD203B41FA5}">
                      <a16:colId xmlns:a16="http://schemas.microsoft.com/office/drawing/2014/main" val="2190537347"/>
                    </a:ext>
                  </a:extLst>
                </a:gridCol>
              </a:tblGrid>
              <a:tr h="370840">
                <a:tc>
                  <a:txBody>
                    <a:bodyPr/>
                    <a:lstStyle/>
                    <a:p>
                      <a:r>
                        <a:rPr lang="en-US" sz="1600" dirty="0">
                          <a:solidFill>
                            <a:schemeClr val="bg1"/>
                          </a:solidFill>
                          <a:latin typeface="Arial" panose="020B0604020202020204" pitchFamily="34" charset="0"/>
                          <a:cs typeface="Arial" panose="020B0604020202020204" pitchFamily="34" charset="0"/>
                        </a:rPr>
                        <a:t>Task</a:t>
                      </a:r>
                    </a:p>
                  </a:txBody>
                  <a:tcPr>
                    <a:noFill/>
                  </a:tcPr>
                </a:tc>
                <a:tc>
                  <a:txBody>
                    <a:bodyPr/>
                    <a:lstStyle/>
                    <a:p>
                      <a:pPr lvl="0">
                        <a:buNone/>
                      </a:pPr>
                      <a:r>
                        <a:rPr lang="en-US" sz="1600" dirty="0">
                          <a:solidFill>
                            <a:schemeClr val="bg1"/>
                          </a:solidFill>
                        </a:rPr>
                        <a:t>Task A. Loading and Performance</a:t>
                      </a:r>
                      <a:endParaRPr lang="en-US" dirty="0">
                        <a:solidFill>
                          <a:schemeClr val="bg1"/>
                        </a:solidFill>
                      </a:endParaRPr>
                    </a:p>
                  </a:txBody>
                  <a:tcPr>
                    <a:noFill/>
                  </a:tcPr>
                </a:tc>
                <a:extLst>
                  <a:ext uri="{0D108BD9-81ED-4DB2-BD59-A6C34878D82A}">
                    <a16:rowId xmlns:a16="http://schemas.microsoft.com/office/drawing/2014/main" val="1044916287"/>
                  </a:ext>
                </a:extLst>
              </a:tr>
              <a:tr h="365920">
                <a:tc>
                  <a:txBody>
                    <a:bodyPr/>
                    <a:lstStyle/>
                    <a:p>
                      <a:r>
                        <a:rPr lang="en-US" sz="1600" b="1" dirty="0">
                          <a:solidFill>
                            <a:schemeClr val="bg1"/>
                          </a:solidFill>
                          <a:latin typeface="Arial" panose="020B0604020202020204" pitchFamily="34" charset="0"/>
                          <a:cs typeface="Arial" panose="020B0604020202020204" pitchFamily="34" charset="0"/>
                        </a:rPr>
                        <a:t>References</a:t>
                      </a:r>
                    </a:p>
                  </a:txBody>
                  <a:tcPr>
                    <a:noFill/>
                  </a:tcPr>
                </a:tc>
                <a:tc>
                  <a:txBody>
                    <a:bodyPr/>
                    <a:lstStyle/>
                    <a:p>
                      <a:pPr lvl="0">
                        <a:buNone/>
                      </a:pPr>
                      <a:r>
                        <a:rPr lang="en-US" sz="1600" dirty="0">
                          <a:solidFill>
                            <a:schemeClr val="bg1"/>
                          </a:solidFill>
                        </a:rPr>
                        <a:t>AC 107-2; FAA-H-8083-25; FAA-G-8082-22 </a:t>
                      </a:r>
                      <a:endParaRPr lang="en-US" b="0" i="0" u="none" strike="noStrike" noProof="0" dirty="0">
                        <a:solidFill>
                          <a:schemeClr val="bg1"/>
                        </a:solidFill>
                        <a:latin typeface="Avenir Next LT Pro Light"/>
                      </a:endParaRPr>
                    </a:p>
                  </a:txBody>
                  <a:tcPr>
                    <a:noFill/>
                  </a:tcPr>
                </a:tc>
                <a:extLst>
                  <a:ext uri="{0D108BD9-81ED-4DB2-BD59-A6C34878D82A}">
                    <a16:rowId xmlns:a16="http://schemas.microsoft.com/office/drawing/2014/main" val="3548069522"/>
                  </a:ext>
                </a:extLst>
              </a:tr>
              <a:tr h="370840">
                <a:tc>
                  <a:txBody>
                    <a:bodyPr/>
                    <a:lstStyle/>
                    <a:p>
                      <a:r>
                        <a:rPr lang="en-US" sz="1600" b="1" dirty="0">
                          <a:solidFill>
                            <a:schemeClr val="bg1"/>
                          </a:solidFill>
                          <a:latin typeface="Arial" panose="020B0604020202020204" pitchFamily="34" charset="0"/>
                          <a:cs typeface="Arial" panose="020B0604020202020204" pitchFamily="34" charset="0"/>
                        </a:rPr>
                        <a:t>Objective</a:t>
                      </a:r>
                    </a:p>
                  </a:txBody>
                  <a:tcPr>
                    <a:noFill/>
                  </a:tcPr>
                </a:tc>
                <a:tc>
                  <a:txBody>
                    <a:bodyPr/>
                    <a:lstStyle/>
                    <a:p>
                      <a:pPr lvl="0">
                        <a:buNone/>
                      </a:pPr>
                      <a:r>
                        <a:rPr lang="en-US" sz="1600" dirty="0">
                          <a:solidFill>
                            <a:schemeClr val="bg1"/>
                          </a:solidFill>
                        </a:rPr>
                        <a:t>To determine that the applicant is knowledgeable in the loading and performance of an </a:t>
                      </a:r>
                      <a:r>
                        <a:rPr lang="en-US" sz="1600" dirty="0" err="1">
                          <a:solidFill>
                            <a:schemeClr val="bg1"/>
                          </a:solidFill>
                        </a:rPr>
                        <a:t>sUAS</a:t>
                      </a:r>
                      <a:r>
                        <a:rPr lang="en-US" sz="1600" dirty="0">
                          <a:solidFill>
                            <a:schemeClr val="bg1"/>
                          </a:solidFill>
                        </a:rPr>
                        <a:t>. </a:t>
                      </a:r>
                      <a:endParaRPr lang="en-US" b="0" i="0" u="none" strike="noStrike" noProof="0" dirty="0">
                        <a:solidFill>
                          <a:schemeClr val="bg1"/>
                        </a:solidFill>
                        <a:latin typeface="Avenir Next LT Pro Light"/>
                      </a:endParaRPr>
                    </a:p>
                  </a:txBody>
                  <a:tcPr>
                    <a:noFill/>
                  </a:tcPr>
                </a:tc>
                <a:extLst>
                  <a:ext uri="{0D108BD9-81ED-4DB2-BD59-A6C34878D82A}">
                    <a16:rowId xmlns:a16="http://schemas.microsoft.com/office/drawing/2014/main" val="2298132813"/>
                  </a:ext>
                </a:extLst>
              </a:tr>
              <a:tr h="370840">
                <a:tc>
                  <a:txBody>
                    <a:bodyPr/>
                    <a:lstStyle/>
                    <a:p>
                      <a:r>
                        <a:rPr lang="en-US" sz="1600" b="1" dirty="0">
                          <a:solidFill>
                            <a:schemeClr val="bg1"/>
                          </a:solidFill>
                          <a:latin typeface="Arial" panose="020B0604020202020204" pitchFamily="34" charset="0"/>
                          <a:cs typeface="Arial" panose="020B0604020202020204" pitchFamily="34" charset="0"/>
                        </a:rPr>
                        <a:t>Knowledge</a:t>
                      </a:r>
                    </a:p>
                  </a:txBody>
                  <a:tcPr>
                    <a:noFill/>
                  </a:tcPr>
                </a:tc>
                <a:tc>
                  <a:txBody>
                    <a:bodyPr/>
                    <a:lstStyle/>
                    <a:p>
                      <a:r>
                        <a:rPr lang="en-US" sz="1600" dirty="0">
                          <a:solidFill>
                            <a:schemeClr val="bg1"/>
                          </a:solidFill>
                          <a:latin typeface="+mn-lt"/>
                          <a:cs typeface="Arial" panose="020B0604020202020204" pitchFamily="34" charset="0"/>
                        </a:rPr>
                        <a:t>The applicant demonstrates understanding of:</a:t>
                      </a:r>
                      <a:endParaRPr lang="en-US" sz="1600" dirty="0">
                        <a:solidFill>
                          <a:schemeClr val="bg1"/>
                        </a:solidFill>
                        <a:latin typeface="+mn-lt"/>
                        <a:cs typeface="Arial"/>
                      </a:endParaRPr>
                    </a:p>
                  </a:txBody>
                  <a:tcPr>
                    <a:noFill/>
                  </a:tcPr>
                </a:tc>
                <a:extLst>
                  <a:ext uri="{0D108BD9-81ED-4DB2-BD59-A6C34878D82A}">
                    <a16:rowId xmlns:a16="http://schemas.microsoft.com/office/drawing/2014/main" val="3262193825"/>
                  </a:ext>
                </a:extLst>
              </a:tr>
              <a:tr h="160074">
                <a:tc>
                  <a:txBody>
                    <a:bodyPr/>
                    <a:lstStyle/>
                    <a:p>
                      <a:pPr algn="ctr"/>
                      <a:r>
                        <a:rPr lang="en-US" sz="1600" dirty="0">
                          <a:solidFill>
                            <a:schemeClr val="bg1"/>
                          </a:solidFill>
                          <a:latin typeface="Arial"/>
                          <a:cs typeface="Arial"/>
                        </a:rPr>
                        <a:t>UA.IV.A.K1</a:t>
                      </a:r>
                    </a:p>
                  </a:txBody>
                  <a:tcPr>
                    <a:noFill/>
                  </a:tcPr>
                </a:tc>
                <a:tc>
                  <a:txBody>
                    <a:bodyPr/>
                    <a:lstStyle/>
                    <a:p>
                      <a:pPr lvl="0">
                        <a:buNone/>
                      </a:pPr>
                      <a:r>
                        <a:rPr lang="en-US" sz="1400" dirty="0">
                          <a:solidFill>
                            <a:schemeClr val="bg1"/>
                          </a:solidFill>
                        </a:rPr>
                        <a:t>General loading and performance, including: </a:t>
                      </a:r>
                      <a:endParaRPr lang="en-US" sz="1400" b="0" i="0" u="none" strike="noStrike" noProof="0" dirty="0">
                        <a:solidFill>
                          <a:schemeClr val="bg1"/>
                        </a:solidFill>
                      </a:endParaRPr>
                    </a:p>
                  </a:txBody>
                  <a:tcPr>
                    <a:noFill/>
                  </a:tcPr>
                </a:tc>
                <a:extLst>
                  <a:ext uri="{0D108BD9-81ED-4DB2-BD59-A6C34878D82A}">
                    <a16:rowId xmlns:a16="http://schemas.microsoft.com/office/drawing/2014/main" val="1956493063"/>
                  </a:ext>
                </a:extLst>
              </a:tr>
              <a:tr h="140521">
                <a:tc>
                  <a:txBody>
                    <a:bodyPr/>
                    <a:lstStyle/>
                    <a:p>
                      <a:pPr algn="ctr"/>
                      <a:r>
                        <a:rPr lang="en-US" sz="1600" dirty="0">
                          <a:solidFill>
                            <a:schemeClr val="bg1"/>
                          </a:solidFill>
                          <a:latin typeface="Arial"/>
                          <a:cs typeface="Arial"/>
                        </a:rPr>
                        <a:t>UA.IV.A.K1a</a:t>
                      </a:r>
                    </a:p>
                  </a:txBody>
                  <a:tcPr>
                    <a:noFill/>
                  </a:tcPr>
                </a:tc>
                <a:tc>
                  <a:txBody>
                    <a:bodyPr/>
                    <a:lstStyle/>
                    <a:p>
                      <a:pPr lvl="0">
                        <a:buNone/>
                      </a:pPr>
                      <a:r>
                        <a:rPr lang="en-US" sz="1400" dirty="0">
                          <a:solidFill>
                            <a:schemeClr val="bg1"/>
                          </a:solidFill>
                          <a:latin typeface="+mn-lt"/>
                          <a:cs typeface="Arial"/>
                        </a:rPr>
                        <a:t>The description and use of a Common Traffic Advisory Frequency (CTAF) to monitor</a:t>
                      </a:r>
                    </a:p>
                    <a:p>
                      <a:pPr lvl="0">
                        <a:buNone/>
                      </a:pPr>
                      <a:r>
                        <a:rPr lang="en-US" sz="1400" dirty="0">
                          <a:solidFill>
                            <a:schemeClr val="bg1"/>
                          </a:solidFill>
                          <a:latin typeface="+mn-lt"/>
                          <a:cs typeface="Arial"/>
                        </a:rPr>
                        <a:t>manned aircraft communications</a:t>
                      </a:r>
                    </a:p>
                  </a:txBody>
                  <a:tcPr>
                    <a:noFill/>
                  </a:tcPr>
                </a:tc>
                <a:extLst>
                  <a:ext uri="{0D108BD9-81ED-4DB2-BD59-A6C34878D82A}">
                    <a16:rowId xmlns:a16="http://schemas.microsoft.com/office/drawing/2014/main" val="2394628301"/>
                  </a:ext>
                </a:extLst>
              </a:tr>
              <a:tr h="1468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a:cs typeface="Arial"/>
                        </a:rPr>
                        <a:t>UA.IV.A.K1b</a:t>
                      </a:r>
                    </a:p>
                  </a:txBody>
                  <a:tcPr>
                    <a:noFill/>
                  </a:tcPr>
                </a:tc>
                <a:tc>
                  <a:txBody>
                    <a:bodyPr/>
                    <a:lstStyle/>
                    <a:p>
                      <a:pPr lvl="0">
                        <a:buNone/>
                      </a:pPr>
                      <a:r>
                        <a:rPr lang="en-US" sz="1400" dirty="0">
                          <a:solidFill>
                            <a:schemeClr val="bg1"/>
                          </a:solidFill>
                        </a:rPr>
                        <a:t>Recommended traffic advisory procedures used by manned aircraft pilots, such as self announcing of position and intentions.</a:t>
                      </a:r>
                    </a:p>
                  </a:txBody>
                  <a:tcPr>
                    <a:noFill/>
                  </a:tcPr>
                </a:tc>
                <a:extLst>
                  <a:ext uri="{0D108BD9-81ED-4DB2-BD59-A6C34878D82A}">
                    <a16:rowId xmlns:a16="http://schemas.microsoft.com/office/drawing/2014/main" val="2397859920"/>
                  </a:ext>
                </a:extLst>
              </a:tr>
              <a:tr h="1359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a:cs typeface="Arial"/>
                        </a:rPr>
                        <a:t>UA.V.IA.K2</a:t>
                      </a:r>
                    </a:p>
                  </a:txBody>
                  <a:tcPr>
                    <a:noFill/>
                  </a:tcPr>
                </a:tc>
                <a:tc>
                  <a:txBody>
                    <a:bodyPr/>
                    <a:lstStyle/>
                    <a:p>
                      <a:pPr lvl="0">
                        <a:buNone/>
                      </a:pPr>
                      <a:r>
                        <a:rPr lang="en-US" sz="1400" dirty="0">
                          <a:solidFill>
                            <a:schemeClr val="bg1"/>
                          </a:solidFill>
                        </a:rPr>
                        <a:t>Aeronautical advisory communications station (UNICOM) and associated communication procedures used by manned aircraft pilots.</a:t>
                      </a:r>
                    </a:p>
                  </a:txBody>
                  <a:tcPr>
                    <a:noFill/>
                  </a:tcPr>
                </a:tc>
                <a:extLst>
                  <a:ext uri="{0D108BD9-81ED-4DB2-BD59-A6C34878D82A}">
                    <a16:rowId xmlns:a16="http://schemas.microsoft.com/office/drawing/2014/main" val="3054724074"/>
                  </a:ext>
                </a:extLst>
              </a:tr>
              <a:tr h="234837">
                <a:tc>
                  <a:txBody>
                    <a:bodyPr/>
                    <a:lstStyle/>
                    <a:p>
                      <a:pPr marL="0" marR="0" lvl="0" indent="0" algn="l">
                        <a:lnSpc>
                          <a:spcPct val="100000"/>
                        </a:lnSpc>
                        <a:spcBef>
                          <a:spcPts val="0"/>
                        </a:spcBef>
                        <a:spcAft>
                          <a:spcPts val="0"/>
                        </a:spcAft>
                        <a:buNone/>
                      </a:pPr>
                      <a:r>
                        <a:rPr lang="en-US" sz="1600" b="1" i="0" u="none" strike="noStrike" noProof="0" dirty="0">
                          <a:solidFill>
                            <a:schemeClr val="bg1"/>
                          </a:solidFill>
                        </a:rPr>
                        <a:t>Risk Management</a:t>
                      </a:r>
                      <a:endParaRPr lang="en-US" b="1">
                        <a:solidFill>
                          <a:schemeClr val="bg1"/>
                        </a:solidFill>
                      </a:endParaRPr>
                    </a:p>
                  </a:txBody>
                  <a:tcPr>
                    <a:noFill/>
                  </a:tcPr>
                </a:tc>
                <a:tc>
                  <a:txBody>
                    <a:bodyPr/>
                    <a:lstStyle/>
                    <a:p>
                      <a:pPr lvl="0">
                        <a:buNone/>
                      </a:pPr>
                      <a:r>
                        <a:rPr lang="en-US" sz="1500" b="0" i="0" u="none" strike="noStrike" noProof="0" dirty="0">
                          <a:solidFill>
                            <a:schemeClr val="bg1"/>
                          </a:solidFill>
                          <a:latin typeface="Avenir Next LT Pro Light"/>
                        </a:rPr>
                        <a:t>[Reserved] </a:t>
                      </a:r>
                      <a:endParaRPr lang="en-US" dirty="0">
                        <a:solidFill>
                          <a:schemeClr val="bg1"/>
                        </a:solidFill>
                      </a:endParaRPr>
                    </a:p>
                  </a:txBody>
                  <a:tcPr>
                    <a:noFill/>
                  </a:tcPr>
                </a:tc>
                <a:extLst>
                  <a:ext uri="{0D108BD9-81ED-4DB2-BD59-A6C34878D82A}">
                    <a16:rowId xmlns:a16="http://schemas.microsoft.com/office/drawing/2014/main" val="3905009338"/>
                  </a:ext>
                </a:extLst>
              </a:tr>
              <a:tr h="178477">
                <a:tc>
                  <a:txBody>
                    <a:bodyPr/>
                    <a:lstStyle/>
                    <a:p>
                      <a:pPr marL="0" marR="0" lvl="0" indent="0" algn="l" defTabSz="914400">
                        <a:lnSpc>
                          <a:spcPct val="100000"/>
                        </a:lnSpc>
                        <a:spcBef>
                          <a:spcPts val="0"/>
                        </a:spcBef>
                        <a:spcAft>
                          <a:spcPts val="0"/>
                        </a:spcAft>
                        <a:buClrTx/>
                        <a:buSzTx/>
                        <a:buNone/>
                        <a:tabLst/>
                        <a:defRPr/>
                      </a:pPr>
                      <a:r>
                        <a:rPr lang="en-US" sz="1600" b="1" i="0" u="none" strike="noStrike" noProof="0" dirty="0">
                          <a:solidFill>
                            <a:schemeClr val="bg1"/>
                          </a:solidFill>
                        </a:rPr>
                        <a:t>Skills</a:t>
                      </a:r>
                      <a:endParaRPr lang="en-US" b="1" dirty="0">
                        <a:solidFill>
                          <a:schemeClr val="bg1"/>
                        </a:solidFill>
                      </a:endParaRPr>
                    </a:p>
                  </a:txBody>
                  <a:tcPr>
                    <a:noFill/>
                  </a:tcPr>
                </a:tc>
                <a:tc>
                  <a:txBody>
                    <a:bodyPr/>
                    <a:lstStyle/>
                    <a:p>
                      <a:pPr lvl="0">
                        <a:buNone/>
                      </a:pPr>
                      <a:r>
                        <a:rPr lang="en-US" sz="1500" b="0" i="0" u="none" strike="noStrike" noProof="0" dirty="0">
                          <a:solidFill>
                            <a:schemeClr val="bg1"/>
                          </a:solidFill>
                          <a:latin typeface="Avenir Next LT Pro Light"/>
                        </a:rPr>
                        <a:t>[Not applicable]</a:t>
                      </a:r>
                      <a:endParaRPr lang="en-US" dirty="0">
                        <a:solidFill>
                          <a:schemeClr val="bg1"/>
                        </a:solidFill>
                      </a:endParaRPr>
                    </a:p>
                  </a:txBody>
                  <a:tcPr>
                    <a:noFill/>
                  </a:tcPr>
                </a:tc>
                <a:extLst>
                  <a:ext uri="{0D108BD9-81ED-4DB2-BD59-A6C34878D82A}">
                    <a16:rowId xmlns:a16="http://schemas.microsoft.com/office/drawing/2014/main" val="3820439927"/>
                  </a:ext>
                </a:extLst>
              </a:tr>
            </a:tbl>
          </a:graphicData>
        </a:graphic>
      </p:graphicFrame>
    </p:spTree>
    <p:extLst>
      <p:ext uri="{BB962C8B-B14F-4D97-AF65-F5344CB8AC3E}">
        <p14:creationId xmlns:p14="http://schemas.microsoft.com/office/powerpoint/2010/main" val="653700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75502C-967B-48C7-B7D1-594A7D50A6D4}"/>
              </a:ext>
            </a:extLst>
          </p:cNvPr>
          <p:cNvSpPr txBox="1"/>
          <p:nvPr/>
        </p:nvSpPr>
        <p:spPr>
          <a:xfrm>
            <a:off x="1759240" y="318885"/>
            <a:ext cx="8654229" cy="646331"/>
          </a:xfrm>
          <a:prstGeom prst="rect">
            <a:avLst/>
          </a:prstGeom>
          <a:noFill/>
        </p:spPr>
        <p:txBody>
          <a:bodyPr wrap="none" rtlCol="0">
            <a:spAutoFit/>
          </a:bodyPr>
          <a:lstStyle/>
          <a:p>
            <a:pPr algn="ctr"/>
            <a:r>
              <a:rPr lang="en-US" sz="3600">
                <a:solidFill>
                  <a:schemeClr val="bg1"/>
                </a:solidFill>
                <a:latin typeface="Avenir Next LT Pro Light"/>
              </a:rPr>
              <a:t>Certification Knowledge Test Description</a:t>
            </a:r>
            <a:endParaRPr lang="en-US" sz="3600" dirty="0">
              <a:solidFill>
                <a:schemeClr val="bg1"/>
              </a:solidFill>
              <a:latin typeface="Avenir Next LT Pro Light"/>
              <a:cs typeface="Arial" panose="020B0604020202020204" pitchFamily="34" charset="0"/>
            </a:endParaRPr>
          </a:p>
        </p:txBody>
      </p:sp>
      <p:sp>
        <p:nvSpPr>
          <p:cNvPr id="2" name="Rectangle 1">
            <a:extLst>
              <a:ext uri="{FF2B5EF4-FFF2-40B4-BE49-F238E27FC236}">
                <a16:creationId xmlns:a16="http://schemas.microsoft.com/office/drawing/2014/main" id="{59F71D32-3F88-4691-85D7-B0D7ABF9AD67}"/>
              </a:ext>
            </a:extLst>
          </p:cNvPr>
          <p:cNvSpPr/>
          <p:nvPr/>
        </p:nvSpPr>
        <p:spPr>
          <a:xfrm>
            <a:off x="10695112" y="6306711"/>
            <a:ext cx="184731" cy="369332"/>
          </a:xfrm>
          <a:prstGeom prst="rect">
            <a:avLst/>
          </a:prstGeom>
        </p:spPr>
        <p:txBody>
          <a:bodyPr wrap="none" lIns="91440" tIns="45720" rIns="91440" bIns="45720" anchor="t">
            <a:spAutoFit/>
          </a:bodyPr>
          <a:lstStyle/>
          <a:p>
            <a:endParaRPr lang="en-US" dirty="0">
              <a:solidFill>
                <a:schemeClr val="bg1"/>
              </a:solidFill>
            </a:endParaRPr>
          </a:p>
        </p:txBody>
      </p:sp>
      <p:pic>
        <p:nvPicPr>
          <p:cNvPr id="3" name="Picture 3" descr="A picture containing table&#10;&#10;Description automatically generated">
            <a:extLst>
              <a:ext uri="{FF2B5EF4-FFF2-40B4-BE49-F238E27FC236}">
                <a16:creationId xmlns:a16="http://schemas.microsoft.com/office/drawing/2014/main" id="{7782BAF9-E22B-4D43-A0CF-A687616A4F1D}"/>
              </a:ext>
            </a:extLst>
          </p:cNvPr>
          <p:cNvPicPr>
            <a:picLocks noChangeAspect="1"/>
          </p:cNvPicPr>
          <p:nvPr/>
        </p:nvPicPr>
        <p:blipFill>
          <a:blip r:embed="rId2"/>
          <a:stretch>
            <a:fillRect/>
          </a:stretch>
        </p:blipFill>
        <p:spPr>
          <a:xfrm>
            <a:off x="2457692" y="2373048"/>
            <a:ext cx="7286262" cy="2430208"/>
          </a:xfrm>
          <a:prstGeom prst="rect">
            <a:avLst/>
          </a:prstGeom>
        </p:spPr>
      </p:pic>
    </p:spTree>
    <p:extLst>
      <p:ext uri="{BB962C8B-B14F-4D97-AF65-F5344CB8AC3E}">
        <p14:creationId xmlns:p14="http://schemas.microsoft.com/office/powerpoint/2010/main" val="3270330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75502C-967B-48C7-B7D1-594A7D50A6D4}"/>
              </a:ext>
            </a:extLst>
          </p:cNvPr>
          <p:cNvSpPr txBox="1"/>
          <p:nvPr/>
        </p:nvSpPr>
        <p:spPr>
          <a:xfrm>
            <a:off x="417966" y="367113"/>
            <a:ext cx="10462864" cy="1754326"/>
          </a:xfrm>
          <a:prstGeom prst="rect">
            <a:avLst/>
          </a:prstGeom>
          <a:noFill/>
        </p:spPr>
        <p:txBody>
          <a:bodyPr wrap="none" rtlCol="0">
            <a:spAutoFit/>
          </a:bodyPr>
          <a:lstStyle/>
          <a:p>
            <a:pPr lvl="0" algn="ctr">
              <a:buNone/>
            </a:pPr>
            <a:r>
              <a:rPr lang="en-US" sz="3600" dirty="0">
                <a:solidFill>
                  <a:schemeClr val="bg1"/>
                </a:solidFill>
              </a:rPr>
              <a:t>Airport operations with and without an operating </a:t>
            </a:r>
          </a:p>
          <a:p>
            <a:pPr lvl="0" algn="ctr">
              <a:buNone/>
            </a:pPr>
            <a:r>
              <a:rPr lang="en-US" sz="3600" dirty="0">
                <a:solidFill>
                  <a:schemeClr val="bg1"/>
                </a:solidFill>
              </a:rPr>
              <a:t>control tower.</a:t>
            </a:r>
          </a:p>
          <a:p>
            <a:pPr algn="ctr"/>
            <a:endParaRPr lang="en-US" sz="36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9F71D32-3F88-4691-85D7-B0D7ABF9AD67}"/>
              </a:ext>
            </a:extLst>
          </p:cNvPr>
          <p:cNvSpPr/>
          <p:nvPr/>
        </p:nvSpPr>
        <p:spPr>
          <a:xfrm>
            <a:off x="10695112" y="6306711"/>
            <a:ext cx="1330492" cy="369332"/>
          </a:xfrm>
          <a:prstGeom prst="rect">
            <a:avLst/>
          </a:prstGeom>
        </p:spPr>
        <p:txBody>
          <a:bodyPr wrap="none" lIns="91440" tIns="45720" rIns="91440" bIns="45720" anchor="t">
            <a:spAutoFit/>
          </a:bodyPr>
          <a:lstStyle/>
          <a:p>
            <a:r>
              <a:rPr lang="en-US" dirty="0">
                <a:solidFill>
                  <a:schemeClr val="bg1"/>
                </a:solidFill>
                <a:latin typeface="Arial"/>
                <a:cs typeface="Arial"/>
              </a:rPr>
              <a:t>UA.V.A.K1 </a:t>
            </a:r>
            <a:endParaRPr lang="en-US" dirty="0">
              <a:solidFill>
                <a:schemeClr val="bg1"/>
              </a:solidFill>
            </a:endParaRPr>
          </a:p>
        </p:txBody>
      </p:sp>
      <p:pic>
        <p:nvPicPr>
          <p:cNvPr id="25" name="Picture 24">
            <a:extLst>
              <a:ext uri="{FF2B5EF4-FFF2-40B4-BE49-F238E27FC236}">
                <a16:creationId xmlns:a16="http://schemas.microsoft.com/office/drawing/2014/main" id="{27DFE877-B427-48A1-87DC-D4ECF4C97980}"/>
              </a:ext>
            </a:extLst>
          </p:cNvPr>
          <p:cNvPicPr>
            <a:picLocks noChangeAspect="1"/>
          </p:cNvPicPr>
          <p:nvPr/>
        </p:nvPicPr>
        <p:blipFill>
          <a:blip r:embed="rId2"/>
          <a:stretch>
            <a:fillRect/>
          </a:stretch>
        </p:blipFill>
        <p:spPr>
          <a:xfrm rot="5400000">
            <a:off x="3680792" y="652255"/>
            <a:ext cx="4830417" cy="6858000"/>
          </a:xfrm>
          <a:prstGeom prst="rect">
            <a:avLst/>
          </a:prstGeom>
        </p:spPr>
      </p:pic>
      <p:sp>
        <p:nvSpPr>
          <p:cNvPr id="27" name="Rectangle 26">
            <a:extLst>
              <a:ext uri="{FF2B5EF4-FFF2-40B4-BE49-F238E27FC236}">
                <a16:creationId xmlns:a16="http://schemas.microsoft.com/office/drawing/2014/main" id="{2E3FC8AA-846C-4B1E-BCC3-487EA64FBB4F}"/>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F68E5C31-2C80-4667-A00A-186862AD7A4D}"/>
              </a:ext>
            </a:extLst>
          </p:cNvPr>
          <p:cNvSpPr/>
          <p:nvPr/>
        </p:nvSpPr>
        <p:spPr>
          <a:xfrm>
            <a:off x="10654565" y="6459111"/>
            <a:ext cx="1522853" cy="369332"/>
          </a:xfrm>
          <a:prstGeom prst="rect">
            <a:avLst/>
          </a:prstGeom>
        </p:spPr>
        <p:txBody>
          <a:bodyPr wrap="none" lIns="91440" tIns="45720" rIns="91440" bIns="45720" anchor="t">
            <a:spAutoFit/>
          </a:bodyPr>
          <a:lstStyle/>
          <a:p>
            <a:r>
              <a:rPr lang="en-US" dirty="0">
                <a:solidFill>
                  <a:schemeClr val="bg1"/>
                </a:solidFill>
                <a:latin typeface="Arial"/>
                <a:cs typeface="Arial"/>
              </a:rPr>
              <a:t>UA.IV.A.K1a </a:t>
            </a:r>
            <a:endParaRPr lang="en-US" dirty="0">
              <a:solidFill>
                <a:schemeClr val="bg1"/>
              </a:solidFill>
            </a:endParaRPr>
          </a:p>
        </p:txBody>
      </p:sp>
      <p:sp>
        <p:nvSpPr>
          <p:cNvPr id="10" name="TextBox 9">
            <a:extLst>
              <a:ext uri="{FF2B5EF4-FFF2-40B4-BE49-F238E27FC236}">
                <a16:creationId xmlns:a16="http://schemas.microsoft.com/office/drawing/2014/main" id="{3F5DE479-D50C-4336-A980-D8B001C9A350}"/>
              </a:ext>
            </a:extLst>
          </p:cNvPr>
          <p:cNvSpPr txBox="1"/>
          <p:nvPr/>
        </p:nvSpPr>
        <p:spPr>
          <a:xfrm>
            <a:off x="595618" y="1059610"/>
            <a:ext cx="10462864" cy="369332"/>
          </a:xfrm>
          <a:prstGeom prst="rect">
            <a:avLst/>
          </a:prstGeom>
          <a:noFill/>
        </p:spPr>
        <p:txBody>
          <a:bodyPr wrap="square">
            <a:spAutoFit/>
          </a:bodyPr>
          <a:lstStyle/>
          <a:p>
            <a:r>
              <a:rPr lang="en-US" dirty="0">
                <a:solidFill>
                  <a:schemeClr val="bg1"/>
                </a:solidFill>
              </a:rPr>
              <a:t>AC-107-2A B.2 Small Unmanned Aircraft Loading and Its Effects on Performance.</a:t>
            </a:r>
          </a:p>
        </p:txBody>
      </p:sp>
      <p:sp>
        <p:nvSpPr>
          <p:cNvPr id="4" name="TextBox 3">
            <a:extLst>
              <a:ext uri="{FF2B5EF4-FFF2-40B4-BE49-F238E27FC236}">
                <a16:creationId xmlns:a16="http://schemas.microsoft.com/office/drawing/2014/main" id="{E8DA3161-C4C4-42BF-9968-B3B84315FA92}"/>
              </a:ext>
            </a:extLst>
          </p:cNvPr>
          <p:cNvSpPr txBox="1"/>
          <p:nvPr/>
        </p:nvSpPr>
        <p:spPr>
          <a:xfrm>
            <a:off x="595618" y="1744910"/>
            <a:ext cx="10796631" cy="1477328"/>
          </a:xfrm>
          <a:prstGeom prst="rect">
            <a:avLst/>
          </a:prstGeom>
          <a:noFill/>
        </p:spPr>
        <p:txBody>
          <a:bodyPr wrap="square" lIns="91440" tIns="45720" rIns="91440" bIns="45720" rtlCol="0" anchor="t">
            <a:spAutoFit/>
          </a:bodyPr>
          <a:lstStyle/>
          <a:p>
            <a:r>
              <a:rPr lang="en-US" dirty="0">
                <a:solidFill>
                  <a:schemeClr val="bg1"/>
                </a:solidFill>
              </a:rPr>
              <a:t>B.2.1 Weight and Balance (W&amp;B). Before any flight, the remote PIC should verify the aircraft is correctly loaded by determining the W&amp;B condition of the aircraft. An aircraft’s W&amp;B restrictions established by the manufacturer, or the builder should be closely followed. Compliance with the manufacturer’s W&amp;B limits is critical to flight safety. The remote PIC must consider the consequences of an overweight aircraft, as it may result in an unsafe condition. </a:t>
            </a:r>
          </a:p>
        </p:txBody>
      </p:sp>
      <p:pic>
        <p:nvPicPr>
          <p:cNvPr id="7" name="Picture 6">
            <a:extLst>
              <a:ext uri="{FF2B5EF4-FFF2-40B4-BE49-F238E27FC236}">
                <a16:creationId xmlns:a16="http://schemas.microsoft.com/office/drawing/2014/main" id="{CDF82076-9C0C-4692-B94F-210C0E244EE6}"/>
              </a:ext>
            </a:extLst>
          </p:cNvPr>
          <p:cNvPicPr>
            <a:picLocks noChangeAspect="1"/>
          </p:cNvPicPr>
          <p:nvPr/>
        </p:nvPicPr>
        <p:blipFill>
          <a:blip r:embed="rId3"/>
          <a:stretch>
            <a:fillRect/>
          </a:stretch>
        </p:blipFill>
        <p:spPr>
          <a:xfrm>
            <a:off x="5993933" y="3069049"/>
            <a:ext cx="4889863" cy="3271510"/>
          </a:xfrm>
          <a:prstGeom prst="rect">
            <a:avLst/>
          </a:prstGeom>
        </p:spPr>
      </p:pic>
    </p:spTree>
    <p:extLst>
      <p:ext uri="{BB962C8B-B14F-4D97-AF65-F5344CB8AC3E}">
        <p14:creationId xmlns:p14="http://schemas.microsoft.com/office/powerpoint/2010/main" val="3671544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75502C-967B-48C7-B7D1-594A7D50A6D4}"/>
              </a:ext>
            </a:extLst>
          </p:cNvPr>
          <p:cNvSpPr txBox="1"/>
          <p:nvPr/>
        </p:nvSpPr>
        <p:spPr>
          <a:xfrm>
            <a:off x="417966" y="367113"/>
            <a:ext cx="10462864" cy="1754326"/>
          </a:xfrm>
          <a:prstGeom prst="rect">
            <a:avLst/>
          </a:prstGeom>
          <a:noFill/>
        </p:spPr>
        <p:txBody>
          <a:bodyPr wrap="none" rtlCol="0">
            <a:spAutoFit/>
          </a:bodyPr>
          <a:lstStyle/>
          <a:p>
            <a:pPr lvl="0" algn="ctr">
              <a:buNone/>
            </a:pPr>
            <a:r>
              <a:rPr lang="en-US" sz="3600" dirty="0">
                <a:solidFill>
                  <a:schemeClr val="bg1"/>
                </a:solidFill>
              </a:rPr>
              <a:t>Airport operations with and without an operating </a:t>
            </a:r>
          </a:p>
          <a:p>
            <a:pPr lvl="0" algn="ctr">
              <a:buNone/>
            </a:pPr>
            <a:r>
              <a:rPr lang="en-US" sz="3600" dirty="0">
                <a:solidFill>
                  <a:schemeClr val="bg1"/>
                </a:solidFill>
              </a:rPr>
              <a:t>control tower.</a:t>
            </a:r>
          </a:p>
          <a:p>
            <a:pPr algn="ctr"/>
            <a:endParaRPr lang="en-US" sz="36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9F71D32-3F88-4691-85D7-B0D7ABF9AD67}"/>
              </a:ext>
            </a:extLst>
          </p:cNvPr>
          <p:cNvSpPr/>
          <p:nvPr/>
        </p:nvSpPr>
        <p:spPr>
          <a:xfrm>
            <a:off x="10695112" y="6306711"/>
            <a:ext cx="1330492" cy="369332"/>
          </a:xfrm>
          <a:prstGeom prst="rect">
            <a:avLst/>
          </a:prstGeom>
        </p:spPr>
        <p:txBody>
          <a:bodyPr wrap="none" lIns="91440" tIns="45720" rIns="91440" bIns="45720" anchor="t">
            <a:spAutoFit/>
          </a:bodyPr>
          <a:lstStyle/>
          <a:p>
            <a:r>
              <a:rPr lang="en-US" dirty="0">
                <a:solidFill>
                  <a:schemeClr val="bg1"/>
                </a:solidFill>
                <a:latin typeface="Arial"/>
                <a:cs typeface="Arial"/>
              </a:rPr>
              <a:t>UA.V.A.K1 </a:t>
            </a:r>
            <a:endParaRPr lang="en-US" dirty="0">
              <a:solidFill>
                <a:schemeClr val="bg1"/>
              </a:solidFill>
            </a:endParaRPr>
          </a:p>
        </p:txBody>
      </p:sp>
      <p:pic>
        <p:nvPicPr>
          <p:cNvPr id="25" name="Picture 24">
            <a:extLst>
              <a:ext uri="{FF2B5EF4-FFF2-40B4-BE49-F238E27FC236}">
                <a16:creationId xmlns:a16="http://schemas.microsoft.com/office/drawing/2014/main" id="{27DFE877-B427-48A1-87DC-D4ECF4C97980}"/>
              </a:ext>
            </a:extLst>
          </p:cNvPr>
          <p:cNvPicPr>
            <a:picLocks noChangeAspect="1"/>
          </p:cNvPicPr>
          <p:nvPr/>
        </p:nvPicPr>
        <p:blipFill>
          <a:blip r:embed="rId2"/>
          <a:stretch>
            <a:fillRect/>
          </a:stretch>
        </p:blipFill>
        <p:spPr>
          <a:xfrm rot="5400000">
            <a:off x="3680792" y="652255"/>
            <a:ext cx="4830417" cy="6858000"/>
          </a:xfrm>
          <a:prstGeom prst="rect">
            <a:avLst/>
          </a:prstGeom>
        </p:spPr>
      </p:pic>
      <p:sp>
        <p:nvSpPr>
          <p:cNvPr id="27" name="Rectangle 26">
            <a:extLst>
              <a:ext uri="{FF2B5EF4-FFF2-40B4-BE49-F238E27FC236}">
                <a16:creationId xmlns:a16="http://schemas.microsoft.com/office/drawing/2014/main" id="{2E3FC8AA-846C-4B1E-BCC3-487EA64FBB4F}"/>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F68E5C31-2C80-4667-A00A-186862AD7A4D}"/>
              </a:ext>
            </a:extLst>
          </p:cNvPr>
          <p:cNvSpPr/>
          <p:nvPr/>
        </p:nvSpPr>
        <p:spPr>
          <a:xfrm>
            <a:off x="10654565" y="6459111"/>
            <a:ext cx="1522853" cy="369332"/>
          </a:xfrm>
          <a:prstGeom prst="rect">
            <a:avLst/>
          </a:prstGeom>
        </p:spPr>
        <p:txBody>
          <a:bodyPr wrap="none" lIns="91440" tIns="45720" rIns="91440" bIns="45720" anchor="t">
            <a:spAutoFit/>
          </a:bodyPr>
          <a:lstStyle/>
          <a:p>
            <a:r>
              <a:rPr lang="en-US" dirty="0">
                <a:solidFill>
                  <a:schemeClr val="bg1"/>
                </a:solidFill>
                <a:latin typeface="Arial"/>
                <a:cs typeface="Arial"/>
              </a:rPr>
              <a:t>UA.IV.A.K1a </a:t>
            </a:r>
            <a:endParaRPr lang="en-US" dirty="0">
              <a:solidFill>
                <a:schemeClr val="bg1"/>
              </a:solidFill>
            </a:endParaRPr>
          </a:p>
        </p:txBody>
      </p:sp>
      <p:sp>
        <p:nvSpPr>
          <p:cNvPr id="10" name="TextBox 9">
            <a:extLst>
              <a:ext uri="{FF2B5EF4-FFF2-40B4-BE49-F238E27FC236}">
                <a16:creationId xmlns:a16="http://schemas.microsoft.com/office/drawing/2014/main" id="{3F5DE479-D50C-4336-A980-D8B001C9A350}"/>
              </a:ext>
            </a:extLst>
          </p:cNvPr>
          <p:cNvSpPr txBox="1"/>
          <p:nvPr/>
        </p:nvSpPr>
        <p:spPr>
          <a:xfrm>
            <a:off x="595618" y="1059610"/>
            <a:ext cx="10462864" cy="369332"/>
          </a:xfrm>
          <a:prstGeom prst="rect">
            <a:avLst/>
          </a:prstGeom>
          <a:noFill/>
        </p:spPr>
        <p:txBody>
          <a:bodyPr wrap="square">
            <a:spAutoFit/>
          </a:bodyPr>
          <a:lstStyle/>
          <a:p>
            <a:r>
              <a:rPr lang="en-US" dirty="0">
                <a:solidFill>
                  <a:schemeClr val="bg1"/>
                </a:solidFill>
              </a:rPr>
              <a:t>AC 107-2A B.2 Small Unmanned Aircraft Loading and Its Effects on Performance.</a:t>
            </a:r>
          </a:p>
        </p:txBody>
      </p:sp>
      <p:sp>
        <p:nvSpPr>
          <p:cNvPr id="4" name="TextBox 3">
            <a:extLst>
              <a:ext uri="{FF2B5EF4-FFF2-40B4-BE49-F238E27FC236}">
                <a16:creationId xmlns:a16="http://schemas.microsoft.com/office/drawing/2014/main" id="{E8DA3161-C4C4-42BF-9968-B3B84315FA92}"/>
              </a:ext>
            </a:extLst>
          </p:cNvPr>
          <p:cNvSpPr txBox="1"/>
          <p:nvPr/>
        </p:nvSpPr>
        <p:spPr>
          <a:xfrm>
            <a:off x="595618" y="1744910"/>
            <a:ext cx="10796631" cy="3693319"/>
          </a:xfrm>
          <a:prstGeom prst="rect">
            <a:avLst/>
          </a:prstGeom>
          <a:noFill/>
        </p:spPr>
        <p:txBody>
          <a:bodyPr wrap="square" rtlCol="0">
            <a:spAutoFit/>
          </a:bodyPr>
          <a:lstStyle/>
          <a:p>
            <a:r>
              <a:rPr lang="en-US" dirty="0">
                <a:solidFill>
                  <a:schemeClr val="bg1"/>
                </a:solidFill>
              </a:rPr>
              <a:t>B.2.1.1 Although a maximum gross takeoff weight may be specified, the aircraft may not always safely take off with this load under all conditions. Conditions that affect takeoff and climb performance, such as high elevations, high air temperatures, and high humidity (high density altitudes) may require a reduction in weight before flight is attempted. Other factors to consider prior to takeoff are runway/launch area length, surface, slope, surface wind, and the presence of obstacles. These factors may require a reduction in weight prior to flight.</a:t>
            </a:r>
          </a:p>
          <a:p>
            <a:endParaRPr lang="en-US" dirty="0">
              <a:solidFill>
                <a:schemeClr val="bg1"/>
              </a:solidFill>
            </a:endParaRPr>
          </a:p>
          <a:p>
            <a:endParaRPr lang="en-US" dirty="0">
              <a:solidFill>
                <a:schemeClr val="bg1"/>
              </a:solidFill>
            </a:endParaRPr>
          </a:p>
          <a:p>
            <a:r>
              <a:rPr lang="en-US" dirty="0">
                <a:solidFill>
                  <a:schemeClr val="bg1"/>
                </a:solidFill>
              </a:rPr>
              <a:t>B.2.1.2 Weight changes during flight also have a direct effect on aircraft performance. Fuel burn is the most common weight change that takes place during flight. As fuel is used, the aircraft becomes lighter and performance is improved, but this could have a negative effect on balance. In UAS operations, weight change during flight may occur when expendable items are used on board (e.g., a </a:t>
            </a:r>
            <a:r>
              <a:rPr lang="en-US" dirty="0" err="1">
                <a:solidFill>
                  <a:schemeClr val="bg1"/>
                </a:solidFill>
              </a:rPr>
              <a:t>jettisonable</a:t>
            </a:r>
            <a:r>
              <a:rPr lang="en-US" dirty="0">
                <a:solidFill>
                  <a:schemeClr val="bg1"/>
                </a:solidFill>
              </a:rPr>
              <a:t> load).</a:t>
            </a:r>
          </a:p>
        </p:txBody>
      </p:sp>
    </p:spTree>
    <p:extLst>
      <p:ext uri="{BB962C8B-B14F-4D97-AF65-F5344CB8AC3E}">
        <p14:creationId xmlns:p14="http://schemas.microsoft.com/office/powerpoint/2010/main" val="2535059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75502C-967B-48C7-B7D1-594A7D50A6D4}"/>
              </a:ext>
            </a:extLst>
          </p:cNvPr>
          <p:cNvSpPr txBox="1"/>
          <p:nvPr/>
        </p:nvSpPr>
        <p:spPr>
          <a:xfrm>
            <a:off x="417966" y="367113"/>
            <a:ext cx="10462864" cy="1754326"/>
          </a:xfrm>
          <a:prstGeom prst="rect">
            <a:avLst/>
          </a:prstGeom>
          <a:noFill/>
        </p:spPr>
        <p:txBody>
          <a:bodyPr wrap="none" rtlCol="0">
            <a:spAutoFit/>
          </a:bodyPr>
          <a:lstStyle/>
          <a:p>
            <a:pPr lvl="0" algn="ctr">
              <a:buNone/>
            </a:pPr>
            <a:r>
              <a:rPr lang="en-US" sz="3600" dirty="0"/>
              <a:t>Airport operations with and without an operating </a:t>
            </a:r>
          </a:p>
          <a:p>
            <a:pPr lvl="0" algn="ctr">
              <a:buNone/>
            </a:pPr>
            <a:r>
              <a:rPr lang="en-US" sz="3600" dirty="0"/>
              <a:t>control tower.</a:t>
            </a:r>
          </a:p>
          <a:p>
            <a:pPr algn="ctr"/>
            <a:endParaRPr lang="en-US" sz="36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9F71D32-3F88-4691-85D7-B0D7ABF9AD67}"/>
              </a:ext>
            </a:extLst>
          </p:cNvPr>
          <p:cNvSpPr/>
          <p:nvPr/>
        </p:nvSpPr>
        <p:spPr>
          <a:xfrm>
            <a:off x="10695112" y="6306711"/>
            <a:ext cx="1330492" cy="369332"/>
          </a:xfrm>
          <a:prstGeom prst="rect">
            <a:avLst/>
          </a:prstGeom>
        </p:spPr>
        <p:txBody>
          <a:bodyPr wrap="none" lIns="91440" tIns="45720" rIns="91440" bIns="45720" anchor="t">
            <a:spAutoFit/>
          </a:bodyPr>
          <a:lstStyle/>
          <a:p>
            <a:r>
              <a:rPr lang="en-US" dirty="0">
                <a:latin typeface="Arial"/>
                <a:cs typeface="Arial"/>
              </a:rPr>
              <a:t>UA.V.A.K1 </a:t>
            </a:r>
            <a:endParaRPr lang="en-US" dirty="0"/>
          </a:p>
        </p:txBody>
      </p:sp>
      <p:pic>
        <p:nvPicPr>
          <p:cNvPr id="25" name="Picture 24">
            <a:extLst>
              <a:ext uri="{FF2B5EF4-FFF2-40B4-BE49-F238E27FC236}">
                <a16:creationId xmlns:a16="http://schemas.microsoft.com/office/drawing/2014/main" id="{27DFE877-B427-48A1-87DC-D4ECF4C97980}"/>
              </a:ext>
            </a:extLst>
          </p:cNvPr>
          <p:cNvPicPr>
            <a:picLocks noChangeAspect="1"/>
          </p:cNvPicPr>
          <p:nvPr/>
        </p:nvPicPr>
        <p:blipFill>
          <a:blip r:embed="rId2"/>
          <a:stretch>
            <a:fillRect/>
          </a:stretch>
        </p:blipFill>
        <p:spPr>
          <a:xfrm rot="5400000">
            <a:off x="3680792" y="652255"/>
            <a:ext cx="4830417" cy="6858000"/>
          </a:xfrm>
          <a:prstGeom prst="rect">
            <a:avLst/>
          </a:prstGeom>
        </p:spPr>
      </p:pic>
      <p:sp>
        <p:nvSpPr>
          <p:cNvPr id="27" name="Rectangle 26">
            <a:extLst>
              <a:ext uri="{FF2B5EF4-FFF2-40B4-BE49-F238E27FC236}">
                <a16:creationId xmlns:a16="http://schemas.microsoft.com/office/drawing/2014/main" id="{2E3FC8AA-846C-4B1E-BCC3-487EA64FBB4F}"/>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68E5C31-2C80-4667-A00A-186862AD7A4D}"/>
              </a:ext>
            </a:extLst>
          </p:cNvPr>
          <p:cNvSpPr/>
          <p:nvPr/>
        </p:nvSpPr>
        <p:spPr>
          <a:xfrm>
            <a:off x="10654565" y="6459111"/>
            <a:ext cx="1522853" cy="369332"/>
          </a:xfrm>
          <a:prstGeom prst="rect">
            <a:avLst/>
          </a:prstGeom>
        </p:spPr>
        <p:txBody>
          <a:bodyPr wrap="none" lIns="91440" tIns="45720" rIns="91440" bIns="45720" anchor="t">
            <a:spAutoFit/>
          </a:bodyPr>
          <a:lstStyle/>
          <a:p>
            <a:r>
              <a:rPr lang="en-US" dirty="0">
                <a:solidFill>
                  <a:schemeClr val="bg1"/>
                </a:solidFill>
                <a:latin typeface="Arial"/>
                <a:cs typeface="Arial"/>
              </a:rPr>
              <a:t>UA</a:t>
            </a:r>
            <a:r>
              <a:rPr lang="en-US" dirty="0">
                <a:latin typeface="Arial"/>
                <a:cs typeface="Arial"/>
              </a:rPr>
              <a:t>.IV.A.K1a </a:t>
            </a:r>
            <a:endParaRPr lang="en-US" dirty="0"/>
          </a:p>
        </p:txBody>
      </p:sp>
      <p:pic>
        <p:nvPicPr>
          <p:cNvPr id="2054" name="Picture 6">
            <a:extLst>
              <a:ext uri="{FF2B5EF4-FFF2-40B4-BE49-F238E27FC236}">
                <a16:creationId xmlns:a16="http://schemas.microsoft.com/office/drawing/2014/main" id="{FB8BBC12-D6F2-4A6E-B911-A42B57581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588" y="847725"/>
            <a:ext cx="8124825"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828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75502C-967B-48C7-B7D1-594A7D50A6D4}"/>
              </a:ext>
            </a:extLst>
          </p:cNvPr>
          <p:cNvSpPr txBox="1"/>
          <p:nvPr/>
        </p:nvSpPr>
        <p:spPr>
          <a:xfrm>
            <a:off x="417966" y="367113"/>
            <a:ext cx="10462864" cy="1754326"/>
          </a:xfrm>
          <a:prstGeom prst="rect">
            <a:avLst/>
          </a:prstGeom>
          <a:noFill/>
        </p:spPr>
        <p:txBody>
          <a:bodyPr wrap="none" rtlCol="0">
            <a:spAutoFit/>
          </a:bodyPr>
          <a:lstStyle/>
          <a:p>
            <a:pPr lvl="0" algn="ctr">
              <a:buNone/>
            </a:pPr>
            <a:r>
              <a:rPr lang="en-US" sz="3600" dirty="0"/>
              <a:t>Airport operations with and without an operating </a:t>
            </a:r>
          </a:p>
          <a:p>
            <a:pPr lvl="0" algn="ctr">
              <a:buNone/>
            </a:pPr>
            <a:r>
              <a:rPr lang="en-US" sz="3600" dirty="0"/>
              <a:t>control tower.</a:t>
            </a:r>
          </a:p>
          <a:p>
            <a:pPr algn="ctr"/>
            <a:endParaRPr lang="en-US" sz="36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9F71D32-3F88-4691-85D7-B0D7ABF9AD67}"/>
              </a:ext>
            </a:extLst>
          </p:cNvPr>
          <p:cNvSpPr/>
          <p:nvPr/>
        </p:nvSpPr>
        <p:spPr>
          <a:xfrm>
            <a:off x="10695112" y="6306711"/>
            <a:ext cx="1330492" cy="369332"/>
          </a:xfrm>
          <a:prstGeom prst="rect">
            <a:avLst/>
          </a:prstGeom>
        </p:spPr>
        <p:txBody>
          <a:bodyPr wrap="none" lIns="91440" tIns="45720" rIns="91440" bIns="45720" anchor="t">
            <a:spAutoFit/>
          </a:bodyPr>
          <a:lstStyle/>
          <a:p>
            <a:r>
              <a:rPr lang="en-US" dirty="0">
                <a:latin typeface="Arial"/>
                <a:cs typeface="Arial"/>
              </a:rPr>
              <a:t>UA.V.A.K1 </a:t>
            </a:r>
            <a:endParaRPr lang="en-US" dirty="0"/>
          </a:p>
        </p:txBody>
      </p:sp>
      <p:pic>
        <p:nvPicPr>
          <p:cNvPr id="25" name="Picture 24">
            <a:extLst>
              <a:ext uri="{FF2B5EF4-FFF2-40B4-BE49-F238E27FC236}">
                <a16:creationId xmlns:a16="http://schemas.microsoft.com/office/drawing/2014/main" id="{27DFE877-B427-48A1-87DC-D4ECF4C97980}"/>
              </a:ext>
            </a:extLst>
          </p:cNvPr>
          <p:cNvPicPr>
            <a:picLocks noChangeAspect="1"/>
          </p:cNvPicPr>
          <p:nvPr/>
        </p:nvPicPr>
        <p:blipFill>
          <a:blip r:embed="rId2"/>
          <a:stretch>
            <a:fillRect/>
          </a:stretch>
        </p:blipFill>
        <p:spPr>
          <a:xfrm rot="5400000">
            <a:off x="3680792" y="652255"/>
            <a:ext cx="4830417" cy="6858000"/>
          </a:xfrm>
          <a:prstGeom prst="rect">
            <a:avLst/>
          </a:prstGeom>
        </p:spPr>
      </p:pic>
      <p:sp>
        <p:nvSpPr>
          <p:cNvPr id="27" name="Rectangle 26">
            <a:extLst>
              <a:ext uri="{FF2B5EF4-FFF2-40B4-BE49-F238E27FC236}">
                <a16:creationId xmlns:a16="http://schemas.microsoft.com/office/drawing/2014/main" id="{2E3FC8AA-846C-4B1E-BCC3-487EA64FBB4F}"/>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68E5C31-2C80-4667-A00A-186862AD7A4D}"/>
              </a:ext>
            </a:extLst>
          </p:cNvPr>
          <p:cNvSpPr/>
          <p:nvPr/>
        </p:nvSpPr>
        <p:spPr>
          <a:xfrm>
            <a:off x="10654565" y="6459111"/>
            <a:ext cx="1522853" cy="369332"/>
          </a:xfrm>
          <a:prstGeom prst="rect">
            <a:avLst/>
          </a:prstGeom>
        </p:spPr>
        <p:txBody>
          <a:bodyPr wrap="none" lIns="91440" tIns="45720" rIns="91440" bIns="45720" anchor="t">
            <a:spAutoFit/>
          </a:bodyPr>
          <a:lstStyle/>
          <a:p>
            <a:r>
              <a:rPr lang="en-US" dirty="0">
                <a:latin typeface="Arial"/>
                <a:cs typeface="Arial"/>
              </a:rPr>
              <a:t>UA.IV.A.K1a </a:t>
            </a:r>
            <a:endParaRPr lang="en-US" dirty="0"/>
          </a:p>
        </p:txBody>
      </p:sp>
      <p:pic>
        <p:nvPicPr>
          <p:cNvPr id="4" name="Picture 3">
            <a:extLst>
              <a:ext uri="{FF2B5EF4-FFF2-40B4-BE49-F238E27FC236}">
                <a16:creationId xmlns:a16="http://schemas.microsoft.com/office/drawing/2014/main" id="{008705B2-A464-4076-907F-3B93EAC0E3E7}"/>
              </a:ext>
            </a:extLst>
          </p:cNvPr>
          <p:cNvPicPr>
            <a:picLocks noChangeAspect="1"/>
          </p:cNvPicPr>
          <p:nvPr/>
        </p:nvPicPr>
        <p:blipFill rotWithShape="1">
          <a:blip r:embed="rId3"/>
          <a:srcRect r="1377"/>
          <a:stretch/>
        </p:blipFill>
        <p:spPr>
          <a:xfrm>
            <a:off x="2453778" y="1068107"/>
            <a:ext cx="6391239" cy="4228051"/>
          </a:xfrm>
          <a:prstGeom prst="rect">
            <a:avLst/>
          </a:prstGeom>
        </p:spPr>
      </p:pic>
    </p:spTree>
    <p:extLst>
      <p:ext uri="{BB962C8B-B14F-4D97-AF65-F5344CB8AC3E}">
        <p14:creationId xmlns:p14="http://schemas.microsoft.com/office/powerpoint/2010/main" val="2191501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75502C-967B-48C7-B7D1-594A7D50A6D4}"/>
              </a:ext>
            </a:extLst>
          </p:cNvPr>
          <p:cNvSpPr txBox="1"/>
          <p:nvPr/>
        </p:nvSpPr>
        <p:spPr>
          <a:xfrm>
            <a:off x="417966" y="367113"/>
            <a:ext cx="10462864" cy="1754326"/>
          </a:xfrm>
          <a:prstGeom prst="rect">
            <a:avLst/>
          </a:prstGeom>
          <a:noFill/>
        </p:spPr>
        <p:txBody>
          <a:bodyPr wrap="none" rtlCol="0">
            <a:spAutoFit/>
          </a:bodyPr>
          <a:lstStyle/>
          <a:p>
            <a:pPr lvl="0" algn="ctr">
              <a:buNone/>
            </a:pPr>
            <a:r>
              <a:rPr lang="en-US" sz="3600" dirty="0"/>
              <a:t>Airport operations with and without an operating </a:t>
            </a:r>
          </a:p>
          <a:p>
            <a:pPr lvl="0" algn="ctr">
              <a:buNone/>
            </a:pPr>
            <a:r>
              <a:rPr lang="en-US" sz="3600" dirty="0"/>
              <a:t>control tower.</a:t>
            </a:r>
          </a:p>
          <a:p>
            <a:pPr algn="ctr"/>
            <a:endParaRPr lang="en-US" sz="36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9F71D32-3F88-4691-85D7-B0D7ABF9AD67}"/>
              </a:ext>
            </a:extLst>
          </p:cNvPr>
          <p:cNvSpPr/>
          <p:nvPr/>
        </p:nvSpPr>
        <p:spPr>
          <a:xfrm>
            <a:off x="10695112" y="6306711"/>
            <a:ext cx="1330492" cy="369332"/>
          </a:xfrm>
          <a:prstGeom prst="rect">
            <a:avLst/>
          </a:prstGeom>
        </p:spPr>
        <p:txBody>
          <a:bodyPr wrap="none" lIns="91440" tIns="45720" rIns="91440" bIns="45720" anchor="t">
            <a:spAutoFit/>
          </a:bodyPr>
          <a:lstStyle/>
          <a:p>
            <a:r>
              <a:rPr lang="en-US" dirty="0">
                <a:latin typeface="Arial"/>
                <a:cs typeface="Arial"/>
              </a:rPr>
              <a:t>UA.V.A.K1 </a:t>
            </a:r>
            <a:endParaRPr lang="en-US" dirty="0"/>
          </a:p>
        </p:txBody>
      </p:sp>
      <p:pic>
        <p:nvPicPr>
          <p:cNvPr id="25" name="Picture 24">
            <a:extLst>
              <a:ext uri="{FF2B5EF4-FFF2-40B4-BE49-F238E27FC236}">
                <a16:creationId xmlns:a16="http://schemas.microsoft.com/office/drawing/2014/main" id="{27DFE877-B427-48A1-87DC-D4ECF4C97980}"/>
              </a:ext>
            </a:extLst>
          </p:cNvPr>
          <p:cNvPicPr>
            <a:picLocks noChangeAspect="1"/>
          </p:cNvPicPr>
          <p:nvPr/>
        </p:nvPicPr>
        <p:blipFill>
          <a:blip r:embed="rId3"/>
          <a:stretch>
            <a:fillRect/>
          </a:stretch>
        </p:blipFill>
        <p:spPr>
          <a:xfrm rot="5400000">
            <a:off x="3680792" y="652255"/>
            <a:ext cx="4830417" cy="6858000"/>
          </a:xfrm>
          <a:prstGeom prst="rect">
            <a:avLst/>
          </a:prstGeom>
        </p:spPr>
      </p:pic>
      <p:sp>
        <p:nvSpPr>
          <p:cNvPr id="27" name="Rectangle 26">
            <a:extLst>
              <a:ext uri="{FF2B5EF4-FFF2-40B4-BE49-F238E27FC236}">
                <a16:creationId xmlns:a16="http://schemas.microsoft.com/office/drawing/2014/main" id="{2E3FC8AA-846C-4B1E-BCC3-487EA64FBB4F}"/>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68E5C31-2C80-4667-A00A-186862AD7A4D}"/>
              </a:ext>
            </a:extLst>
          </p:cNvPr>
          <p:cNvSpPr/>
          <p:nvPr/>
        </p:nvSpPr>
        <p:spPr>
          <a:xfrm>
            <a:off x="10654565" y="6459111"/>
            <a:ext cx="1522853" cy="369332"/>
          </a:xfrm>
          <a:prstGeom prst="rect">
            <a:avLst/>
          </a:prstGeom>
        </p:spPr>
        <p:txBody>
          <a:bodyPr wrap="none" lIns="91440" tIns="45720" rIns="91440" bIns="45720" anchor="t">
            <a:spAutoFit/>
          </a:bodyPr>
          <a:lstStyle/>
          <a:p>
            <a:r>
              <a:rPr lang="en-US" dirty="0">
                <a:solidFill>
                  <a:schemeClr val="bg1"/>
                </a:solidFill>
                <a:latin typeface="Arial"/>
                <a:cs typeface="Arial"/>
              </a:rPr>
              <a:t>UA.IV.A.K1a </a:t>
            </a:r>
            <a:endParaRPr lang="en-US" dirty="0">
              <a:solidFill>
                <a:schemeClr val="bg1"/>
              </a:solidFill>
            </a:endParaRPr>
          </a:p>
        </p:txBody>
      </p:sp>
      <p:pic>
        <p:nvPicPr>
          <p:cNvPr id="2050" name="Picture 2">
            <a:extLst>
              <a:ext uri="{FF2B5EF4-FFF2-40B4-BE49-F238E27FC236}">
                <a16:creationId xmlns:a16="http://schemas.microsoft.com/office/drawing/2014/main" id="{E33BC46E-D4FB-4125-999D-88E229C519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704" y="600609"/>
            <a:ext cx="4789415" cy="25144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190F4B4-B3C6-4782-B379-0E0F4E8E4D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3095" y="2121439"/>
            <a:ext cx="3687491" cy="3687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043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75502C-967B-48C7-B7D1-594A7D50A6D4}"/>
              </a:ext>
            </a:extLst>
          </p:cNvPr>
          <p:cNvSpPr txBox="1"/>
          <p:nvPr/>
        </p:nvSpPr>
        <p:spPr>
          <a:xfrm>
            <a:off x="417966" y="367113"/>
            <a:ext cx="10462864" cy="1754326"/>
          </a:xfrm>
          <a:prstGeom prst="rect">
            <a:avLst/>
          </a:prstGeom>
          <a:noFill/>
        </p:spPr>
        <p:txBody>
          <a:bodyPr wrap="none" rtlCol="0">
            <a:spAutoFit/>
          </a:bodyPr>
          <a:lstStyle/>
          <a:p>
            <a:pPr lvl="0" algn="ctr">
              <a:buNone/>
            </a:pPr>
            <a:r>
              <a:rPr lang="en-US" sz="3600" dirty="0">
                <a:solidFill>
                  <a:schemeClr val="bg1"/>
                </a:solidFill>
              </a:rPr>
              <a:t>Airport operations with and without an operating </a:t>
            </a:r>
          </a:p>
          <a:p>
            <a:pPr lvl="0" algn="ctr">
              <a:buNone/>
            </a:pPr>
            <a:r>
              <a:rPr lang="en-US" sz="3600" dirty="0">
                <a:solidFill>
                  <a:schemeClr val="bg1"/>
                </a:solidFill>
              </a:rPr>
              <a:t>control tower.</a:t>
            </a:r>
          </a:p>
          <a:p>
            <a:pPr algn="ctr"/>
            <a:endParaRPr lang="en-US" sz="36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9F71D32-3F88-4691-85D7-B0D7ABF9AD67}"/>
              </a:ext>
            </a:extLst>
          </p:cNvPr>
          <p:cNvSpPr/>
          <p:nvPr/>
        </p:nvSpPr>
        <p:spPr>
          <a:xfrm>
            <a:off x="10695112" y="6306711"/>
            <a:ext cx="1330492" cy="369332"/>
          </a:xfrm>
          <a:prstGeom prst="rect">
            <a:avLst/>
          </a:prstGeom>
        </p:spPr>
        <p:txBody>
          <a:bodyPr wrap="none" lIns="91440" tIns="45720" rIns="91440" bIns="45720" anchor="t">
            <a:spAutoFit/>
          </a:bodyPr>
          <a:lstStyle/>
          <a:p>
            <a:r>
              <a:rPr lang="en-US" dirty="0">
                <a:solidFill>
                  <a:schemeClr val="bg1"/>
                </a:solidFill>
                <a:latin typeface="Arial"/>
                <a:cs typeface="Arial"/>
              </a:rPr>
              <a:t>UA.V.A.K1 </a:t>
            </a:r>
            <a:endParaRPr lang="en-US" dirty="0">
              <a:solidFill>
                <a:schemeClr val="bg1"/>
              </a:solidFill>
            </a:endParaRPr>
          </a:p>
        </p:txBody>
      </p:sp>
      <p:pic>
        <p:nvPicPr>
          <p:cNvPr id="25" name="Picture 24">
            <a:extLst>
              <a:ext uri="{FF2B5EF4-FFF2-40B4-BE49-F238E27FC236}">
                <a16:creationId xmlns:a16="http://schemas.microsoft.com/office/drawing/2014/main" id="{27DFE877-B427-48A1-87DC-D4ECF4C97980}"/>
              </a:ext>
            </a:extLst>
          </p:cNvPr>
          <p:cNvPicPr>
            <a:picLocks noChangeAspect="1"/>
          </p:cNvPicPr>
          <p:nvPr/>
        </p:nvPicPr>
        <p:blipFill>
          <a:blip r:embed="rId2"/>
          <a:stretch>
            <a:fillRect/>
          </a:stretch>
        </p:blipFill>
        <p:spPr>
          <a:xfrm rot="5400000">
            <a:off x="3680792" y="652255"/>
            <a:ext cx="4830417" cy="6858000"/>
          </a:xfrm>
          <a:prstGeom prst="rect">
            <a:avLst/>
          </a:prstGeom>
        </p:spPr>
      </p:pic>
      <p:sp>
        <p:nvSpPr>
          <p:cNvPr id="27" name="Rectangle 26">
            <a:extLst>
              <a:ext uri="{FF2B5EF4-FFF2-40B4-BE49-F238E27FC236}">
                <a16:creationId xmlns:a16="http://schemas.microsoft.com/office/drawing/2014/main" id="{2E3FC8AA-846C-4B1E-BCC3-487EA64FBB4F}"/>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F68E5C31-2C80-4667-A00A-186862AD7A4D}"/>
              </a:ext>
            </a:extLst>
          </p:cNvPr>
          <p:cNvSpPr/>
          <p:nvPr/>
        </p:nvSpPr>
        <p:spPr>
          <a:xfrm>
            <a:off x="10654565" y="6459111"/>
            <a:ext cx="1522853" cy="369332"/>
          </a:xfrm>
          <a:prstGeom prst="rect">
            <a:avLst/>
          </a:prstGeom>
        </p:spPr>
        <p:txBody>
          <a:bodyPr wrap="none" lIns="91440" tIns="45720" rIns="91440" bIns="45720" anchor="t">
            <a:spAutoFit/>
          </a:bodyPr>
          <a:lstStyle/>
          <a:p>
            <a:r>
              <a:rPr lang="en-US" dirty="0">
                <a:solidFill>
                  <a:schemeClr val="bg1"/>
                </a:solidFill>
                <a:latin typeface="Arial"/>
                <a:cs typeface="Arial"/>
              </a:rPr>
              <a:t>UA.IV.A.K1a </a:t>
            </a:r>
            <a:endParaRPr lang="en-US" dirty="0">
              <a:solidFill>
                <a:schemeClr val="bg1"/>
              </a:solidFill>
            </a:endParaRPr>
          </a:p>
        </p:txBody>
      </p:sp>
      <p:pic>
        <p:nvPicPr>
          <p:cNvPr id="5" name="Picture 4">
            <a:extLst>
              <a:ext uri="{FF2B5EF4-FFF2-40B4-BE49-F238E27FC236}">
                <a16:creationId xmlns:a16="http://schemas.microsoft.com/office/drawing/2014/main" id="{EC72D61E-A098-4AEC-837B-8B0B9BD88E3F}"/>
              </a:ext>
            </a:extLst>
          </p:cNvPr>
          <p:cNvPicPr>
            <a:picLocks noChangeAspect="1"/>
          </p:cNvPicPr>
          <p:nvPr/>
        </p:nvPicPr>
        <p:blipFill>
          <a:blip r:embed="rId3"/>
          <a:stretch>
            <a:fillRect/>
          </a:stretch>
        </p:blipFill>
        <p:spPr>
          <a:xfrm>
            <a:off x="5233300" y="3765729"/>
            <a:ext cx="4583668" cy="2771298"/>
          </a:xfrm>
          <a:prstGeom prst="rect">
            <a:avLst/>
          </a:prstGeom>
        </p:spPr>
      </p:pic>
      <p:sp>
        <p:nvSpPr>
          <p:cNvPr id="3" name="TextBox 2">
            <a:extLst>
              <a:ext uri="{FF2B5EF4-FFF2-40B4-BE49-F238E27FC236}">
                <a16:creationId xmlns:a16="http://schemas.microsoft.com/office/drawing/2014/main" id="{69B1A01E-021E-4E39-AF59-26ED3003D430}"/>
              </a:ext>
            </a:extLst>
          </p:cNvPr>
          <p:cNvSpPr txBox="1"/>
          <p:nvPr/>
        </p:nvSpPr>
        <p:spPr>
          <a:xfrm>
            <a:off x="750502" y="847288"/>
            <a:ext cx="10548294" cy="3416320"/>
          </a:xfrm>
          <a:prstGeom prst="rect">
            <a:avLst/>
          </a:prstGeom>
          <a:noFill/>
        </p:spPr>
        <p:txBody>
          <a:bodyPr wrap="square" rtlCol="0">
            <a:spAutoFit/>
          </a:bodyPr>
          <a:lstStyle/>
          <a:p>
            <a:r>
              <a:rPr lang="en-US" b="1" i="0" dirty="0">
                <a:solidFill>
                  <a:schemeClr val="bg1"/>
                </a:solidFill>
                <a:effectLst/>
                <a:latin typeface="Arial" panose="020B0604020202020204" pitchFamily="34" charset="0"/>
              </a:rPr>
              <a:t>Center of Gravity:</a:t>
            </a:r>
          </a:p>
          <a:p>
            <a:endParaRPr lang="en-US" b="1" i="0" dirty="0">
              <a:solidFill>
                <a:schemeClr val="bg1"/>
              </a:solidFill>
              <a:effectLst/>
              <a:latin typeface="Arial" panose="020B0604020202020204" pitchFamily="34" charset="0"/>
            </a:endParaRPr>
          </a:p>
          <a:p>
            <a:pPr algn="l">
              <a:buFont typeface="Arial" panose="020B0604020202020204" pitchFamily="34" charset="0"/>
              <a:buChar char="•"/>
            </a:pPr>
            <a:r>
              <a:rPr lang="en-US" b="0" i="0" dirty="0">
                <a:solidFill>
                  <a:schemeClr val="bg1"/>
                </a:solidFill>
                <a:effectLst/>
                <a:latin typeface="Open Sans" panose="020B0606030504020204" pitchFamily="34" charset="0"/>
              </a:rPr>
              <a:t>The Center of Gravity is the specific point where the aircraft's mass or weight is said to center;  that is, a point around which, if the aircraft could be suspended or balanced, the aircraft would remain in place at any attitude</a:t>
            </a:r>
          </a:p>
          <a:p>
            <a:pPr algn="l">
              <a:buFont typeface="Arial" panose="020B0604020202020204" pitchFamily="34" charset="0"/>
              <a:buChar char="•"/>
            </a:pPr>
            <a:endParaRPr lang="en-US" b="0" i="0" dirty="0">
              <a:solidFill>
                <a:schemeClr val="bg1"/>
              </a:solidFill>
              <a:effectLst/>
              <a:latin typeface="Open Sans" panose="020B0606030504020204" pitchFamily="34" charset="0"/>
            </a:endParaRPr>
          </a:p>
          <a:p>
            <a:pPr algn="l">
              <a:buFont typeface="Arial" panose="020B0604020202020204" pitchFamily="34" charset="0"/>
              <a:buChar char="•"/>
            </a:pPr>
            <a:r>
              <a:rPr lang="en-US" b="0" i="0" dirty="0">
                <a:solidFill>
                  <a:schemeClr val="bg1"/>
                </a:solidFill>
                <a:effectLst/>
                <a:latin typeface="Open Sans" panose="020B0606030504020204" pitchFamily="34" charset="0"/>
              </a:rPr>
              <a:t>It is computed during initial design and construction and is further affected by the installation of onboard equipment, aircraft loading, and other factors</a:t>
            </a:r>
          </a:p>
          <a:p>
            <a:pPr algn="l">
              <a:buFont typeface="Arial" panose="020B0604020202020204" pitchFamily="34" charset="0"/>
              <a:buChar char="•"/>
            </a:pPr>
            <a:endParaRPr lang="en-US" b="0" i="0" dirty="0">
              <a:solidFill>
                <a:schemeClr val="bg1"/>
              </a:solidFill>
              <a:effectLst/>
              <a:latin typeface="Open Sans" panose="020B0606030504020204" pitchFamily="34" charset="0"/>
            </a:endParaRPr>
          </a:p>
          <a:p>
            <a:pPr algn="l">
              <a:buFont typeface="Arial" panose="020B0604020202020204" pitchFamily="34" charset="0"/>
              <a:buChar char="•"/>
            </a:pPr>
            <a:r>
              <a:rPr lang="en-US" b="0" i="0" dirty="0">
                <a:solidFill>
                  <a:schemeClr val="bg1"/>
                </a:solidFill>
                <a:effectLst/>
                <a:latin typeface="Open Sans" panose="020B0606030504020204" pitchFamily="34" charset="0"/>
              </a:rPr>
              <a:t>C.G. is of major importance in an aircraft, for its position (within a designed range) has a great bearing upon longitudinal stability</a:t>
            </a:r>
          </a:p>
          <a:p>
            <a:endParaRPr lang="en-US" dirty="0">
              <a:solidFill>
                <a:schemeClr val="bg1"/>
              </a:solidFill>
            </a:endParaRPr>
          </a:p>
        </p:txBody>
      </p:sp>
    </p:spTree>
    <p:extLst>
      <p:ext uri="{BB962C8B-B14F-4D97-AF65-F5344CB8AC3E}">
        <p14:creationId xmlns:p14="http://schemas.microsoft.com/office/powerpoint/2010/main" val="2738542318"/>
      </p:ext>
    </p:extLst>
  </p:cSld>
  <p:clrMapOvr>
    <a:masterClrMapping/>
  </p:clrMapOvr>
</p:sld>
</file>

<file path=ppt/theme/theme1.xml><?xml version="1.0" encoding="utf-8"?>
<a:theme xmlns:a="http://schemas.openxmlformats.org/drawingml/2006/main" name="PebbleVTI">
  <a:themeElements>
    <a:clrScheme name="Blush 3">
      <a:dk1>
        <a:sysClr val="windowText" lastClr="000000"/>
      </a:dk1>
      <a:lt1>
        <a:sysClr val="window" lastClr="FFFFFF"/>
      </a:lt1>
      <a:dk2>
        <a:srgbClr val="B15E4E"/>
      </a:dk2>
      <a:lt2>
        <a:srgbClr val="FFFFFF"/>
      </a:lt2>
      <a:accent1>
        <a:srgbClr val="C5B096"/>
      </a:accent1>
      <a:accent2>
        <a:srgbClr val="ECA855"/>
      </a:accent2>
      <a:accent3>
        <a:srgbClr val="9BBFB0"/>
      </a:accent3>
      <a:accent4>
        <a:srgbClr val="A9AEA7"/>
      </a:accent4>
      <a:accent5>
        <a:srgbClr val="6A787C"/>
      </a:accent5>
      <a:accent6>
        <a:srgbClr val="3B4345"/>
      </a:accent6>
      <a:hlink>
        <a:srgbClr val="ECA855"/>
      </a:hlink>
      <a:folHlink>
        <a:srgbClr val="6A392F"/>
      </a:folHlink>
    </a:clrScheme>
    <a:fontScheme name="Custom 4">
      <a:majorFont>
        <a:latin typeface="Sitka Subheadi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E4A676A21E5F49AD716B665510BDDC" ma:contentTypeVersion="12" ma:contentTypeDescription="Create a new document." ma:contentTypeScope="" ma:versionID="c73a84851dcf38450ff7b384194e9d85">
  <xsd:schema xmlns:xsd="http://www.w3.org/2001/XMLSchema" xmlns:xs="http://www.w3.org/2001/XMLSchema" xmlns:p="http://schemas.microsoft.com/office/2006/metadata/properties" xmlns:ns3="2bf66801-57ab-41bc-bb38-e9a17d4acc49" xmlns:ns4="b461d66d-1dae-447d-bb72-e148995aadc1" targetNamespace="http://schemas.microsoft.com/office/2006/metadata/properties" ma:root="true" ma:fieldsID="c3bd0c2475cc4bc14d7e29d7e7aece26" ns3:_="" ns4:_="">
    <xsd:import namespace="2bf66801-57ab-41bc-bb38-e9a17d4acc49"/>
    <xsd:import namespace="b461d66d-1dae-447d-bb72-e148995aad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f66801-57ab-41bc-bb38-e9a17d4acc4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61d66d-1dae-447d-bb72-e148995aadc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B32331-B800-4B26-8ED5-C7BA10A08D7D}">
  <ds:schemaRefs>
    <ds:schemaRef ds:uri="http://purl.org/dc/terms/"/>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infopath/2007/PartnerControls"/>
    <ds:schemaRef ds:uri="b461d66d-1dae-447d-bb72-e148995aadc1"/>
    <ds:schemaRef ds:uri="2bf66801-57ab-41bc-bb38-e9a17d4acc49"/>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56B8535-D1FB-47A2-9FCD-15879643F0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f66801-57ab-41bc-bb38-e9a17d4acc49"/>
    <ds:schemaRef ds:uri="b461d66d-1dae-447d-bb72-e148995aad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D0E067-6C4A-4694-A41C-16AFCC37AB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3857</TotalTime>
  <Words>1192</Words>
  <Application>Microsoft Office PowerPoint</Application>
  <PresentationFormat>Widescreen</PresentationFormat>
  <Paragraphs>118</Paragraphs>
  <Slides>16</Slides>
  <Notes>2</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Aptos</vt:lpstr>
      <vt:lpstr>Aptos Display</vt:lpstr>
      <vt:lpstr>Arial</vt:lpstr>
      <vt:lpstr>Avenir Next LT Pro Light</vt:lpstr>
      <vt:lpstr>Open Sans</vt:lpstr>
      <vt:lpstr>Roboto</vt:lpstr>
      <vt:lpstr>Sitka Subheading</vt:lpstr>
      <vt:lpstr>PebbleVTI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Corns</dc:creator>
  <cp:lastModifiedBy>Kevin Corns</cp:lastModifiedBy>
  <cp:revision>1780</cp:revision>
  <dcterms:created xsi:type="dcterms:W3CDTF">2020-07-28T22:59:09Z</dcterms:created>
  <dcterms:modified xsi:type="dcterms:W3CDTF">2025-01-02T15:51:12Z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0x010100B3E4A676A21E5F49AD716B665510BDDC</vt:lpwstr>
  </property>
</Properties>
</file>