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45"/>
  </p:notesMasterIdLst>
  <p:sldIdLst>
    <p:sldId id="256" r:id="rId6"/>
    <p:sldId id="277" r:id="rId7"/>
    <p:sldId id="325" r:id="rId8"/>
    <p:sldId id="345" r:id="rId9"/>
    <p:sldId id="374" r:id="rId10"/>
    <p:sldId id="378" r:id="rId11"/>
    <p:sldId id="379" r:id="rId12"/>
    <p:sldId id="380" r:id="rId13"/>
    <p:sldId id="381" r:id="rId14"/>
    <p:sldId id="382" r:id="rId15"/>
    <p:sldId id="375" r:id="rId16"/>
    <p:sldId id="383" r:id="rId17"/>
    <p:sldId id="385" r:id="rId18"/>
    <p:sldId id="384" r:id="rId19"/>
    <p:sldId id="386" r:id="rId20"/>
    <p:sldId id="390" r:id="rId21"/>
    <p:sldId id="387" r:id="rId22"/>
    <p:sldId id="388" r:id="rId23"/>
    <p:sldId id="389" r:id="rId24"/>
    <p:sldId id="391" r:id="rId25"/>
    <p:sldId id="377" r:id="rId26"/>
    <p:sldId id="392" r:id="rId27"/>
    <p:sldId id="393" r:id="rId28"/>
    <p:sldId id="394" r:id="rId29"/>
    <p:sldId id="395" r:id="rId30"/>
    <p:sldId id="396" r:id="rId31"/>
    <p:sldId id="397" r:id="rId32"/>
    <p:sldId id="398" r:id="rId33"/>
    <p:sldId id="399" r:id="rId34"/>
    <p:sldId id="400" r:id="rId35"/>
    <p:sldId id="401" r:id="rId36"/>
    <p:sldId id="402" r:id="rId37"/>
    <p:sldId id="403" r:id="rId38"/>
    <p:sldId id="404" r:id="rId39"/>
    <p:sldId id="405" r:id="rId40"/>
    <p:sldId id="406" r:id="rId41"/>
    <p:sldId id="407" r:id="rId42"/>
    <p:sldId id="408" r:id="rId43"/>
    <p:sldId id="26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00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04" autoAdjust="0"/>
  </p:normalViewPr>
  <p:slideViewPr>
    <p:cSldViewPr snapToGrid="0">
      <p:cViewPr varScale="1">
        <p:scale>
          <a:sx n="96" d="100"/>
          <a:sy n="96" d="100"/>
        </p:scale>
        <p:origin x="102" y="21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C5BA5-4F18-4698-8988-F314CCE13674}"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3C206-5350-4348-9310-523CD9781ECD}" type="slidenum">
              <a:rPr lang="en-US" smtClean="0"/>
              <a:t>‹#›</a:t>
            </a:fld>
            <a:endParaRPr lang="en-US"/>
          </a:p>
        </p:txBody>
      </p:sp>
    </p:spTree>
    <p:extLst>
      <p:ext uri="{BB962C8B-B14F-4D97-AF65-F5344CB8AC3E}">
        <p14:creationId xmlns:p14="http://schemas.microsoft.com/office/powerpoint/2010/main" val="93916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change airport to an airport near you.</a:t>
            </a:r>
          </a:p>
        </p:txBody>
      </p:sp>
      <p:sp>
        <p:nvSpPr>
          <p:cNvPr id="4" name="Slide Number Placeholder 3"/>
          <p:cNvSpPr>
            <a:spLocks noGrp="1"/>
          </p:cNvSpPr>
          <p:nvPr>
            <p:ph type="sldNum" sz="quarter" idx="5"/>
          </p:nvPr>
        </p:nvSpPr>
        <p:spPr/>
        <p:txBody>
          <a:bodyPr/>
          <a:lstStyle/>
          <a:p>
            <a:fld id="{5D53C206-5350-4348-9310-523CD9781ECD}" type="slidenum">
              <a:rPr lang="en-US" smtClean="0"/>
              <a:t>6</a:t>
            </a:fld>
            <a:endParaRPr lang="en-US"/>
          </a:p>
        </p:txBody>
      </p:sp>
    </p:spTree>
    <p:extLst>
      <p:ext uri="{BB962C8B-B14F-4D97-AF65-F5344CB8AC3E}">
        <p14:creationId xmlns:p14="http://schemas.microsoft.com/office/powerpoint/2010/main" val="40223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3C206-5350-4348-9310-523CD9781ECD}" type="slidenum">
              <a:rPr lang="en-US" smtClean="0"/>
              <a:t>7</a:t>
            </a:fld>
            <a:endParaRPr lang="en-US"/>
          </a:p>
        </p:txBody>
      </p:sp>
    </p:spTree>
    <p:extLst>
      <p:ext uri="{BB962C8B-B14F-4D97-AF65-F5344CB8AC3E}">
        <p14:creationId xmlns:p14="http://schemas.microsoft.com/office/powerpoint/2010/main" val="308860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34179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2256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5653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5D4A-FCA4-BAA3-6E40-D82EBE2F6A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F3DE60-8BBE-3E51-BB1D-5288F6A52F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746FB-04BD-519E-0536-7D7FB0A345B9}"/>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5" name="Footer Placeholder 4">
            <a:extLst>
              <a:ext uri="{FF2B5EF4-FFF2-40B4-BE49-F238E27FC236}">
                <a16:creationId xmlns:a16="http://schemas.microsoft.com/office/drawing/2014/main" id="{D6E1DCD7-DDC4-7FF5-F013-C5343506D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5A671-47C7-EB69-4EB5-05B272B4907C}"/>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25463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B591-2BE1-8905-8251-40E6A9D2B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B09B9-8A19-343C-A754-55B853A7D0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B2513-674B-FDE6-9427-68DBD20B469D}"/>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5" name="Footer Placeholder 4">
            <a:extLst>
              <a:ext uri="{FF2B5EF4-FFF2-40B4-BE49-F238E27FC236}">
                <a16:creationId xmlns:a16="http://schemas.microsoft.com/office/drawing/2014/main" id="{B8567C9B-C2AB-3325-6B33-6B5693EF8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F9830-4610-63DF-2265-385EF2ADA71F}"/>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2495450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92C91-CDDF-51AF-C383-51F83C598D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79769C-C8FF-F292-0A2B-9DB83AE46E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DB324-8F0C-E9D1-7ACE-054A356D9235}"/>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5" name="Footer Placeholder 4">
            <a:extLst>
              <a:ext uri="{FF2B5EF4-FFF2-40B4-BE49-F238E27FC236}">
                <a16:creationId xmlns:a16="http://schemas.microsoft.com/office/drawing/2014/main" id="{8537EBC4-4D22-A6A8-75E6-E4E33405F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2C42F-7D2C-F637-BF10-7F7A328A54E9}"/>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2970676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735A2-F9FC-78E3-663B-FC59F1785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55E33-D359-A991-343D-FE9E330C69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6D90AE-E531-EC05-7792-685FF9094D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F4A54D-E2CC-2FE4-B460-B00D9C978330}"/>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6" name="Footer Placeholder 5">
            <a:extLst>
              <a:ext uri="{FF2B5EF4-FFF2-40B4-BE49-F238E27FC236}">
                <a16:creationId xmlns:a16="http://schemas.microsoft.com/office/drawing/2014/main" id="{21DEC745-B49E-94F1-22A7-A5C2E84DD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8E863E-C588-3E90-859B-59F1B3E157FA}"/>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3843086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70A6B-A62B-7774-FB11-907E031343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669624-DFE0-1A99-371E-91D1321DD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454EEF-53DE-B6F2-6202-F105E2EF90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59B300-B53A-CBCF-9FFD-F5915898A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38C2E8-500D-AE2C-699A-25C20B1953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D98B68-E678-C1B6-24AC-BBCA123B0616}"/>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8" name="Footer Placeholder 7">
            <a:extLst>
              <a:ext uri="{FF2B5EF4-FFF2-40B4-BE49-F238E27FC236}">
                <a16:creationId xmlns:a16="http://schemas.microsoft.com/office/drawing/2014/main" id="{7B72B249-0219-29FE-23CD-A04CF3BA87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78EEC-9567-BB02-CCF7-1528CA2DDDE6}"/>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1987397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74AE-A4AF-1777-6072-74C85E50FC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3F5D85-9E76-C7BF-2FA2-4EE3DE81BB38}"/>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4" name="Footer Placeholder 3">
            <a:extLst>
              <a:ext uri="{FF2B5EF4-FFF2-40B4-BE49-F238E27FC236}">
                <a16:creationId xmlns:a16="http://schemas.microsoft.com/office/drawing/2014/main" id="{89F8486A-4967-5517-EB8C-B6024D5D06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48673A-142C-3CE6-789F-D656FE93ADBB}"/>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1936708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8319EB-1091-97F9-DB35-95F013CE9652}"/>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3" name="Footer Placeholder 2">
            <a:extLst>
              <a:ext uri="{FF2B5EF4-FFF2-40B4-BE49-F238E27FC236}">
                <a16:creationId xmlns:a16="http://schemas.microsoft.com/office/drawing/2014/main" id="{B655A8D1-3D0D-D0F4-0361-AA98DF1B36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4EE2B6-F5B5-4E59-4515-5613E61E323B}"/>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3729939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EABBE-0896-6001-89A8-4478D3A0F4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9BD5E8-1105-359B-B765-BE17014C08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8C04DD-0040-D1BD-F280-44F923BC2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24978F-50C0-3C8B-7AAC-E4A602EA47E4}"/>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6" name="Footer Placeholder 5">
            <a:extLst>
              <a:ext uri="{FF2B5EF4-FFF2-40B4-BE49-F238E27FC236}">
                <a16:creationId xmlns:a16="http://schemas.microsoft.com/office/drawing/2014/main" id="{C5D4F341-6E0B-3219-F75B-D2DDFAEA3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BB6F0-B1DE-C705-5622-BAB33AB3B61B}"/>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353760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504477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6185-79A0-55BF-7161-AFF8A503A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0C076D-A403-552D-119F-380B5474B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A4ECA9-1378-3D31-283D-6DB019A88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7D4A5-31DA-F589-33F9-6E154B5464EF}"/>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6" name="Footer Placeholder 5">
            <a:extLst>
              <a:ext uri="{FF2B5EF4-FFF2-40B4-BE49-F238E27FC236}">
                <a16:creationId xmlns:a16="http://schemas.microsoft.com/office/drawing/2014/main" id="{1D24037B-8594-4122-9CA2-AC86F0100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E3ADD-5E17-91CE-FD90-DB780FCA9FF1}"/>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359027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A734-CC84-A458-8C98-F32D23192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2949E-8CE3-9AB2-B8A5-70465416D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DDE51-7BB3-1C8D-9F0C-EAA8E40F2A57}"/>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5" name="Footer Placeholder 4">
            <a:extLst>
              <a:ext uri="{FF2B5EF4-FFF2-40B4-BE49-F238E27FC236}">
                <a16:creationId xmlns:a16="http://schemas.microsoft.com/office/drawing/2014/main" id="{115D3CF8-A87D-6084-394B-024BF7061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8521B-7441-D11A-A042-8DAF9148022A}"/>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765962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55DFB-66F5-BB09-DB3F-7E813E195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DFBD9-8D53-95A3-A7D4-97233C072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0AF3-81F5-7242-70B8-5C09B282C681}"/>
              </a:ext>
            </a:extLst>
          </p:cNvPr>
          <p:cNvSpPr>
            <a:spLocks noGrp="1"/>
          </p:cNvSpPr>
          <p:nvPr>
            <p:ph type="dt" sz="half" idx="10"/>
          </p:nvPr>
        </p:nvSpPr>
        <p:spPr/>
        <p:txBody>
          <a:bodyPr/>
          <a:lstStyle/>
          <a:p>
            <a:fld id="{EB637335-64F4-413D-B4EB-639FA7E8F573}" type="datetimeFigureOut">
              <a:rPr lang="en-US" smtClean="0"/>
              <a:t>1/2/2025</a:t>
            </a:fld>
            <a:endParaRPr lang="en-US"/>
          </a:p>
        </p:txBody>
      </p:sp>
      <p:sp>
        <p:nvSpPr>
          <p:cNvPr id="5" name="Footer Placeholder 4">
            <a:extLst>
              <a:ext uri="{FF2B5EF4-FFF2-40B4-BE49-F238E27FC236}">
                <a16:creationId xmlns:a16="http://schemas.microsoft.com/office/drawing/2014/main" id="{F386F119-1FF2-C1F1-A3EB-4F661ED47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3652D-EFBB-0029-D16E-A7FB4F2A69FA}"/>
              </a:ext>
            </a:extLst>
          </p:cNvPr>
          <p:cNvSpPr>
            <a:spLocks noGrp="1"/>
          </p:cNvSpPr>
          <p:nvPr>
            <p:ph type="sldNum" sz="quarter" idx="12"/>
          </p:nvPr>
        </p:nvSpPr>
        <p:spPr/>
        <p:txBody>
          <a:bodyPr/>
          <a:lstStyle/>
          <a:p>
            <a:fld id="{BB722EA9-5902-4154-B3DF-7FCCDEC6402E}" type="slidenum">
              <a:rPr lang="en-US" smtClean="0"/>
              <a:t>‹#›</a:t>
            </a:fld>
            <a:endParaRPr lang="en-US"/>
          </a:p>
        </p:txBody>
      </p:sp>
    </p:spTree>
    <p:extLst>
      <p:ext uri="{BB962C8B-B14F-4D97-AF65-F5344CB8AC3E}">
        <p14:creationId xmlns:p14="http://schemas.microsoft.com/office/powerpoint/2010/main" val="932716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5601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9189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37125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6004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7993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9029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1/2/2025</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1064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1/2/2025</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185974769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D96A1-58EA-37BD-7EC5-28D34D75C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C3375-F019-9293-3D62-F74ED3051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73D8D-E4A5-5DC5-10BE-DB63CFEA1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637335-64F4-413D-B4EB-639FA7E8F573}" type="datetimeFigureOut">
              <a:rPr lang="en-US" smtClean="0"/>
              <a:t>1/2/2025</a:t>
            </a:fld>
            <a:endParaRPr lang="en-US"/>
          </a:p>
        </p:txBody>
      </p:sp>
      <p:sp>
        <p:nvSpPr>
          <p:cNvPr id="5" name="Footer Placeholder 4">
            <a:extLst>
              <a:ext uri="{FF2B5EF4-FFF2-40B4-BE49-F238E27FC236}">
                <a16:creationId xmlns:a16="http://schemas.microsoft.com/office/drawing/2014/main" id="{C410DA1C-0966-5942-5D85-0727ECE34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427AC4-2300-4332-E182-B546661BF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722EA9-5902-4154-B3DF-7FCCDEC6402E}" type="slidenum">
              <a:rPr lang="en-US" smtClean="0"/>
              <a:t>‹#›</a:t>
            </a:fld>
            <a:endParaRPr lang="en-US"/>
          </a:p>
        </p:txBody>
      </p:sp>
    </p:spTree>
    <p:extLst>
      <p:ext uri="{BB962C8B-B14F-4D97-AF65-F5344CB8AC3E}">
        <p14:creationId xmlns:p14="http://schemas.microsoft.com/office/powerpoint/2010/main" val="34506968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91FE1-3240-45BC-A71D-4689779BE019}"/>
              </a:ext>
            </a:extLst>
          </p:cNvPr>
          <p:cNvSpPr txBox="1"/>
          <p:nvPr/>
        </p:nvSpPr>
        <p:spPr>
          <a:xfrm>
            <a:off x="7603523" y="1346069"/>
            <a:ext cx="4528163"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UA.III Weather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 Effects of Weather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on Performance</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9350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1E7905-F603-4A59-893A-ACBDEA85970D}"/>
              </a:ext>
            </a:extLst>
          </p:cNvPr>
          <p:cNvSpPr/>
          <p:nvPr/>
        </p:nvSpPr>
        <p:spPr>
          <a:xfrm>
            <a:off x="3048000" y="6220683"/>
            <a:ext cx="6096000" cy="584775"/>
          </a:xfrm>
          <a:prstGeom prst="rect">
            <a:avLst/>
          </a:prstGeom>
        </p:spPr>
        <p:txBody>
          <a:bodyPr>
            <a:spAutoFit/>
          </a:bodyPr>
          <a:lstStyle/>
          <a:p>
            <a:pPr algn="ctr"/>
            <a:r>
              <a:rPr lang="en-US" sz="1600" dirty="0">
                <a:solidFill>
                  <a:schemeClr val="accent6">
                    <a:lumMod val="75000"/>
                  </a:schemeClr>
                </a:solidFill>
              </a:rPr>
              <a:t>Airman Knowledge Testing Supplement for Sport Pilot, Recreational Pilot, Remote Pilot, and Private Pilot</a:t>
            </a:r>
          </a:p>
        </p:txBody>
      </p:sp>
      <p:grpSp>
        <p:nvGrpSpPr>
          <p:cNvPr id="17" name="Group 16">
            <a:extLst>
              <a:ext uri="{FF2B5EF4-FFF2-40B4-BE49-F238E27FC236}">
                <a16:creationId xmlns:a16="http://schemas.microsoft.com/office/drawing/2014/main" id="{4C46FBAD-9EBE-4E4C-8F4A-ECDD8A58E4A9}"/>
              </a:ext>
            </a:extLst>
          </p:cNvPr>
          <p:cNvGrpSpPr/>
          <p:nvPr/>
        </p:nvGrpSpPr>
        <p:grpSpPr>
          <a:xfrm>
            <a:off x="1952" y="1952"/>
            <a:ext cx="12191999" cy="6857999"/>
            <a:chOff x="1447798" y="99645"/>
            <a:chExt cx="12191999" cy="6857999"/>
          </a:xfrm>
          <a:solidFill>
            <a:schemeClr val="tx1"/>
          </a:solidFill>
        </p:grpSpPr>
        <p:sp>
          <p:nvSpPr>
            <p:cNvPr id="5" name="Rectangle 4">
              <a:extLst>
                <a:ext uri="{FF2B5EF4-FFF2-40B4-BE49-F238E27FC236}">
                  <a16:creationId xmlns:a16="http://schemas.microsoft.com/office/drawing/2014/main" id="{0B2BAEA5-8133-44B2-B336-26D9A9C24E00}"/>
                </a:ext>
              </a:extLst>
            </p:cNvPr>
            <p:cNvSpPr/>
            <p:nvPr/>
          </p:nvSpPr>
          <p:spPr>
            <a:xfrm>
              <a:off x="1447798" y="99645"/>
              <a:ext cx="12191999" cy="68579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pic>
          <p:nvPicPr>
            <p:cNvPr id="21" name="Picture 20" descr="Chart, scatter chart&#10;&#10;Description automatically generated">
              <a:extLst>
                <a:ext uri="{FF2B5EF4-FFF2-40B4-BE49-F238E27FC236}">
                  <a16:creationId xmlns:a16="http://schemas.microsoft.com/office/drawing/2014/main" id="{05902FC8-78D7-4203-AE58-3C7E5362EC8E}"/>
                </a:ext>
              </a:extLst>
            </p:cNvPr>
            <p:cNvPicPr>
              <a:picLocks noChangeAspect="1"/>
            </p:cNvPicPr>
            <p:nvPr/>
          </p:nvPicPr>
          <p:blipFill rotWithShape="1">
            <a:blip r:embed="rId2"/>
            <a:srcRect r="30902" b="5479"/>
            <a:stretch/>
          </p:blipFill>
          <p:spPr>
            <a:xfrm>
              <a:off x="2285733" y="1044971"/>
              <a:ext cx="4135751" cy="5799062"/>
            </a:xfrm>
            <a:prstGeom prst="rect">
              <a:avLst/>
            </a:prstGeom>
            <a:grpFill/>
          </p:spPr>
        </p:pic>
      </p:grpSp>
      <p:sp>
        <p:nvSpPr>
          <p:cNvPr id="6" name="TextBox 5">
            <a:extLst>
              <a:ext uri="{FF2B5EF4-FFF2-40B4-BE49-F238E27FC236}">
                <a16:creationId xmlns:a16="http://schemas.microsoft.com/office/drawing/2014/main" id="{C175502C-967B-48C7-B7D1-594A7D50A6D4}"/>
              </a:ext>
            </a:extLst>
          </p:cNvPr>
          <p:cNvSpPr txBox="1"/>
          <p:nvPr/>
        </p:nvSpPr>
        <p:spPr>
          <a:xfrm>
            <a:off x="3803161" y="369333"/>
            <a:ext cx="4585679"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rPr>
              <a:t>Density altitude chart</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UA.III.B.K1a </a:t>
            </a:r>
            <a:endParaRPr lang="en-US" dirty="0">
              <a:solidFill>
                <a:schemeClr val="accent6">
                  <a:lumMod val="75000"/>
                </a:schemeClr>
              </a:solidFill>
            </a:endParaRPr>
          </a:p>
        </p:txBody>
      </p:sp>
      <p:grpSp>
        <p:nvGrpSpPr>
          <p:cNvPr id="24" name="Group 23">
            <a:extLst>
              <a:ext uri="{FF2B5EF4-FFF2-40B4-BE49-F238E27FC236}">
                <a16:creationId xmlns:a16="http://schemas.microsoft.com/office/drawing/2014/main" id="{0AE05F23-92F0-4F74-92D3-0739C770983A}"/>
              </a:ext>
            </a:extLst>
          </p:cNvPr>
          <p:cNvGrpSpPr/>
          <p:nvPr/>
        </p:nvGrpSpPr>
        <p:grpSpPr>
          <a:xfrm>
            <a:off x="5842000" y="1653175"/>
            <a:ext cx="6000750" cy="1860650"/>
            <a:chOff x="5842000" y="1653175"/>
            <a:chExt cx="6000750" cy="1860650"/>
          </a:xfrm>
        </p:grpSpPr>
        <p:sp>
          <p:nvSpPr>
            <p:cNvPr id="7" name="TextBox 6">
              <a:extLst>
                <a:ext uri="{FF2B5EF4-FFF2-40B4-BE49-F238E27FC236}">
                  <a16:creationId xmlns:a16="http://schemas.microsoft.com/office/drawing/2014/main" id="{7311B516-7BFA-4F6C-8533-D12E86936882}"/>
                </a:ext>
              </a:extLst>
            </p:cNvPr>
            <p:cNvSpPr txBox="1"/>
            <p:nvPr/>
          </p:nvSpPr>
          <p:spPr>
            <a:xfrm>
              <a:off x="5842000" y="1653175"/>
              <a:ext cx="6000750" cy="1200329"/>
            </a:xfrm>
            <a:prstGeom prst="rect">
              <a:avLst/>
            </a:prstGeom>
            <a:noFill/>
          </p:spPr>
          <p:txBody>
            <a:bodyPr wrap="square" lIns="91440" tIns="45720" rIns="91440" bIns="45720" rtlCol="0" anchor="t">
              <a:spAutoFit/>
            </a:bodyPr>
            <a:lstStyle/>
            <a:p>
              <a:r>
                <a:rPr lang="en-US" dirty="0">
                  <a:solidFill>
                    <a:schemeClr val="accent6">
                      <a:lumMod val="75000"/>
                    </a:schemeClr>
                  </a:solidFill>
                </a:rPr>
                <a:t>KMBT                                   614' MSL</a:t>
              </a:r>
            </a:p>
            <a:p>
              <a:endParaRPr lang="en-US" dirty="0">
                <a:solidFill>
                  <a:schemeClr val="accent6">
                    <a:lumMod val="75000"/>
                  </a:schemeClr>
                </a:solidFill>
              </a:endParaRPr>
            </a:p>
            <a:p>
              <a:r>
                <a:rPr lang="en-US" dirty="0">
                  <a:solidFill>
                    <a:schemeClr val="accent6">
                      <a:lumMod val="75000"/>
                    </a:schemeClr>
                  </a:solidFill>
                </a:rPr>
                <a:t>Current Altimeter              28.80" Hg</a:t>
              </a:r>
            </a:p>
            <a:p>
              <a:endParaRPr lang="en-US" dirty="0">
                <a:solidFill>
                  <a:schemeClr val="accent6">
                    <a:lumMod val="75000"/>
                  </a:schemeClr>
                </a:solidFill>
              </a:endParaRPr>
            </a:p>
          </p:txBody>
        </p:sp>
        <p:sp>
          <p:nvSpPr>
            <p:cNvPr id="15" name="Rectangle 14">
              <a:extLst>
                <a:ext uri="{FF2B5EF4-FFF2-40B4-BE49-F238E27FC236}">
                  <a16:creationId xmlns:a16="http://schemas.microsoft.com/office/drawing/2014/main" id="{5C8E8A96-6738-4393-A988-4682F60BFFC4}"/>
                </a:ext>
              </a:extLst>
            </p:cNvPr>
            <p:cNvSpPr/>
            <p:nvPr/>
          </p:nvSpPr>
          <p:spPr>
            <a:xfrm>
              <a:off x="8450385" y="2673731"/>
              <a:ext cx="2952750" cy="369332"/>
            </a:xfrm>
            <a:prstGeom prst="rect">
              <a:avLst/>
            </a:prstGeom>
          </p:spPr>
          <p:txBody>
            <a:bodyPr wrap="square" lIns="91440" tIns="45720" rIns="91440" bIns="45720" anchor="t">
              <a:spAutoFit/>
            </a:bodyPr>
            <a:lstStyle/>
            <a:p>
              <a:r>
                <a:rPr lang="en-US" dirty="0">
                  <a:solidFill>
                    <a:schemeClr val="accent6">
                      <a:lumMod val="75000"/>
                    </a:schemeClr>
                  </a:solidFill>
                </a:rPr>
                <a:t>2244' MSL</a:t>
              </a:r>
            </a:p>
          </p:txBody>
        </p:sp>
        <p:sp>
          <p:nvSpPr>
            <p:cNvPr id="10" name="Rectangle 9">
              <a:extLst>
                <a:ext uri="{FF2B5EF4-FFF2-40B4-BE49-F238E27FC236}">
                  <a16:creationId xmlns:a16="http://schemas.microsoft.com/office/drawing/2014/main" id="{8CE26526-D8CA-499F-B459-3E5184BBD13E}"/>
                </a:ext>
              </a:extLst>
            </p:cNvPr>
            <p:cNvSpPr/>
            <p:nvPr/>
          </p:nvSpPr>
          <p:spPr>
            <a:xfrm>
              <a:off x="5842000" y="2695109"/>
              <a:ext cx="2732942" cy="369332"/>
            </a:xfrm>
            <a:prstGeom prst="rect">
              <a:avLst/>
            </a:prstGeom>
          </p:spPr>
          <p:txBody>
            <a:bodyPr wrap="square" lIns="91440" tIns="45720" rIns="91440" bIns="45720" anchor="t">
              <a:spAutoFit/>
            </a:bodyPr>
            <a:lstStyle/>
            <a:p>
              <a:r>
                <a:rPr lang="en-US" dirty="0">
                  <a:solidFill>
                    <a:schemeClr val="accent6">
                      <a:lumMod val="75000"/>
                    </a:schemeClr>
                  </a:solidFill>
                </a:rPr>
                <a:t>Pressure Altitude             </a:t>
              </a:r>
            </a:p>
          </p:txBody>
        </p:sp>
        <p:sp>
          <p:nvSpPr>
            <p:cNvPr id="29" name="Rectangle 28">
              <a:extLst>
                <a:ext uri="{FF2B5EF4-FFF2-40B4-BE49-F238E27FC236}">
                  <a16:creationId xmlns:a16="http://schemas.microsoft.com/office/drawing/2014/main" id="{E0B05AF8-EFAA-43C7-A4B9-B37AFA3F7DF0}"/>
                </a:ext>
              </a:extLst>
            </p:cNvPr>
            <p:cNvSpPr/>
            <p:nvPr/>
          </p:nvSpPr>
          <p:spPr>
            <a:xfrm>
              <a:off x="5842000" y="3144493"/>
              <a:ext cx="5214326" cy="369332"/>
            </a:xfrm>
            <a:prstGeom prst="rect">
              <a:avLst/>
            </a:prstGeom>
          </p:spPr>
          <p:txBody>
            <a:bodyPr wrap="square" lIns="91440" tIns="45720" rIns="91440" bIns="45720" anchor="t">
              <a:spAutoFit/>
            </a:bodyPr>
            <a:lstStyle/>
            <a:p>
              <a:r>
                <a:rPr lang="en-US" dirty="0">
                  <a:solidFill>
                    <a:schemeClr val="accent6">
                      <a:lumMod val="75000"/>
                    </a:schemeClr>
                  </a:solidFill>
                </a:rPr>
                <a:t>Temperature                      32°C/90°F           </a:t>
              </a:r>
            </a:p>
          </p:txBody>
        </p:sp>
      </p:grpSp>
      <p:sp>
        <p:nvSpPr>
          <p:cNvPr id="31" name="Rectangle 30">
            <a:extLst>
              <a:ext uri="{FF2B5EF4-FFF2-40B4-BE49-F238E27FC236}">
                <a16:creationId xmlns:a16="http://schemas.microsoft.com/office/drawing/2014/main" id="{F6E81353-05AF-474B-B3DD-8439DC8FA55B}"/>
              </a:ext>
            </a:extLst>
          </p:cNvPr>
          <p:cNvSpPr/>
          <p:nvPr/>
        </p:nvSpPr>
        <p:spPr>
          <a:xfrm>
            <a:off x="5841999" y="3623185"/>
            <a:ext cx="2732942" cy="369332"/>
          </a:xfrm>
          <a:prstGeom prst="rect">
            <a:avLst/>
          </a:prstGeom>
        </p:spPr>
        <p:txBody>
          <a:bodyPr wrap="square" lIns="91440" tIns="45720" rIns="91440" bIns="45720" anchor="t">
            <a:spAutoFit/>
          </a:bodyPr>
          <a:lstStyle/>
          <a:p>
            <a:r>
              <a:rPr lang="en-US" dirty="0">
                <a:solidFill>
                  <a:schemeClr val="accent6">
                    <a:lumMod val="75000"/>
                  </a:schemeClr>
                </a:solidFill>
              </a:rPr>
              <a:t>Density Altitude ?            </a:t>
            </a:r>
          </a:p>
        </p:txBody>
      </p:sp>
      <p:cxnSp>
        <p:nvCxnSpPr>
          <p:cNvPr id="26" name="Straight Arrow Connector 25">
            <a:extLst>
              <a:ext uri="{FF2B5EF4-FFF2-40B4-BE49-F238E27FC236}">
                <a16:creationId xmlns:a16="http://schemas.microsoft.com/office/drawing/2014/main" id="{A3789B90-226D-479A-B923-2F88FFCFA28F}"/>
              </a:ext>
            </a:extLst>
          </p:cNvPr>
          <p:cNvCxnSpPr/>
          <p:nvPr/>
        </p:nvCxnSpPr>
        <p:spPr>
          <a:xfrm flipV="1">
            <a:off x="4263659" y="4653941"/>
            <a:ext cx="10869" cy="15823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1F4AE90-9BAD-4EE4-82CA-D49FF19A8738}"/>
              </a:ext>
            </a:extLst>
          </p:cNvPr>
          <p:cNvCxnSpPr/>
          <p:nvPr/>
        </p:nvCxnSpPr>
        <p:spPr>
          <a:xfrm flipH="1">
            <a:off x="1463310" y="4676530"/>
            <a:ext cx="2810118" cy="114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210FDBB-7648-4533-8E5C-5E84221F1161}"/>
              </a:ext>
            </a:extLst>
          </p:cNvPr>
          <p:cNvSpPr txBox="1"/>
          <p:nvPr/>
        </p:nvSpPr>
        <p:spPr>
          <a:xfrm>
            <a:off x="8423275" y="362658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lumMod val="75000"/>
                  </a:schemeClr>
                </a:solidFill>
                <a:ea typeface="+mn-lt"/>
                <a:cs typeface="+mn-lt"/>
              </a:rPr>
              <a:t>≈4650' MSL</a:t>
            </a:r>
            <a:endParaRPr lang="en-US" dirty="0">
              <a:solidFill>
                <a:schemeClr val="accent6">
                  <a:lumMod val="75000"/>
                </a:schemeClr>
              </a:solidFill>
            </a:endParaRPr>
          </a:p>
        </p:txBody>
      </p:sp>
      <p:cxnSp>
        <p:nvCxnSpPr>
          <p:cNvPr id="4" name="Straight Arrow Connector 3">
            <a:extLst>
              <a:ext uri="{FF2B5EF4-FFF2-40B4-BE49-F238E27FC236}">
                <a16:creationId xmlns:a16="http://schemas.microsoft.com/office/drawing/2014/main" id="{EF808950-D33D-415C-A8BE-40C4D9B92A78}"/>
              </a:ext>
            </a:extLst>
          </p:cNvPr>
          <p:cNvCxnSpPr/>
          <p:nvPr/>
        </p:nvCxnSpPr>
        <p:spPr>
          <a:xfrm flipV="1">
            <a:off x="1992404" y="4274413"/>
            <a:ext cx="2901460" cy="1895231"/>
          </a:xfrm>
          <a:prstGeom prst="straightConnector1">
            <a:avLst/>
          </a:prstGeom>
          <a:ln w="28575">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590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379829" y="369333"/>
            <a:ext cx="3432350" cy="646331"/>
          </a:xfrm>
          <a:prstGeom prst="rect">
            <a:avLst/>
          </a:prstGeom>
          <a:noFill/>
        </p:spPr>
        <p:txBody>
          <a:bodyPr wrap="none" rtlCol="0">
            <a:spAutoFit/>
          </a:bodyPr>
          <a:lstStyle/>
          <a:p>
            <a:pPr lvl="0" algn="ctr">
              <a:buNone/>
            </a:pPr>
            <a:r>
              <a:rPr lang="en-US" sz="3600" dirty="0">
                <a:solidFill>
                  <a:schemeClr val="accent6">
                    <a:lumMod val="75000"/>
                  </a:schemeClr>
                </a:solidFill>
              </a:rPr>
              <a:t>Density altitude</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UA.III.B.K1a </a:t>
            </a:r>
            <a:endParaRPr lang="en-US" dirty="0">
              <a:solidFill>
                <a:schemeClr val="accent6">
                  <a:lumMod val="75000"/>
                </a:schemeClr>
              </a:solidFill>
            </a:endParaRPr>
          </a:p>
        </p:txBody>
      </p:sp>
      <p:pic>
        <p:nvPicPr>
          <p:cNvPr id="7" name="Picture 7" descr="A picture containing diagram&#10;&#10;Description automatically generated">
            <a:extLst>
              <a:ext uri="{FF2B5EF4-FFF2-40B4-BE49-F238E27FC236}">
                <a16:creationId xmlns:a16="http://schemas.microsoft.com/office/drawing/2014/main" id="{E37CCE8D-37AF-414E-BEBA-17682CECB179}"/>
              </a:ext>
            </a:extLst>
          </p:cNvPr>
          <p:cNvPicPr>
            <a:picLocks noChangeAspect="1"/>
          </p:cNvPicPr>
          <p:nvPr/>
        </p:nvPicPr>
        <p:blipFill>
          <a:blip r:embed="rId2"/>
          <a:stretch>
            <a:fillRect/>
          </a:stretch>
        </p:blipFill>
        <p:spPr>
          <a:xfrm>
            <a:off x="2721708" y="1257300"/>
            <a:ext cx="6748584" cy="5056553"/>
          </a:xfrm>
          <a:prstGeom prst="rect">
            <a:avLst/>
          </a:prstGeom>
        </p:spPr>
      </p:pic>
    </p:spTree>
    <p:extLst>
      <p:ext uri="{BB962C8B-B14F-4D97-AF65-F5344CB8AC3E}">
        <p14:creationId xmlns:p14="http://schemas.microsoft.com/office/powerpoint/2010/main" val="661286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379829" y="369333"/>
            <a:ext cx="3432350" cy="646331"/>
          </a:xfrm>
          <a:prstGeom prst="rect">
            <a:avLst/>
          </a:prstGeom>
          <a:noFill/>
        </p:spPr>
        <p:txBody>
          <a:bodyPr wrap="none" rtlCol="0">
            <a:spAutoFit/>
          </a:bodyPr>
          <a:lstStyle/>
          <a:p>
            <a:pPr lvl="0" algn="ctr">
              <a:buNone/>
            </a:pPr>
            <a:r>
              <a:rPr lang="en-US" sz="3600" dirty="0">
                <a:solidFill>
                  <a:schemeClr val="accent6">
                    <a:lumMod val="75000"/>
                  </a:schemeClr>
                </a:solidFill>
              </a:rPr>
              <a:t>Density altitude</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UA.III.B.K1a </a:t>
            </a:r>
            <a:endParaRPr lang="en-US" dirty="0">
              <a:solidFill>
                <a:schemeClr val="accent6">
                  <a:lumMod val="75000"/>
                </a:schemeClr>
              </a:solidFill>
            </a:endParaRPr>
          </a:p>
        </p:txBody>
      </p:sp>
      <p:pic>
        <p:nvPicPr>
          <p:cNvPr id="3" name="Picture 3" descr="A picture containing diagram&#10;&#10;Description automatically generated">
            <a:extLst>
              <a:ext uri="{FF2B5EF4-FFF2-40B4-BE49-F238E27FC236}">
                <a16:creationId xmlns:a16="http://schemas.microsoft.com/office/drawing/2014/main" id="{A1E9AC30-4EDE-4EA7-9721-CEB93D0B1318}"/>
              </a:ext>
            </a:extLst>
          </p:cNvPr>
          <p:cNvPicPr>
            <a:picLocks noChangeAspect="1"/>
          </p:cNvPicPr>
          <p:nvPr/>
        </p:nvPicPr>
        <p:blipFill>
          <a:blip r:embed="rId2"/>
          <a:stretch>
            <a:fillRect/>
          </a:stretch>
        </p:blipFill>
        <p:spPr>
          <a:xfrm>
            <a:off x="2340708" y="1413677"/>
            <a:ext cx="8067430" cy="4900108"/>
          </a:xfrm>
          <a:prstGeom prst="rect">
            <a:avLst/>
          </a:prstGeom>
        </p:spPr>
      </p:pic>
    </p:spTree>
    <p:extLst>
      <p:ext uri="{BB962C8B-B14F-4D97-AF65-F5344CB8AC3E}">
        <p14:creationId xmlns:p14="http://schemas.microsoft.com/office/powerpoint/2010/main" val="2082648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379829" y="369333"/>
            <a:ext cx="3432350" cy="646331"/>
          </a:xfrm>
          <a:prstGeom prst="rect">
            <a:avLst/>
          </a:prstGeom>
          <a:noFill/>
        </p:spPr>
        <p:txBody>
          <a:bodyPr wrap="none" rtlCol="0">
            <a:spAutoFit/>
          </a:bodyPr>
          <a:lstStyle/>
          <a:p>
            <a:pPr lvl="0" algn="ctr">
              <a:buNone/>
            </a:pPr>
            <a:r>
              <a:rPr lang="en-US" sz="3600" dirty="0">
                <a:solidFill>
                  <a:schemeClr val="accent6">
                    <a:lumMod val="75000"/>
                  </a:schemeClr>
                </a:solidFill>
              </a:rPr>
              <a:t>Density altitude</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UA.III.B.K1a </a:t>
            </a:r>
            <a:endParaRPr lang="en-US" dirty="0">
              <a:solidFill>
                <a:schemeClr val="accent6">
                  <a:lumMod val="75000"/>
                </a:schemeClr>
              </a:solidFill>
            </a:endParaRPr>
          </a:p>
        </p:txBody>
      </p:sp>
      <p:pic>
        <p:nvPicPr>
          <p:cNvPr id="2050" name="Picture 2" descr="safety_da">
            <a:extLst>
              <a:ext uri="{FF2B5EF4-FFF2-40B4-BE49-F238E27FC236}">
                <a16:creationId xmlns:a16="http://schemas.microsoft.com/office/drawing/2014/main" id="{FDC0D22B-69A3-4558-B0AD-F696CF6B2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1172245"/>
            <a:ext cx="8124825"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71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085838" y="359564"/>
            <a:ext cx="4020332" cy="646331"/>
          </a:xfrm>
          <a:prstGeom prst="rect">
            <a:avLst/>
          </a:prstGeom>
          <a:noFill/>
        </p:spPr>
        <p:txBody>
          <a:bodyPr wrap="none" lIns="91440" tIns="45720" rIns="91440" bIns="45720" rtlCol="0" anchor="t">
            <a:spAutoFit/>
          </a:bodyPr>
          <a:lstStyle/>
          <a:p>
            <a:pPr algn="ctr"/>
            <a:r>
              <a:rPr lang="en-US" sz="3600">
                <a:solidFill>
                  <a:schemeClr val="accent6">
                    <a:lumMod val="75000"/>
                  </a:schemeClr>
                </a:solidFill>
                <a:ea typeface="+mn-lt"/>
                <a:cs typeface="+mn-lt"/>
              </a:rPr>
              <a:t>Wind and currents</a:t>
            </a:r>
            <a:endParaRPr lang="en-US">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a:solidFill>
                  <a:schemeClr val="accent6">
                    <a:lumMod val="75000"/>
                  </a:schemeClr>
                </a:solidFill>
                <a:latin typeface="Arial"/>
                <a:cs typeface="Arial"/>
              </a:rPr>
              <a:t>UA.III.B.K1b </a:t>
            </a:r>
            <a:endParaRPr lang="en-US">
              <a:solidFill>
                <a:schemeClr val="accent6">
                  <a:lumMod val="75000"/>
                </a:schemeClr>
              </a:solidFill>
            </a:endParaRPr>
          </a:p>
        </p:txBody>
      </p:sp>
      <p:pic>
        <p:nvPicPr>
          <p:cNvPr id="3" name="Picture 3" descr="Diagram&#10;&#10;Description automatically generated">
            <a:extLst>
              <a:ext uri="{FF2B5EF4-FFF2-40B4-BE49-F238E27FC236}">
                <a16:creationId xmlns:a16="http://schemas.microsoft.com/office/drawing/2014/main" id="{686F9F68-0A2B-42F9-A830-E2CB21AF384B}"/>
              </a:ext>
            </a:extLst>
          </p:cNvPr>
          <p:cNvPicPr>
            <a:picLocks noChangeAspect="1"/>
          </p:cNvPicPr>
          <p:nvPr/>
        </p:nvPicPr>
        <p:blipFill>
          <a:blip r:embed="rId2"/>
          <a:stretch>
            <a:fillRect/>
          </a:stretch>
        </p:blipFill>
        <p:spPr>
          <a:xfrm>
            <a:off x="2262554" y="1259567"/>
            <a:ext cx="7686430" cy="5159482"/>
          </a:xfrm>
          <a:prstGeom prst="rect">
            <a:avLst/>
          </a:prstGeom>
        </p:spPr>
      </p:pic>
    </p:spTree>
    <p:extLst>
      <p:ext uri="{BB962C8B-B14F-4D97-AF65-F5344CB8AC3E}">
        <p14:creationId xmlns:p14="http://schemas.microsoft.com/office/powerpoint/2010/main" val="827194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085838" y="359564"/>
            <a:ext cx="4020332" cy="646331"/>
          </a:xfrm>
          <a:prstGeom prst="rect">
            <a:avLst/>
          </a:prstGeom>
          <a:noFill/>
        </p:spPr>
        <p:txBody>
          <a:bodyPr wrap="none" lIns="91440" tIns="45720" rIns="91440" bIns="45720" rtlCol="0" anchor="t">
            <a:spAutoFit/>
          </a:bodyPr>
          <a:lstStyle/>
          <a:p>
            <a:pPr algn="ctr"/>
            <a:r>
              <a:rPr lang="en-US" sz="3600">
                <a:solidFill>
                  <a:schemeClr val="accent6">
                    <a:lumMod val="75000"/>
                  </a:schemeClr>
                </a:solidFill>
                <a:ea typeface="+mn-lt"/>
                <a:cs typeface="+mn-lt"/>
              </a:rPr>
              <a:t>Wind and currents</a:t>
            </a:r>
            <a:endParaRPr lang="en-US">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a:solidFill>
                  <a:schemeClr val="accent6">
                    <a:lumMod val="75000"/>
                  </a:schemeClr>
                </a:solidFill>
                <a:latin typeface="Arial"/>
                <a:cs typeface="Arial"/>
              </a:rPr>
              <a:t>UA.III.B.K1b </a:t>
            </a:r>
            <a:endParaRPr lang="en-US">
              <a:solidFill>
                <a:schemeClr val="accent6">
                  <a:lumMod val="75000"/>
                </a:schemeClr>
              </a:solidFill>
            </a:endParaRPr>
          </a:p>
        </p:txBody>
      </p:sp>
      <p:pic>
        <p:nvPicPr>
          <p:cNvPr id="4" name="Picture 4" descr="Graphical user interface&#10;&#10;Description automatically generated">
            <a:extLst>
              <a:ext uri="{FF2B5EF4-FFF2-40B4-BE49-F238E27FC236}">
                <a16:creationId xmlns:a16="http://schemas.microsoft.com/office/drawing/2014/main" id="{36D33536-9F47-4866-A90B-C94BED81A82C}"/>
              </a:ext>
            </a:extLst>
          </p:cNvPr>
          <p:cNvPicPr>
            <a:picLocks noChangeAspect="1"/>
          </p:cNvPicPr>
          <p:nvPr/>
        </p:nvPicPr>
        <p:blipFill>
          <a:blip r:embed="rId2"/>
          <a:stretch>
            <a:fillRect/>
          </a:stretch>
        </p:blipFill>
        <p:spPr>
          <a:xfrm>
            <a:off x="2448170" y="1993463"/>
            <a:ext cx="7930661" cy="2998074"/>
          </a:xfrm>
          <a:prstGeom prst="rect">
            <a:avLst/>
          </a:prstGeom>
        </p:spPr>
      </p:pic>
    </p:spTree>
    <p:extLst>
      <p:ext uri="{BB962C8B-B14F-4D97-AF65-F5344CB8AC3E}">
        <p14:creationId xmlns:p14="http://schemas.microsoft.com/office/powerpoint/2010/main" val="2188837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085838" y="359564"/>
            <a:ext cx="4020332" cy="646331"/>
          </a:xfrm>
          <a:prstGeom prst="rect">
            <a:avLst/>
          </a:prstGeom>
          <a:noFill/>
        </p:spPr>
        <p:txBody>
          <a:bodyPr wrap="none" lIns="91440" tIns="45720" rIns="91440" bIns="45720" rtlCol="0" anchor="t">
            <a:spAutoFit/>
          </a:bodyPr>
          <a:lstStyle/>
          <a:p>
            <a:pPr algn="ctr"/>
            <a:r>
              <a:rPr lang="en-US" sz="3600">
                <a:solidFill>
                  <a:schemeClr val="accent6">
                    <a:lumMod val="75000"/>
                  </a:schemeClr>
                </a:solidFill>
                <a:ea typeface="+mn-lt"/>
                <a:cs typeface="+mn-lt"/>
              </a:rPr>
              <a:t>Wind and currents</a:t>
            </a:r>
            <a:endParaRPr lang="en-US">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a:solidFill>
                  <a:schemeClr val="accent6">
                    <a:lumMod val="75000"/>
                  </a:schemeClr>
                </a:solidFill>
                <a:latin typeface="Arial"/>
                <a:cs typeface="Arial"/>
              </a:rPr>
              <a:t>UA.III.B.K1b </a:t>
            </a:r>
            <a:endParaRPr lang="en-US">
              <a:solidFill>
                <a:schemeClr val="accent6">
                  <a:lumMod val="75000"/>
                </a:schemeClr>
              </a:solidFill>
            </a:endParaRPr>
          </a:p>
        </p:txBody>
      </p:sp>
      <p:pic>
        <p:nvPicPr>
          <p:cNvPr id="3" name="Picture 4" descr="Diagram&#10;&#10;Description automatically generated">
            <a:extLst>
              <a:ext uri="{FF2B5EF4-FFF2-40B4-BE49-F238E27FC236}">
                <a16:creationId xmlns:a16="http://schemas.microsoft.com/office/drawing/2014/main" id="{D74320EF-853C-42F4-B2BA-C00BD81693E0}"/>
              </a:ext>
            </a:extLst>
          </p:cNvPr>
          <p:cNvPicPr>
            <a:picLocks noChangeAspect="1"/>
          </p:cNvPicPr>
          <p:nvPr/>
        </p:nvPicPr>
        <p:blipFill>
          <a:blip r:embed="rId2"/>
          <a:stretch>
            <a:fillRect/>
          </a:stretch>
        </p:blipFill>
        <p:spPr>
          <a:xfrm>
            <a:off x="2086708" y="1192629"/>
            <a:ext cx="8038122" cy="5107743"/>
          </a:xfrm>
          <a:prstGeom prst="rect">
            <a:avLst/>
          </a:prstGeom>
        </p:spPr>
      </p:pic>
    </p:spTree>
    <p:extLst>
      <p:ext uri="{BB962C8B-B14F-4D97-AF65-F5344CB8AC3E}">
        <p14:creationId xmlns:p14="http://schemas.microsoft.com/office/powerpoint/2010/main" val="3686740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085838" y="359564"/>
            <a:ext cx="4020332" cy="646331"/>
          </a:xfrm>
          <a:prstGeom prst="rect">
            <a:avLst/>
          </a:prstGeom>
          <a:noFill/>
        </p:spPr>
        <p:txBody>
          <a:bodyPr wrap="none" lIns="91440" tIns="45720" rIns="91440" bIns="45720" rtlCol="0" anchor="t">
            <a:spAutoFit/>
          </a:bodyPr>
          <a:lstStyle/>
          <a:p>
            <a:pPr algn="ctr"/>
            <a:r>
              <a:rPr lang="en-US" sz="3600">
                <a:solidFill>
                  <a:schemeClr val="accent6">
                    <a:lumMod val="75000"/>
                  </a:schemeClr>
                </a:solidFill>
                <a:ea typeface="+mn-lt"/>
                <a:cs typeface="+mn-lt"/>
              </a:rPr>
              <a:t>Wind and currents</a:t>
            </a:r>
            <a:endParaRPr lang="en-US">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a:solidFill>
                  <a:schemeClr val="accent6">
                    <a:lumMod val="75000"/>
                  </a:schemeClr>
                </a:solidFill>
                <a:latin typeface="Arial"/>
                <a:cs typeface="Arial"/>
              </a:rPr>
              <a:t>UA.III.B.K1b </a:t>
            </a:r>
            <a:endParaRPr lang="en-US">
              <a:solidFill>
                <a:schemeClr val="accent6">
                  <a:lumMod val="75000"/>
                </a:schemeClr>
              </a:solidFill>
            </a:endParaRPr>
          </a:p>
        </p:txBody>
      </p:sp>
      <p:pic>
        <p:nvPicPr>
          <p:cNvPr id="5" name="Picture 6" descr="A picture containing graphical user interface&#10;&#10;Description automatically generated">
            <a:extLst>
              <a:ext uri="{FF2B5EF4-FFF2-40B4-BE49-F238E27FC236}">
                <a16:creationId xmlns:a16="http://schemas.microsoft.com/office/drawing/2014/main" id="{80FBDECF-F551-4D27-AA2E-E997599B7860}"/>
              </a:ext>
            </a:extLst>
          </p:cNvPr>
          <p:cNvPicPr>
            <a:picLocks noChangeAspect="1"/>
          </p:cNvPicPr>
          <p:nvPr/>
        </p:nvPicPr>
        <p:blipFill>
          <a:blip r:embed="rId2"/>
          <a:stretch>
            <a:fillRect/>
          </a:stretch>
        </p:blipFill>
        <p:spPr>
          <a:xfrm>
            <a:off x="1676401" y="1943224"/>
            <a:ext cx="8848969" cy="3284167"/>
          </a:xfrm>
          <a:prstGeom prst="rect">
            <a:avLst/>
          </a:prstGeom>
        </p:spPr>
      </p:pic>
    </p:spTree>
    <p:extLst>
      <p:ext uri="{BB962C8B-B14F-4D97-AF65-F5344CB8AC3E}">
        <p14:creationId xmlns:p14="http://schemas.microsoft.com/office/powerpoint/2010/main" val="3710946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085838" y="359564"/>
            <a:ext cx="4020332" cy="646331"/>
          </a:xfrm>
          <a:prstGeom prst="rect">
            <a:avLst/>
          </a:prstGeom>
          <a:noFill/>
        </p:spPr>
        <p:txBody>
          <a:bodyPr wrap="none" lIns="91440" tIns="45720" rIns="91440" bIns="45720" rtlCol="0" anchor="t">
            <a:spAutoFit/>
          </a:bodyPr>
          <a:lstStyle/>
          <a:p>
            <a:pPr algn="ctr"/>
            <a:r>
              <a:rPr lang="en-US" sz="3600">
                <a:solidFill>
                  <a:schemeClr val="accent6">
                    <a:lumMod val="75000"/>
                  </a:schemeClr>
                </a:solidFill>
                <a:ea typeface="+mn-lt"/>
                <a:cs typeface="+mn-lt"/>
              </a:rPr>
              <a:t>Wind and currents</a:t>
            </a:r>
            <a:endParaRPr lang="en-US">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a:solidFill>
                  <a:schemeClr val="accent6">
                    <a:lumMod val="75000"/>
                  </a:schemeClr>
                </a:solidFill>
                <a:latin typeface="Arial"/>
                <a:cs typeface="Arial"/>
              </a:rPr>
              <a:t>UA.III.B.K1b </a:t>
            </a:r>
            <a:endParaRPr lang="en-US">
              <a:solidFill>
                <a:schemeClr val="accent6">
                  <a:lumMod val="75000"/>
                </a:schemeClr>
              </a:solidFill>
            </a:endParaRPr>
          </a:p>
        </p:txBody>
      </p:sp>
      <p:pic>
        <p:nvPicPr>
          <p:cNvPr id="3" name="Picture 4" descr="A picture containing diagram&#10;&#10;Description automatically generated">
            <a:extLst>
              <a:ext uri="{FF2B5EF4-FFF2-40B4-BE49-F238E27FC236}">
                <a16:creationId xmlns:a16="http://schemas.microsoft.com/office/drawing/2014/main" id="{CF10589D-8B86-4614-96F3-9D37D83E3D99}"/>
              </a:ext>
            </a:extLst>
          </p:cNvPr>
          <p:cNvPicPr>
            <a:picLocks noChangeAspect="1"/>
          </p:cNvPicPr>
          <p:nvPr/>
        </p:nvPicPr>
        <p:blipFill>
          <a:blip r:embed="rId2"/>
          <a:stretch>
            <a:fillRect/>
          </a:stretch>
        </p:blipFill>
        <p:spPr>
          <a:xfrm>
            <a:off x="2330939" y="1230256"/>
            <a:ext cx="7549660" cy="5335333"/>
          </a:xfrm>
          <a:prstGeom prst="rect">
            <a:avLst/>
          </a:prstGeom>
        </p:spPr>
      </p:pic>
    </p:spTree>
    <p:extLst>
      <p:ext uri="{BB962C8B-B14F-4D97-AF65-F5344CB8AC3E}">
        <p14:creationId xmlns:p14="http://schemas.microsoft.com/office/powerpoint/2010/main" val="82091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085838" y="359564"/>
            <a:ext cx="4020332" cy="646331"/>
          </a:xfrm>
          <a:prstGeom prst="rect">
            <a:avLst/>
          </a:prstGeom>
          <a:noFill/>
        </p:spPr>
        <p:txBody>
          <a:bodyPr wrap="none" lIns="91440" tIns="45720" rIns="91440" bIns="45720" rtlCol="0" anchor="t">
            <a:spAutoFit/>
          </a:bodyPr>
          <a:lstStyle/>
          <a:p>
            <a:pPr algn="ctr"/>
            <a:r>
              <a:rPr lang="en-US" sz="3600">
                <a:solidFill>
                  <a:schemeClr val="accent6">
                    <a:lumMod val="75000"/>
                  </a:schemeClr>
                </a:solidFill>
                <a:ea typeface="+mn-lt"/>
                <a:cs typeface="+mn-lt"/>
              </a:rPr>
              <a:t>Wind and currents</a:t>
            </a:r>
            <a:endParaRPr lang="en-US">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a:solidFill>
                  <a:schemeClr val="accent6">
                    <a:lumMod val="75000"/>
                  </a:schemeClr>
                </a:solidFill>
                <a:latin typeface="Arial"/>
                <a:cs typeface="Arial"/>
              </a:rPr>
              <a:t>UA.III.B.K1b </a:t>
            </a:r>
            <a:endParaRPr lang="en-US">
              <a:solidFill>
                <a:schemeClr val="accent6">
                  <a:lumMod val="75000"/>
                </a:schemeClr>
              </a:solidFill>
            </a:endParaRPr>
          </a:p>
        </p:txBody>
      </p:sp>
      <p:pic>
        <p:nvPicPr>
          <p:cNvPr id="4" name="Picture 4" descr="Graphical user interface, website&#10;&#10;Description automatically generated">
            <a:extLst>
              <a:ext uri="{FF2B5EF4-FFF2-40B4-BE49-F238E27FC236}">
                <a16:creationId xmlns:a16="http://schemas.microsoft.com/office/drawing/2014/main" id="{80A394E3-E5F1-45B0-93F5-B5D9186536CE}"/>
              </a:ext>
            </a:extLst>
          </p:cNvPr>
          <p:cNvPicPr>
            <a:picLocks noChangeAspect="1"/>
          </p:cNvPicPr>
          <p:nvPr/>
        </p:nvPicPr>
        <p:blipFill>
          <a:blip r:embed="rId2"/>
          <a:stretch>
            <a:fillRect/>
          </a:stretch>
        </p:blipFill>
        <p:spPr>
          <a:xfrm>
            <a:off x="2360247" y="1133179"/>
            <a:ext cx="7481276" cy="5275491"/>
          </a:xfrm>
          <a:prstGeom prst="rect">
            <a:avLst/>
          </a:prstGeom>
        </p:spPr>
      </p:pic>
    </p:spTree>
    <p:extLst>
      <p:ext uri="{BB962C8B-B14F-4D97-AF65-F5344CB8AC3E}">
        <p14:creationId xmlns:p14="http://schemas.microsoft.com/office/powerpoint/2010/main" val="355642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CFE368-1D98-4E5E-99B3-C86BCEB3CCD3}"/>
              </a:ext>
            </a:extLst>
          </p:cNvPr>
          <p:cNvSpPr txBox="1"/>
          <p:nvPr/>
        </p:nvSpPr>
        <p:spPr>
          <a:xfrm>
            <a:off x="1317895" y="259947"/>
            <a:ext cx="9572044" cy="646331"/>
          </a:xfrm>
          <a:prstGeom prst="rect">
            <a:avLst/>
          </a:prstGeom>
          <a:noFill/>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Remote Pilot – Airman Certification Standards</a:t>
            </a:r>
            <a:endParaRPr lang="en-US" sz="3600" dirty="0">
              <a:solidFill>
                <a:schemeClr val="bg1"/>
              </a:solidFill>
            </a:endParaRPr>
          </a:p>
        </p:txBody>
      </p:sp>
      <p:graphicFrame>
        <p:nvGraphicFramePr>
          <p:cNvPr id="3" name="Table 2">
            <a:extLst>
              <a:ext uri="{FF2B5EF4-FFF2-40B4-BE49-F238E27FC236}">
                <a16:creationId xmlns:a16="http://schemas.microsoft.com/office/drawing/2014/main" id="{9FC4DE15-C25C-48E9-8592-243E10F0A5A2}"/>
              </a:ext>
            </a:extLst>
          </p:cNvPr>
          <p:cNvGraphicFramePr>
            <a:graphicFrameLocks noGrp="1"/>
          </p:cNvGraphicFramePr>
          <p:nvPr>
            <p:extLst>
              <p:ext uri="{D42A27DB-BD31-4B8C-83A1-F6EECF244321}">
                <p14:modId xmlns:p14="http://schemas.microsoft.com/office/powerpoint/2010/main" val="1899646197"/>
              </p:ext>
            </p:extLst>
          </p:nvPr>
        </p:nvGraphicFramePr>
        <p:xfrm>
          <a:off x="1080655" y="906278"/>
          <a:ext cx="10046524" cy="5771040"/>
        </p:xfrm>
        <a:graphic>
          <a:graphicData uri="http://schemas.openxmlformats.org/drawingml/2006/table">
            <a:tbl>
              <a:tblPr firstRow="1" bandRow="1">
                <a:tableStyleId>{5C22544A-7EE6-4342-B048-85BDC9FD1C3A}</a:tableStyleId>
              </a:tblPr>
              <a:tblGrid>
                <a:gridCol w="1498916">
                  <a:extLst>
                    <a:ext uri="{9D8B030D-6E8A-4147-A177-3AD203B41FA5}">
                      <a16:colId xmlns:a16="http://schemas.microsoft.com/office/drawing/2014/main" val="1530009053"/>
                    </a:ext>
                  </a:extLst>
                </a:gridCol>
                <a:gridCol w="8547608">
                  <a:extLst>
                    <a:ext uri="{9D8B030D-6E8A-4147-A177-3AD203B41FA5}">
                      <a16:colId xmlns:a16="http://schemas.microsoft.com/office/drawing/2014/main" val="2190537347"/>
                    </a:ext>
                  </a:extLst>
                </a:gridCol>
              </a:tblGrid>
              <a:tr h="370840">
                <a:tc>
                  <a:txBody>
                    <a:bodyPr/>
                    <a:lstStyle/>
                    <a:p>
                      <a:r>
                        <a:rPr lang="en-US" sz="1600" dirty="0">
                          <a:solidFill>
                            <a:schemeClr val="bg1"/>
                          </a:solidFill>
                          <a:latin typeface="Arial" panose="020B0604020202020204" pitchFamily="34" charset="0"/>
                          <a:cs typeface="Arial" panose="020B0604020202020204" pitchFamily="34" charset="0"/>
                        </a:rPr>
                        <a:t>Task</a:t>
                      </a:r>
                    </a:p>
                  </a:txBody>
                  <a:tcPr>
                    <a:noFill/>
                  </a:tcPr>
                </a:tc>
                <a:tc>
                  <a:txBody>
                    <a:bodyPr/>
                    <a:lstStyle/>
                    <a:p>
                      <a:pPr lvl="0">
                        <a:buNone/>
                      </a:pPr>
                      <a:r>
                        <a:rPr lang="en-US" sz="1600" b="1" i="0" u="none" strike="noStrike" noProof="0" dirty="0">
                          <a:solidFill>
                            <a:schemeClr val="bg1"/>
                          </a:solidFill>
                          <a:latin typeface="Avenir Next LT Pro Light"/>
                        </a:rPr>
                        <a:t>B. </a:t>
                      </a:r>
                      <a:r>
                        <a:rPr lang="en-US" sz="1600" dirty="0">
                          <a:solidFill>
                            <a:schemeClr val="bg1"/>
                          </a:solidFill>
                        </a:rPr>
                        <a:t>Effects of Weather on Performance</a:t>
                      </a:r>
                      <a:endParaRPr lang="en-US" dirty="0">
                        <a:solidFill>
                          <a:schemeClr val="bg1"/>
                        </a:solidFill>
                      </a:endParaRPr>
                    </a:p>
                  </a:txBody>
                  <a:tcPr>
                    <a:noFill/>
                  </a:tcPr>
                </a:tc>
                <a:extLst>
                  <a:ext uri="{0D108BD9-81ED-4DB2-BD59-A6C34878D82A}">
                    <a16:rowId xmlns:a16="http://schemas.microsoft.com/office/drawing/2014/main" val="1044916287"/>
                  </a:ext>
                </a:extLst>
              </a:tr>
              <a:tr h="365920">
                <a:tc>
                  <a:txBody>
                    <a:bodyPr/>
                    <a:lstStyle/>
                    <a:p>
                      <a:r>
                        <a:rPr lang="en-US" sz="1600" b="1" dirty="0">
                          <a:solidFill>
                            <a:schemeClr val="bg1"/>
                          </a:solidFill>
                          <a:latin typeface="Arial" panose="020B0604020202020204" pitchFamily="34" charset="0"/>
                          <a:cs typeface="Arial" panose="020B0604020202020204" pitchFamily="34" charset="0"/>
                        </a:rPr>
                        <a:t>References</a:t>
                      </a:r>
                    </a:p>
                  </a:txBody>
                  <a:tcPr>
                    <a:noFill/>
                  </a:tcPr>
                </a:tc>
                <a:tc>
                  <a:txBody>
                    <a:bodyPr/>
                    <a:lstStyle/>
                    <a:p>
                      <a:pPr lvl="0">
                        <a:buNone/>
                      </a:pPr>
                      <a:r>
                        <a:rPr lang="pt-BR" sz="1600" dirty="0">
                          <a:solidFill>
                            <a:schemeClr val="bg1"/>
                          </a:solidFill>
                        </a:rPr>
                        <a:t>AC 00-6; AC 107-2; AIM; FAA-H-8083-25</a:t>
                      </a:r>
                      <a:endParaRPr lang="en-US" b="0" i="0" u="none" strike="noStrike" noProof="0" dirty="0">
                        <a:solidFill>
                          <a:schemeClr val="bg1"/>
                        </a:solidFill>
                        <a:latin typeface="Avenir Next LT Pro Light"/>
                      </a:endParaRPr>
                    </a:p>
                  </a:txBody>
                  <a:tcPr>
                    <a:noFill/>
                  </a:tcPr>
                </a:tc>
                <a:extLst>
                  <a:ext uri="{0D108BD9-81ED-4DB2-BD59-A6C34878D82A}">
                    <a16:rowId xmlns:a16="http://schemas.microsoft.com/office/drawing/2014/main" val="3548069522"/>
                  </a:ext>
                </a:extLst>
              </a:tr>
              <a:tr h="370840">
                <a:tc>
                  <a:txBody>
                    <a:bodyPr/>
                    <a:lstStyle/>
                    <a:p>
                      <a:r>
                        <a:rPr lang="en-US" sz="1600" b="1" dirty="0">
                          <a:solidFill>
                            <a:schemeClr val="bg1"/>
                          </a:solidFill>
                          <a:latin typeface="Arial"/>
                          <a:cs typeface="Arial"/>
                        </a:rPr>
                        <a:t>Objective</a:t>
                      </a:r>
                    </a:p>
                  </a:txBody>
                  <a:tcPr>
                    <a:noFill/>
                  </a:tcPr>
                </a:tc>
                <a:tc>
                  <a:txBody>
                    <a:bodyPr/>
                    <a:lstStyle/>
                    <a:p>
                      <a:pPr lvl="0">
                        <a:buNone/>
                      </a:pPr>
                      <a:r>
                        <a:rPr lang="en-US" sz="1600" dirty="0">
                          <a:solidFill>
                            <a:schemeClr val="bg1"/>
                          </a:solidFill>
                        </a:rPr>
                        <a:t>To determine that the applicant is knowledgeable of the effects of weather on performance.</a:t>
                      </a:r>
                      <a:endParaRPr lang="en-US" b="0" i="0" u="none" strike="noStrike" noProof="0" dirty="0">
                        <a:solidFill>
                          <a:schemeClr val="bg1"/>
                        </a:solidFill>
                        <a:latin typeface="Avenir Next LT Pro Light"/>
                      </a:endParaRPr>
                    </a:p>
                  </a:txBody>
                  <a:tcPr>
                    <a:noFill/>
                  </a:tcPr>
                </a:tc>
                <a:extLst>
                  <a:ext uri="{0D108BD9-81ED-4DB2-BD59-A6C34878D82A}">
                    <a16:rowId xmlns:a16="http://schemas.microsoft.com/office/drawing/2014/main" val="2298132813"/>
                  </a:ext>
                </a:extLst>
              </a:tr>
              <a:tr h="370840">
                <a:tc>
                  <a:txBody>
                    <a:bodyPr/>
                    <a:lstStyle/>
                    <a:p>
                      <a:r>
                        <a:rPr lang="en-US" sz="1600" b="1" dirty="0">
                          <a:solidFill>
                            <a:schemeClr val="bg1"/>
                          </a:solidFill>
                          <a:latin typeface="Arial" panose="020B0604020202020204" pitchFamily="34" charset="0"/>
                          <a:cs typeface="Arial" panose="020B0604020202020204" pitchFamily="34" charset="0"/>
                        </a:rPr>
                        <a:t>Knowledge</a:t>
                      </a:r>
                    </a:p>
                  </a:txBody>
                  <a:tcPr>
                    <a:noFill/>
                  </a:tcPr>
                </a:tc>
                <a:tc>
                  <a:txBody>
                    <a:bodyPr/>
                    <a:lstStyle/>
                    <a:p>
                      <a:r>
                        <a:rPr lang="en-US" sz="1600" dirty="0">
                          <a:solidFill>
                            <a:schemeClr val="bg1"/>
                          </a:solidFill>
                          <a:latin typeface="+mn-lt"/>
                          <a:cs typeface="Arial" panose="020B0604020202020204" pitchFamily="34" charset="0"/>
                        </a:rPr>
                        <a:t>The applicant demonstrates understanding of:</a:t>
                      </a:r>
                      <a:endParaRPr lang="en-US" sz="1600" dirty="0">
                        <a:solidFill>
                          <a:schemeClr val="bg1"/>
                        </a:solidFill>
                        <a:latin typeface="+mn-lt"/>
                        <a:cs typeface="Arial"/>
                      </a:endParaRPr>
                    </a:p>
                  </a:txBody>
                  <a:tcPr>
                    <a:noFill/>
                  </a:tcPr>
                </a:tc>
                <a:extLst>
                  <a:ext uri="{0D108BD9-81ED-4DB2-BD59-A6C34878D82A}">
                    <a16:rowId xmlns:a16="http://schemas.microsoft.com/office/drawing/2014/main" val="3262193825"/>
                  </a:ext>
                </a:extLst>
              </a:tr>
              <a:tr h="160074">
                <a:tc>
                  <a:txBody>
                    <a:bodyPr/>
                    <a:lstStyle/>
                    <a:p>
                      <a:pPr algn="ctr"/>
                      <a:r>
                        <a:rPr lang="en-US" sz="1600" dirty="0">
                          <a:solidFill>
                            <a:schemeClr val="bg1"/>
                          </a:solidFill>
                          <a:latin typeface="Arial"/>
                          <a:cs typeface="Arial"/>
                        </a:rPr>
                        <a:t>UA.III.B.K1</a:t>
                      </a:r>
                    </a:p>
                  </a:txBody>
                  <a:tcPr>
                    <a:noFill/>
                  </a:tcPr>
                </a:tc>
                <a:tc>
                  <a:txBody>
                    <a:bodyPr/>
                    <a:lstStyle/>
                    <a:p>
                      <a:pPr lvl="0">
                        <a:buNone/>
                      </a:pPr>
                      <a:r>
                        <a:rPr lang="en-US" sz="1600" dirty="0">
                          <a:solidFill>
                            <a:schemeClr val="bg1"/>
                          </a:solidFill>
                        </a:rPr>
                        <a:t>Weather factors and their effects on performance:</a:t>
                      </a:r>
                      <a:endParaRPr lang="en-US" sz="1500" b="0" i="0" u="none" strike="noStrike" noProof="0" dirty="0">
                        <a:solidFill>
                          <a:schemeClr val="bg1"/>
                        </a:solidFill>
                      </a:endParaRPr>
                    </a:p>
                  </a:txBody>
                  <a:tcPr>
                    <a:noFill/>
                  </a:tcPr>
                </a:tc>
                <a:extLst>
                  <a:ext uri="{0D108BD9-81ED-4DB2-BD59-A6C34878D82A}">
                    <a16:rowId xmlns:a16="http://schemas.microsoft.com/office/drawing/2014/main" val="1956493063"/>
                  </a:ext>
                </a:extLst>
              </a:tr>
              <a:tr h="140521">
                <a:tc>
                  <a:txBody>
                    <a:bodyPr/>
                    <a:lstStyle/>
                    <a:p>
                      <a:pPr algn="ctr"/>
                      <a:r>
                        <a:rPr lang="en-US" sz="1600" dirty="0">
                          <a:solidFill>
                            <a:schemeClr val="bg1"/>
                          </a:solidFill>
                          <a:latin typeface="Arial"/>
                          <a:cs typeface="Arial"/>
                        </a:rPr>
                        <a:t>UA.III.B.K1a</a:t>
                      </a:r>
                    </a:p>
                  </a:txBody>
                  <a:tcPr>
                    <a:noFill/>
                  </a:tcPr>
                </a:tc>
                <a:tc>
                  <a:txBody>
                    <a:bodyPr/>
                    <a:lstStyle/>
                    <a:p>
                      <a:pPr lvl="1">
                        <a:buNone/>
                      </a:pPr>
                      <a:r>
                        <a:rPr lang="en-US" sz="1600" dirty="0">
                          <a:solidFill>
                            <a:schemeClr val="bg1"/>
                          </a:solidFill>
                          <a:latin typeface="Avenir Next LT Pro"/>
                        </a:rPr>
                        <a:t>a. Density altitude</a:t>
                      </a:r>
                      <a:endParaRPr lang="en-US" sz="1600">
                        <a:solidFill>
                          <a:schemeClr val="bg1"/>
                        </a:solidFill>
                        <a:latin typeface="Avenir Next LT Pro"/>
                        <a:cs typeface="Arial"/>
                      </a:endParaRPr>
                    </a:p>
                  </a:txBody>
                  <a:tcPr>
                    <a:noFill/>
                  </a:tcPr>
                </a:tc>
                <a:extLst>
                  <a:ext uri="{0D108BD9-81ED-4DB2-BD59-A6C34878D82A}">
                    <a16:rowId xmlns:a16="http://schemas.microsoft.com/office/drawing/2014/main" val="2394628301"/>
                  </a:ext>
                </a:extLst>
              </a:tr>
              <a:tr h="1468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UA.III.B.K1b</a:t>
                      </a:r>
                    </a:p>
                  </a:txBody>
                  <a:tcPr>
                    <a:noFill/>
                  </a:tcPr>
                </a:tc>
                <a:tc>
                  <a:txBody>
                    <a:bodyPr/>
                    <a:lstStyle/>
                    <a:p>
                      <a:pPr lvl="1">
                        <a:buNone/>
                      </a:pPr>
                      <a:r>
                        <a:rPr lang="en-US" sz="1600" dirty="0">
                          <a:solidFill>
                            <a:schemeClr val="bg1"/>
                          </a:solidFill>
                          <a:latin typeface="Avenir Next LT Pro"/>
                        </a:rPr>
                        <a:t>b. Wind and currents</a:t>
                      </a:r>
                    </a:p>
                  </a:txBody>
                  <a:tcPr>
                    <a:noFill/>
                  </a:tcPr>
                </a:tc>
                <a:extLst>
                  <a:ext uri="{0D108BD9-81ED-4DB2-BD59-A6C34878D82A}">
                    <a16:rowId xmlns:a16="http://schemas.microsoft.com/office/drawing/2014/main" val="2397859920"/>
                  </a:ext>
                </a:extLst>
              </a:tr>
              <a:tr h="135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UA.III.B.K1c</a:t>
                      </a:r>
                    </a:p>
                  </a:txBody>
                  <a:tcPr>
                    <a:noFill/>
                  </a:tcPr>
                </a:tc>
                <a:tc>
                  <a:txBody>
                    <a:bodyPr/>
                    <a:lstStyle/>
                    <a:p>
                      <a:pPr lvl="1">
                        <a:buNone/>
                      </a:pPr>
                      <a:r>
                        <a:rPr lang="en-US" sz="1600" dirty="0">
                          <a:solidFill>
                            <a:schemeClr val="bg1"/>
                          </a:solidFill>
                          <a:latin typeface="Avenir Next LT Pro"/>
                        </a:rPr>
                        <a:t>c. Atmospheric stability, pressure, and temperature</a:t>
                      </a:r>
                    </a:p>
                  </a:txBody>
                  <a:tcPr>
                    <a:noFill/>
                  </a:tcPr>
                </a:tc>
                <a:extLst>
                  <a:ext uri="{0D108BD9-81ED-4DB2-BD59-A6C34878D82A}">
                    <a16:rowId xmlns:a16="http://schemas.microsoft.com/office/drawing/2014/main" val="3054724074"/>
                  </a:ext>
                </a:extLst>
              </a:tr>
              <a:tr h="1422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UA.III.B.K1d</a:t>
                      </a:r>
                      <a:endParaRPr lang="en-US" sz="1600" b="1" dirty="0">
                        <a:solidFill>
                          <a:schemeClr val="bg1"/>
                        </a:solidFill>
                        <a:latin typeface="Arial" panose="020B0604020202020204" pitchFamily="34" charset="0"/>
                        <a:cs typeface="Arial" panose="020B0604020202020204" pitchFamily="34" charset="0"/>
                      </a:endParaRPr>
                    </a:p>
                  </a:txBody>
                  <a:tcPr>
                    <a:noFill/>
                  </a:tcPr>
                </a:tc>
                <a:tc>
                  <a:txBody>
                    <a:bodyPr/>
                    <a:lstStyle/>
                    <a:p>
                      <a:pPr lvl="1">
                        <a:buNone/>
                      </a:pPr>
                      <a:r>
                        <a:rPr lang="en-US" sz="1600" dirty="0">
                          <a:solidFill>
                            <a:schemeClr val="bg1"/>
                          </a:solidFill>
                          <a:latin typeface="Avenir Next LT Pro"/>
                        </a:rPr>
                        <a:t>d. Air masses and fronts</a:t>
                      </a:r>
                      <a:endParaRPr lang="en-US" sz="1600">
                        <a:solidFill>
                          <a:schemeClr val="bg1"/>
                        </a:solidFill>
                        <a:latin typeface="Avenir Next LT Pro"/>
                      </a:endParaRPr>
                    </a:p>
                  </a:txBody>
                  <a:tcPr>
                    <a:noFill/>
                  </a:tcPr>
                </a:tc>
                <a:extLst>
                  <a:ext uri="{0D108BD9-81ED-4DB2-BD59-A6C34878D82A}">
                    <a16:rowId xmlns:a16="http://schemas.microsoft.com/office/drawing/2014/main" val="3371420802"/>
                  </a:ext>
                </a:extLst>
              </a:tr>
              <a:tr h="234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a:cs typeface="Arial"/>
                        </a:rPr>
                        <a:t>UA.III.B.K1e</a:t>
                      </a:r>
                      <a:endParaRPr lang="en-US" b="1" dirty="0">
                        <a:solidFill>
                          <a:schemeClr val="bg1"/>
                        </a:solidFill>
                      </a:endParaRPr>
                    </a:p>
                  </a:txBody>
                  <a:tcPr>
                    <a:noFill/>
                  </a:tcPr>
                </a:tc>
                <a:tc>
                  <a:txBody>
                    <a:bodyPr/>
                    <a:lstStyle/>
                    <a:p>
                      <a:pPr lvl="1">
                        <a:buNone/>
                      </a:pPr>
                      <a:r>
                        <a:rPr lang="en-US" sz="1600" dirty="0">
                          <a:solidFill>
                            <a:schemeClr val="bg1"/>
                          </a:solidFill>
                          <a:latin typeface="Avenir Next LT Pro"/>
                        </a:rPr>
                        <a:t>e. Thunderstorms and microbursts</a:t>
                      </a:r>
                    </a:p>
                  </a:txBody>
                  <a:tcPr>
                    <a:noFill/>
                  </a:tcPr>
                </a:tc>
                <a:extLst>
                  <a:ext uri="{0D108BD9-81ED-4DB2-BD59-A6C34878D82A}">
                    <a16:rowId xmlns:a16="http://schemas.microsoft.com/office/drawing/2014/main" val="3905009338"/>
                  </a:ext>
                </a:extLst>
              </a:tr>
              <a:tr h="1980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UA.III.B.K1f</a:t>
                      </a:r>
                    </a:p>
                  </a:txBody>
                  <a:tcPr>
                    <a:noFill/>
                  </a:tcPr>
                </a:tc>
                <a:tc>
                  <a:txBody>
                    <a:bodyPr/>
                    <a:lstStyle/>
                    <a:p>
                      <a:pPr lvl="1"/>
                      <a:r>
                        <a:rPr lang="en-US" sz="1600" dirty="0">
                          <a:solidFill>
                            <a:schemeClr val="bg1"/>
                          </a:solidFill>
                          <a:latin typeface="Avenir Next LT Pro"/>
                        </a:rPr>
                        <a:t>f.  Tornadoes</a:t>
                      </a:r>
                      <a:endParaRPr lang="en-US" sz="1600">
                        <a:solidFill>
                          <a:schemeClr val="bg1"/>
                        </a:solidFill>
                        <a:latin typeface="Avenir Next LT Pro"/>
                      </a:endParaRPr>
                    </a:p>
                  </a:txBody>
                  <a:tcPr>
                    <a:noFill/>
                  </a:tcPr>
                </a:tc>
                <a:extLst>
                  <a:ext uri="{0D108BD9-81ED-4DB2-BD59-A6C34878D82A}">
                    <a16:rowId xmlns:a16="http://schemas.microsoft.com/office/drawing/2014/main" val="3706340362"/>
                  </a:ext>
                </a:extLst>
              </a:tr>
              <a:tr h="178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latin typeface="Arial"/>
                          <a:cs typeface="Arial"/>
                        </a:rPr>
                        <a:t>UA.III.B.K1g</a:t>
                      </a:r>
                      <a:endParaRPr lang="en-US" b="1" dirty="0">
                        <a:solidFill>
                          <a:schemeClr val="bg1"/>
                        </a:solidFill>
                      </a:endParaRPr>
                    </a:p>
                  </a:txBody>
                  <a:tcPr>
                    <a:noFill/>
                  </a:tcPr>
                </a:tc>
                <a:tc>
                  <a:txBody>
                    <a:bodyPr/>
                    <a:lstStyle/>
                    <a:p>
                      <a:pPr lvl="1">
                        <a:buNone/>
                      </a:pPr>
                      <a:r>
                        <a:rPr lang="en-US" sz="1600" dirty="0">
                          <a:solidFill>
                            <a:schemeClr val="bg1"/>
                          </a:solidFill>
                          <a:latin typeface="Avenir Next LT Pro"/>
                        </a:rPr>
                        <a:t>g. Icing</a:t>
                      </a:r>
                    </a:p>
                  </a:txBody>
                  <a:tcPr>
                    <a:noFill/>
                  </a:tcPr>
                </a:tc>
                <a:extLst>
                  <a:ext uri="{0D108BD9-81ED-4DB2-BD59-A6C34878D82A}">
                    <a16:rowId xmlns:a16="http://schemas.microsoft.com/office/drawing/2014/main" val="3820439927"/>
                  </a:ext>
                </a:extLst>
              </a:tr>
              <a:tr h="176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UA.III.B.K1h</a:t>
                      </a:r>
                    </a:p>
                  </a:txBody>
                  <a:tcPr>
                    <a:noFill/>
                  </a:tcPr>
                </a:tc>
                <a:tc>
                  <a:txBody>
                    <a:bodyPr/>
                    <a:lstStyle/>
                    <a:p>
                      <a:pPr marL="690245" lvl="1" indent="-233045"/>
                      <a:r>
                        <a:rPr lang="en-US" sz="1600" dirty="0">
                          <a:solidFill>
                            <a:schemeClr val="bg1"/>
                          </a:solidFill>
                          <a:latin typeface="Avenir Next LT Pro"/>
                        </a:rPr>
                        <a:t>h. Hail</a:t>
                      </a:r>
                      <a:endParaRPr lang="en-US" sz="1600">
                        <a:solidFill>
                          <a:schemeClr val="bg1"/>
                        </a:solidFill>
                        <a:latin typeface="Avenir Next LT Pro"/>
                      </a:endParaRPr>
                    </a:p>
                  </a:txBody>
                  <a:tcPr>
                    <a:noFill/>
                  </a:tcPr>
                </a:tc>
                <a:extLst>
                  <a:ext uri="{0D108BD9-81ED-4DB2-BD59-A6C34878D82A}">
                    <a16:rowId xmlns:a16="http://schemas.microsoft.com/office/drawing/2014/main" val="3861087370"/>
                  </a:ext>
                </a:extLst>
              </a:tr>
              <a:tr h="176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UA.III.B.K1i</a:t>
                      </a:r>
                    </a:p>
                  </a:txBody>
                  <a:tcPr>
                    <a:noFill/>
                  </a:tcPr>
                </a:tc>
                <a:tc>
                  <a:txBody>
                    <a:bodyPr/>
                    <a:lstStyle/>
                    <a:p>
                      <a:pPr marL="690245" lvl="1" indent="-233045"/>
                      <a:r>
                        <a:rPr lang="en-US" sz="1600" dirty="0" err="1">
                          <a:solidFill>
                            <a:schemeClr val="bg1"/>
                          </a:solidFill>
                          <a:latin typeface="Avenir Next LT Pro"/>
                        </a:rPr>
                        <a:t>i</a:t>
                      </a:r>
                      <a:r>
                        <a:rPr lang="en-US" sz="1600" dirty="0">
                          <a:solidFill>
                            <a:schemeClr val="bg1"/>
                          </a:solidFill>
                          <a:latin typeface="Avenir Next LT Pro"/>
                        </a:rPr>
                        <a:t>.  Fog</a:t>
                      </a:r>
                      <a:endParaRPr lang="en-US" sz="1600">
                        <a:solidFill>
                          <a:schemeClr val="bg1"/>
                        </a:solidFill>
                        <a:latin typeface="Avenir Next LT Pro"/>
                      </a:endParaRPr>
                    </a:p>
                  </a:txBody>
                  <a:tcPr>
                    <a:noFill/>
                  </a:tcPr>
                </a:tc>
                <a:extLst>
                  <a:ext uri="{0D108BD9-81ED-4DB2-BD59-A6C34878D82A}">
                    <a16:rowId xmlns:a16="http://schemas.microsoft.com/office/drawing/2014/main" val="3258550628"/>
                  </a:ext>
                </a:extLst>
              </a:tr>
              <a:tr h="176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UA.III.B.K1j</a:t>
                      </a:r>
                    </a:p>
                  </a:txBody>
                  <a:tcPr>
                    <a:noFill/>
                  </a:tcPr>
                </a:tc>
                <a:tc>
                  <a:txBody>
                    <a:bodyPr/>
                    <a:lstStyle/>
                    <a:p>
                      <a:pPr marL="690245" lvl="1" indent="-233045"/>
                      <a:r>
                        <a:rPr lang="en-US" sz="1600" dirty="0">
                          <a:solidFill>
                            <a:schemeClr val="bg1"/>
                          </a:solidFill>
                          <a:latin typeface="Avenir Next LT Pro"/>
                        </a:rPr>
                        <a:t>j.  Ceiling and visibility</a:t>
                      </a:r>
                      <a:endParaRPr lang="en-US" sz="1600">
                        <a:solidFill>
                          <a:schemeClr val="bg1"/>
                        </a:solidFill>
                        <a:latin typeface="Avenir Next LT Pro"/>
                      </a:endParaRPr>
                    </a:p>
                  </a:txBody>
                  <a:tcPr>
                    <a:noFill/>
                  </a:tcPr>
                </a:tc>
                <a:extLst>
                  <a:ext uri="{0D108BD9-81ED-4DB2-BD59-A6C34878D82A}">
                    <a16:rowId xmlns:a16="http://schemas.microsoft.com/office/drawing/2014/main" val="2310014177"/>
                  </a:ext>
                </a:extLst>
              </a:tr>
              <a:tr h="176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a:cs typeface="Arial"/>
                        </a:rPr>
                        <a:t>UA.III.B.K1k</a:t>
                      </a:r>
                    </a:p>
                  </a:txBody>
                  <a:tcPr>
                    <a:noFill/>
                  </a:tcPr>
                </a:tc>
                <a:tc>
                  <a:txBody>
                    <a:bodyPr/>
                    <a:lstStyle/>
                    <a:p>
                      <a:pPr marL="690245" lvl="1" indent="-233045"/>
                      <a:r>
                        <a:rPr lang="en-US" sz="1600" dirty="0">
                          <a:solidFill>
                            <a:schemeClr val="bg1"/>
                          </a:solidFill>
                          <a:latin typeface="Avenir Next LT Pro"/>
                        </a:rPr>
                        <a:t>k. Lightning</a:t>
                      </a:r>
                    </a:p>
                  </a:txBody>
                  <a:tcPr>
                    <a:noFill/>
                  </a:tcPr>
                </a:tc>
                <a:extLst>
                  <a:ext uri="{0D108BD9-81ED-4DB2-BD59-A6C34878D82A}">
                    <a16:rowId xmlns:a16="http://schemas.microsoft.com/office/drawing/2014/main" val="1117240398"/>
                  </a:ext>
                </a:extLst>
              </a:tr>
            </a:tbl>
          </a:graphicData>
        </a:graphic>
      </p:graphicFrame>
    </p:spTree>
    <p:extLst>
      <p:ext uri="{BB962C8B-B14F-4D97-AF65-F5344CB8AC3E}">
        <p14:creationId xmlns:p14="http://schemas.microsoft.com/office/powerpoint/2010/main" val="653700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962579" y="359564"/>
            <a:ext cx="10266850"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Atmospheric stability, pressure, and temperature</a:t>
            </a:r>
            <a:endParaRPr lang="en-US" dirty="0">
              <a:solidFill>
                <a:schemeClr val="accent6">
                  <a:lumMod val="75000"/>
                </a:schemeClr>
              </a:solidFill>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UA.III.B.K1c </a:t>
            </a:r>
            <a:endParaRPr lang="en-US" dirty="0">
              <a:solidFill>
                <a:schemeClr val="accent6">
                  <a:lumMod val="75000"/>
                </a:schemeClr>
              </a:solidFill>
            </a:endParaRPr>
          </a:p>
        </p:txBody>
      </p:sp>
      <p:pic>
        <p:nvPicPr>
          <p:cNvPr id="3" name="Picture 4" descr="A picture containing graphical user interface&#10;&#10;Description automatically generated">
            <a:extLst>
              <a:ext uri="{FF2B5EF4-FFF2-40B4-BE49-F238E27FC236}">
                <a16:creationId xmlns:a16="http://schemas.microsoft.com/office/drawing/2014/main" id="{A671C777-3779-45E7-87D2-B006233B04EE}"/>
              </a:ext>
            </a:extLst>
          </p:cNvPr>
          <p:cNvPicPr>
            <a:picLocks noChangeAspect="1"/>
          </p:cNvPicPr>
          <p:nvPr/>
        </p:nvPicPr>
        <p:blipFill>
          <a:blip r:embed="rId2"/>
          <a:stretch>
            <a:fillRect/>
          </a:stretch>
        </p:blipFill>
        <p:spPr>
          <a:xfrm>
            <a:off x="2642840" y="2025907"/>
            <a:ext cx="6897030" cy="3679699"/>
          </a:xfrm>
          <a:prstGeom prst="rect">
            <a:avLst/>
          </a:prstGeom>
        </p:spPr>
      </p:pic>
      <p:pic>
        <p:nvPicPr>
          <p:cNvPr id="5" name="Picture 6" descr="A group of clouds in the sky over a body of water&#10;&#10;Description automatically generated">
            <a:extLst>
              <a:ext uri="{FF2B5EF4-FFF2-40B4-BE49-F238E27FC236}">
                <a16:creationId xmlns:a16="http://schemas.microsoft.com/office/drawing/2014/main" id="{1FF6E2DB-64F2-4DC5-8942-EC7518A27567}"/>
              </a:ext>
            </a:extLst>
          </p:cNvPr>
          <p:cNvPicPr>
            <a:picLocks noChangeAspect="1"/>
          </p:cNvPicPr>
          <p:nvPr/>
        </p:nvPicPr>
        <p:blipFill>
          <a:blip r:embed="rId3"/>
          <a:stretch>
            <a:fillRect/>
          </a:stretch>
        </p:blipFill>
        <p:spPr>
          <a:xfrm>
            <a:off x="9677399" y="3912323"/>
            <a:ext cx="2408664" cy="1793281"/>
          </a:xfrm>
          <a:prstGeom prst="rect">
            <a:avLst/>
          </a:prstGeom>
        </p:spPr>
      </p:pic>
      <p:pic>
        <p:nvPicPr>
          <p:cNvPr id="7" name="Picture 7" descr="A group of clouds in the sky&#10;&#10;Description automatically generated">
            <a:extLst>
              <a:ext uri="{FF2B5EF4-FFF2-40B4-BE49-F238E27FC236}">
                <a16:creationId xmlns:a16="http://schemas.microsoft.com/office/drawing/2014/main" id="{F871D8C8-9093-4D92-B48B-E9111CA06A58}"/>
              </a:ext>
            </a:extLst>
          </p:cNvPr>
          <p:cNvPicPr>
            <a:picLocks noChangeAspect="1"/>
          </p:cNvPicPr>
          <p:nvPr/>
        </p:nvPicPr>
        <p:blipFill>
          <a:blip r:embed="rId4"/>
          <a:stretch>
            <a:fillRect/>
          </a:stretch>
        </p:blipFill>
        <p:spPr>
          <a:xfrm>
            <a:off x="115229" y="2028617"/>
            <a:ext cx="2445834" cy="1667058"/>
          </a:xfrm>
          <a:prstGeom prst="rect">
            <a:avLst/>
          </a:prstGeom>
        </p:spPr>
      </p:pic>
    </p:spTree>
    <p:extLst>
      <p:ext uri="{BB962C8B-B14F-4D97-AF65-F5344CB8AC3E}">
        <p14:creationId xmlns:p14="http://schemas.microsoft.com/office/powerpoint/2010/main" val="3695128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UA.III.B.K1c </a:t>
            </a:r>
            <a:endParaRPr lang="en-US" dirty="0">
              <a:solidFill>
                <a:schemeClr val="accent6">
                  <a:lumMod val="75000"/>
                </a:schemeClr>
              </a:solidFill>
            </a:endParaRPr>
          </a:p>
        </p:txBody>
      </p:sp>
      <p:pic>
        <p:nvPicPr>
          <p:cNvPr id="3" name="Picture 2">
            <a:extLst>
              <a:ext uri="{FF2B5EF4-FFF2-40B4-BE49-F238E27FC236}">
                <a16:creationId xmlns:a16="http://schemas.microsoft.com/office/drawing/2014/main" id="{71F0DED8-07D3-476E-BDB1-6E9CF123A9EC}"/>
              </a:ext>
            </a:extLst>
          </p:cNvPr>
          <p:cNvPicPr>
            <a:picLocks noChangeAspect="1"/>
          </p:cNvPicPr>
          <p:nvPr/>
        </p:nvPicPr>
        <p:blipFill>
          <a:blip r:embed="rId2"/>
          <a:stretch>
            <a:fillRect/>
          </a:stretch>
        </p:blipFill>
        <p:spPr>
          <a:xfrm>
            <a:off x="0" y="1085002"/>
            <a:ext cx="12192000" cy="5221709"/>
          </a:xfrm>
          <a:prstGeom prst="rect">
            <a:avLst/>
          </a:prstGeom>
        </p:spPr>
      </p:pic>
      <p:grpSp>
        <p:nvGrpSpPr>
          <p:cNvPr id="5" name="Group 4">
            <a:extLst>
              <a:ext uri="{FF2B5EF4-FFF2-40B4-BE49-F238E27FC236}">
                <a16:creationId xmlns:a16="http://schemas.microsoft.com/office/drawing/2014/main" id="{FC9A235A-B085-45AF-83CE-20DE931FB4E7}"/>
              </a:ext>
            </a:extLst>
          </p:cNvPr>
          <p:cNvGrpSpPr/>
          <p:nvPr/>
        </p:nvGrpSpPr>
        <p:grpSpPr>
          <a:xfrm>
            <a:off x="2438400" y="2707340"/>
            <a:ext cx="8570259" cy="369332"/>
            <a:chOff x="2438400" y="2707340"/>
            <a:chExt cx="8570259" cy="369332"/>
          </a:xfrm>
        </p:grpSpPr>
        <p:sp>
          <p:nvSpPr>
            <p:cNvPr id="4" name="TextBox 3">
              <a:extLst>
                <a:ext uri="{FF2B5EF4-FFF2-40B4-BE49-F238E27FC236}">
                  <a16:creationId xmlns:a16="http://schemas.microsoft.com/office/drawing/2014/main" id="{437E2D17-675D-4E95-99F9-1E014AE32575}"/>
                </a:ext>
              </a:extLst>
            </p:cNvPr>
            <p:cNvSpPr txBox="1"/>
            <p:nvPr/>
          </p:nvSpPr>
          <p:spPr>
            <a:xfrm>
              <a:off x="2438400" y="2707340"/>
              <a:ext cx="2545977"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6">
                      <a:lumMod val="75000"/>
                    </a:schemeClr>
                  </a:solidFill>
                </a:rPr>
                <a:t> STD Day  5°C = 41</a:t>
              </a:r>
              <a:r>
                <a:rPr lang="en-US" b="1" dirty="0">
                  <a:solidFill>
                    <a:schemeClr val="accent6">
                      <a:lumMod val="75000"/>
                    </a:schemeClr>
                  </a:solidFill>
                  <a:ea typeface="+mn-lt"/>
                  <a:cs typeface="+mn-lt"/>
                </a:rPr>
                <a:t>°F</a:t>
              </a:r>
              <a:endParaRPr lang="en-US" b="1" dirty="0">
                <a:solidFill>
                  <a:schemeClr val="accent6">
                    <a:lumMod val="75000"/>
                  </a:schemeClr>
                </a:solidFill>
              </a:endParaRPr>
            </a:p>
          </p:txBody>
        </p:sp>
        <p:sp>
          <p:nvSpPr>
            <p:cNvPr id="7" name="TextBox 6">
              <a:extLst>
                <a:ext uri="{FF2B5EF4-FFF2-40B4-BE49-F238E27FC236}">
                  <a16:creationId xmlns:a16="http://schemas.microsoft.com/office/drawing/2014/main" id="{7305C4EF-3C19-4B89-A579-5E72E9393394}"/>
                </a:ext>
              </a:extLst>
            </p:cNvPr>
            <p:cNvSpPr txBox="1"/>
            <p:nvPr/>
          </p:nvSpPr>
          <p:spPr>
            <a:xfrm>
              <a:off x="8588189" y="2707340"/>
              <a:ext cx="242047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6">
                      <a:lumMod val="75000"/>
                    </a:schemeClr>
                  </a:solidFill>
                </a:rPr>
                <a:t>Std Day 15°C = 59</a:t>
              </a:r>
              <a:r>
                <a:rPr lang="en-US" b="1" dirty="0">
                  <a:solidFill>
                    <a:schemeClr val="accent6">
                      <a:lumMod val="75000"/>
                    </a:schemeClr>
                  </a:solidFill>
                  <a:ea typeface="+mn-lt"/>
                  <a:cs typeface="+mn-lt"/>
                </a:rPr>
                <a:t>°F</a:t>
              </a:r>
              <a:endParaRPr lang="en-US" b="1" dirty="0">
                <a:solidFill>
                  <a:schemeClr val="accent6">
                    <a:lumMod val="75000"/>
                  </a:schemeClr>
                </a:solidFill>
              </a:endParaRPr>
            </a:p>
          </p:txBody>
        </p:sp>
      </p:grpSp>
      <p:sp>
        <p:nvSpPr>
          <p:cNvPr id="9" name="TextBox 8">
            <a:extLst>
              <a:ext uri="{FF2B5EF4-FFF2-40B4-BE49-F238E27FC236}">
                <a16:creationId xmlns:a16="http://schemas.microsoft.com/office/drawing/2014/main" id="{F2E6832B-DAF5-4990-8092-7B9F25093BF8}"/>
              </a:ext>
            </a:extLst>
          </p:cNvPr>
          <p:cNvSpPr txBox="1"/>
          <p:nvPr/>
        </p:nvSpPr>
        <p:spPr>
          <a:xfrm>
            <a:off x="962579" y="359564"/>
            <a:ext cx="10266850"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Atmospheric stability, pressure, and temperature</a:t>
            </a:r>
            <a:endParaRPr lang="en-US" dirty="0">
              <a:solidFill>
                <a:schemeClr val="accent6">
                  <a:lumMod val="75000"/>
                </a:schemeClr>
              </a:solidFill>
            </a:endParaRPr>
          </a:p>
        </p:txBody>
      </p:sp>
    </p:spTree>
    <p:extLst>
      <p:ext uri="{BB962C8B-B14F-4D97-AF65-F5344CB8AC3E}">
        <p14:creationId xmlns:p14="http://schemas.microsoft.com/office/powerpoint/2010/main" val="29010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UA.III.B.K1c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962579" y="359564"/>
            <a:ext cx="10266850"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Atmospheric stability, pressure, and temperature</a:t>
            </a:r>
            <a:endParaRPr lang="en-US" dirty="0">
              <a:solidFill>
                <a:schemeClr val="accent6">
                  <a:lumMod val="75000"/>
                </a:schemeClr>
              </a:solidFill>
            </a:endParaRPr>
          </a:p>
        </p:txBody>
      </p:sp>
      <p:pic>
        <p:nvPicPr>
          <p:cNvPr id="6" name="Picture 7" descr="Timeline&#10;&#10;Description automatically generated">
            <a:extLst>
              <a:ext uri="{FF2B5EF4-FFF2-40B4-BE49-F238E27FC236}">
                <a16:creationId xmlns:a16="http://schemas.microsoft.com/office/drawing/2014/main" id="{23089EC5-5382-459D-8301-A9175E93F8D9}"/>
              </a:ext>
            </a:extLst>
          </p:cNvPr>
          <p:cNvPicPr>
            <a:picLocks noChangeAspect="1"/>
          </p:cNvPicPr>
          <p:nvPr/>
        </p:nvPicPr>
        <p:blipFill>
          <a:blip r:embed="rId2"/>
          <a:stretch>
            <a:fillRect/>
          </a:stretch>
        </p:blipFill>
        <p:spPr>
          <a:xfrm>
            <a:off x="2429108" y="1458049"/>
            <a:ext cx="7324491" cy="4852586"/>
          </a:xfrm>
          <a:prstGeom prst="rect">
            <a:avLst/>
          </a:prstGeom>
        </p:spPr>
      </p:pic>
    </p:spTree>
    <p:extLst>
      <p:ext uri="{BB962C8B-B14F-4D97-AF65-F5344CB8AC3E}">
        <p14:creationId xmlns:p14="http://schemas.microsoft.com/office/powerpoint/2010/main" val="1417016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UA.III.B.K1d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3785275" y="248052"/>
            <a:ext cx="462145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Air masses and fronts</a:t>
            </a:r>
            <a:endParaRPr lang="en-US" dirty="0">
              <a:solidFill>
                <a:schemeClr val="accent6">
                  <a:lumMod val="75000"/>
                </a:schemeClr>
              </a:solidFill>
            </a:endParaRPr>
          </a:p>
        </p:txBody>
      </p:sp>
      <p:pic>
        <p:nvPicPr>
          <p:cNvPr id="3" name="Picture 3" descr="Map&#10;&#10;Description automatically generated">
            <a:extLst>
              <a:ext uri="{FF2B5EF4-FFF2-40B4-BE49-F238E27FC236}">
                <a16:creationId xmlns:a16="http://schemas.microsoft.com/office/drawing/2014/main" id="{7A0D24DE-1AD0-4F60-892A-4FD210B7D9CE}"/>
              </a:ext>
            </a:extLst>
          </p:cNvPr>
          <p:cNvPicPr>
            <a:picLocks noChangeAspect="1"/>
          </p:cNvPicPr>
          <p:nvPr/>
        </p:nvPicPr>
        <p:blipFill>
          <a:blip r:embed="rId2"/>
          <a:stretch>
            <a:fillRect/>
          </a:stretch>
        </p:blipFill>
        <p:spPr>
          <a:xfrm>
            <a:off x="2243254" y="1119470"/>
            <a:ext cx="7705492" cy="4860669"/>
          </a:xfrm>
          <a:prstGeom prst="rect">
            <a:avLst/>
          </a:prstGeom>
        </p:spPr>
      </p:pic>
    </p:spTree>
    <p:extLst>
      <p:ext uri="{BB962C8B-B14F-4D97-AF65-F5344CB8AC3E}">
        <p14:creationId xmlns:p14="http://schemas.microsoft.com/office/powerpoint/2010/main" val="397079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UA.III.B.K1d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3785275" y="248052"/>
            <a:ext cx="462145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Air masses and fronts</a:t>
            </a:r>
            <a:endParaRPr lang="en-US" dirty="0">
              <a:solidFill>
                <a:schemeClr val="accent6">
                  <a:lumMod val="75000"/>
                </a:schemeClr>
              </a:solidFill>
            </a:endParaRPr>
          </a:p>
        </p:txBody>
      </p:sp>
      <p:pic>
        <p:nvPicPr>
          <p:cNvPr id="4" name="Picture 4" descr="A picture containing diagram&#10;&#10;Description automatically generated">
            <a:extLst>
              <a:ext uri="{FF2B5EF4-FFF2-40B4-BE49-F238E27FC236}">
                <a16:creationId xmlns:a16="http://schemas.microsoft.com/office/drawing/2014/main" id="{A3E97A46-6014-4278-8283-F39AA8639C86}"/>
              </a:ext>
            </a:extLst>
          </p:cNvPr>
          <p:cNvPicPr>
            <a:picLocks noChangeAspect="1"/>
          </p:cNvPicPr>
          <p:nvPr/>
        </p:nvPicPr>
        <p:blipFill>
          <a:blip r:embed="rId2"/>
          <a:stretch>
            <a:fillRect/>
          </a:stretch>
        </p:blipFill>
        <p:spPr>
          <a:xfrm>
            <a:off x="2271132" y="1127196"/>
            <a:ext cx="7649736" cy="5356316"/>
          </a:xfrm>
          <a:prstGeom prst="rect">
            <a:avLst/>
          </a:prstGeom>
        </p:spPr>
      </p:pic>
    </p:spTree>
    <p:extLst>
      <p:ext uri="{BB962C8B-B14F-4D97-AF65-F5344CB8AC3E}">
        <p14:creationId xmlns:p14="http://schemas.microsoft.com/office/powerpoint/2010/main" val="2098017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32F853C3-A860-43B1-8467-92FC1B8203BE}"/>
              </a:ext>
            </a:extLst>
          </p:cNvPr>
          <p:cNvPicPr>
            <a:picLocks noChangeAspect="1"/>
          </p:cNvPicPr>
          <p:nvPr/>
        </p:nvPicPr>
        <p:blipFill>
          <a:blip r:embed="rId2"/>
          <a:stretch>
            <a:fillRect/>
          </a:stretch>
        </p:blipFill>
        <p:spPr>
          <a:xfrm>
            <a:off x="2271132" y="1124647"/>
            <a:ext cx="7640443" cy="5361413"/>
          </a:xfrm>
          <a:prstGeom prst="rect">
            <a:avLst/>
          </a:prstGeom>
        </p:spPr>
      </p:pic>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UA.III.B.K1d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3785275" y="248052"/>
            <a:ext cx="462145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Air masses and fronts</a:t>
            </a:r>
            <a:endParaRPr lang="en-US" dirty="0">
              <a:solidFill>
                <a:schemeClr val="accent6">
                  <a:lumMod val="75000"/>
                </a:schemeClr>
              </a:solidFill>
            </a:endParaRPr>
          </a:p>
        </p:txBody>
      </p:sp>
    </p:spTree>
    <p:extLst>
      <p:ext uri="{BB962C8B-B14F-4D97-AF65-F5344CB8AC3E}">
        <p14:creationId xmlns:p14="http://schemas.microsoft.com/office/powerpoint/2010/main" val="2340069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A picture containing graphical user interface&#10;&#10;Description automatically generated">
            <a:extLst>
              <a:ext uri="{FF2B5EF4-FFF2-40B4-BE49-F238E27FC236}">
                <a16:creationId xmlns:a16="http://schemas.microsoft.com/office/drawing/2014/main" id="{FB1FAE9E-1EF0-4F11-95CB-14C23FC2C46C}"/>
              </a:ext>
            </a:extLst>
          </p:cNvPr>
          <p:cNvPicPr>
            <a:picLocks noChangeAspect="1"/>
          </p:cNvPicPr>
          <p:nvPr/>
        </p:nvPicPr>
        <p:blipFill>
          <a:blip r:embed="rId2"/>
          <a:stretch>
            <a:fillRect/>
          </a:stretch>
        </p:blipFill>
        <p:spPr>
          <a:xfrm>
            <a:off x="2271132" y="1120607"/>
            <a:ext cx="7696200" cy="5369493"/>
          </a:xfrm>
          <a:prstGeom prst="rect">
            <a:avLst/>
          </a:prstGeom>
        </p:spPr>
      </p:pic>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UA.III.B.K1d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3785275" y="248052"/>
            <a:ext cx="462145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Air masses and fronts</a:t>
            </a:r>
            <a:endParaRPr lang="en-US" dirty="0">
              <a:solidFill>
                <a:schemeClr val="accent6">
                  <a:lumMod val="75000"/>
                </a:schemeClr>
              </a:solidFill>
            </a:endParaRPr>
          </a:p>
        </p:txBody>
      </p:sp>
    </p:spTree>
    <p:extLst>
      <p:ext uri="{BB962C8B-B14F-4D97-AF65-F5344CB8AC3E}">
        <p14:creationId xmlns:p14="http://schemas.microsoft.com/office/powerpoint/2010/main" val="934427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2B99CEFA-3F34-4566-AD87-3C24EF59ACBC}"/>
              </a:ext>
            </a:extLst>
          </p:cNvPr>
          <p:cNvPicPr>
            <a:picLocks noChangeAspect="1"/>
          </p:cNvPicPr>
          <p:nvPr/>
        </p:nvPicPr>
        <p:blipFill>
          <a:blip r:embed="rId2"/>
          <a:stretch>
            <a:fillRect/>
          </a:stretch>
        </p:blipFill>
        <p:spPr>
          <a:xfrm>
            <a:off x="2568498" y="1275885"/>
            <a:ext cx="7045713" cy="4882375"/>
          </a:xfrm>
          <a:prstGeom prst="rect">
            <a:avLst/>
          </a:prstGeom>
        </p:spPr>
      </p:pic>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UA.III.B.K1e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2763800" y="238760"/>
            <a:ext cx="683167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Thunderstorms and microbursts</a:t>
            </a:r>
            <a:endParaRPr lang="en-US" dirty="0">
              <a:solidFill>
                <a:schemeClr val="accent6">
                  <a:lumMod val="75000"/>
                </a:schemeClr>
              </a:solidFill>
            </a:endParaRPr>
          </a:p>
        </p:txBody>
      </p:sp>
    </p:spTree>
    <p:extLst>
      <p:ext uri="{BB962C8B-B14F-4D97-AF65-F5344CB8AC3E}">
        <p14:creationId xmlns:p14="http://schemas.microsoft.com/office/powerpoint/2010/main" val="1288181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UA.III.B.K1e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2763800" y="238760"/>
            <a:ext cx="683167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Thunderstorms and microbursts</a:t>
            </a:r>
            <a:endParaRPr lang="en-US" dirty="0">
              <a:solidFill>
                <a:schemeClr val="accent6">
                  <a:lumMod val="75000"/>
                </a:schemeClr>
              </a:solidFill>
            </a:endParaRPr>
          </a:p>
        </p:txBody>
      </p:sp>
      <p:pic>
        <p:nvPicPr>
          <p:cNvPr id="4" name="Picture 4" descr="Diagram&#10;&#10;Description automatically generated">
            <a:extLst>
              <a:ext uri="{FF2B5EF4-FFF2-40B4-BE49-F238E27FC236}">
                <a16:creationId xmlns:a16="http://schemas.microsoft.com/office/drawing/2014/main" id="{4662A5BD-7E09-4410-8DE3-57D1F9D1A74A}"/>
              </a:ext>
            </a:extLst>
          </p:cNvPr>
          <p:cNvPicPr>
            <a:picLocks noChangeAspect="1"/>
          </p:cNvPicPr>
          <p:nvPr/>
        </p:nvPicPr>
        <p:blipFill>
          <a:blip r:embed="rId2"/>
          <a:stretch>
            <a:fillRect/>
          </a:stretch>
        </p:blipFill>
        <p:spPr>
          <a:xfrm>
            <a:off x="2241176" y="1299749"/>
            <a:ext cx="7705492" cy="4820763"/>
          </a:xfrm>
          <a:prstGeom prst="rect">
            <a:avLst/>
          </a:prstGeom>
        </p:spPr>
      </p:pic>
    </p:spTree>
    <p:extLst>
      <p:ext uri="{BB962C8B-B14F-4D97-AF65-F5344CB8AC3E}">
        <p14:creationId xmlns:p14="http://schemas.microsoft.com/office/powerpoint/2010/main" val="67241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UA.III.B.K1e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2763800" y="238760"/>
            <a:ext cx="6831678"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Thunderstorms and microbursts</a:t>
            </a:r>
            <a:endParaRPr lang="en-US" dirty="0">
              <a:solidFill>
                <a:schemeClr val="accent6">
                  <a:lumMod val="75000"/>
                </a:schemeClr>
              </a:solidFill>
            </a:endParaRPr>
          </a:p>
        </p:txBody>
      </p:sp>
      <p:pic>
        <p:nvPicPr>
          <p:cNvPr id="3" name="Picture 4" descr="A picture containing diagram&#10;&#10;Description automatically generated">
            <a:extLst>
              <a:ext uri="{FF2B5EF4-FFF2-40B4-BE49-F238E27FC236}">
                <a16:creationId xmlns:a16="http://schemas.microsoft.com/office/drawing/2014/main" id="{8010044B-AA09-494D-9528-F36D7E4136F1}"/>
              </a:ext>
            </a:extLst>
          </p:cNvPr>
          <p:cNvPicPr>
            <a:picLocks noChangeAspect="1"/>
          </p:cNvPicPr>
          <p:nvPr/>
        </p:nvPicPr>
        <p:blipFill>
          <a:blip r:embed="rId2"/>
          <a:stretch>
            <a:fillRect/>
          </a:stretch>
        </p:blipFill>
        <p:spPr>
          <a:xfrm>
            <a:off x="1862254" y="1615921"/>
            <a:ext cx="8709102" cy="4183718"/>
          </a:xfrm>
          <a:prstGeom prst="rect">
            <a:avLst/>
          </a:prstGeom>
        </p:spPr>
      </p:pic>
    </p:spTree>
    <p:extLst>
      <p:ext uri="{BB962C8B-B14F-4D97-AF65-F5344CB8AC3E}">
        <p14:creationId xmlns:p14="http://schemas.microsoft.com/office/powerpoint/2010/main" val="50772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837252" y="369333"/>
            <a:ext cx="10517496" cy="646331"/>
          </a:xfrm>
          <a:prstGeom prst="rect">
            <a:avLst/>
          </a:prstGeom>
          <a:noFill/>
        </p:spPr>
        <p:txBody>
          <a:bodyPr wrap="none" rtlCol="0">
            <a:spAutoFit/>
          </a:bodyPr>
          <a:lstStyle/>
          <a:p>
            <a:pPr lvl="0" algn="ctr">
              <a:buNone/>
            </a:pPr>
            <a:r>
              <a:rPr lang="en-US" sz="3600" dirty="0">
                <a:solidFill>
                  <a:schemeClr val="bg1"/>
                </a:solidFill>
              </a:rPr>
              <a:t>Weather factors and their effects on performance:</a:t>
            </a:r>
            <a:endParaRPr lang="en-US" sz="36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95112" y="6306711"/>
            <a:ext cx="1390124" cy="369332"/>
          </a:xfrm>
          <a:prstGeom prst="rect">
            <a:avLst/>
          </a:prstGeom>
        </p:spPr>
        <p:txBody>
          <a:bodyPr wrap="none" lIns="91440" tIns="45720" rIns="91440" bIns="45720" anchor="t">
            <a:spAutoFit/>
          </a:bodyPr>
          <a:lstStyle/>
          <a:p>
            <a:r>
              <a:rPr lang="en-US" dirty="0">
                <a:solidFill>
                  <a:schemeClr val="bg1"/>
                </a:solidFill>
                <a:latin typeface="Arial"/>
                <a:cs typeface="Arial"/>
              </a:rPr>
              <a:t>UA.III.B.K1 </a:t>
            </a:r>
            <a:endParaRPr lang="en-US" dirty="0">
              <a:solidFill>
                <a:schemeClr val="bg1"/>
              </a:solidFill>
            </a:endParaRPr>
          </a:p>
        </p:txBody>
      </p:sp>
      <p:pic>
        <p:nvPicPr>
          <p:cNvPr id="1026" name="Picture 2" descr="All Things Unmanned: The Impact of Weather on UAS - Blog - AerisWeather">
            <a:extLst>
              <a:ext uri="{FF2B5EF4-FFF2-40B4-BE49-F238E27FC236}">
                <a16:creationId xmlns:a16="http://schemas.microsoft.com/office/drawing/2014/main" id="{0B7ADAB0-16C7-429A-9051-E20C31AF2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047750"/>
            <a:ext cx="10477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544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UA.III.B.K1f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4985819" y="238760"/>
            <a:ext cx="2387640"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Tornadoes</a:t>
            </a:r>
            <a:endParaRPr lang="en-US" dirty="0">
              <a:solidFill>
                <a:schemeClr val="accent6">
                  <a:lumMod val="75000"/>
                </a:schemeClr>
              </a:solidFill>
            </a:endParaRPr>
          </a:p>
        </p:txBody>
      </p:sp>
      <p:pic>
        <p:nvPicPr>
          <p:cNvPr id="4" name="Picture 4" descr="A picture containing smoke, grass, outdoor, steam&#10;&#10;Description automatically generated">
            <a:extLst>
              <a:ext uri="{FF2B5EF4-FFF2-40B4-BE49-F238E27FC236}">
                <a16:creationId xmlns:a16="http://schemas.microsoft.com/office/drawing/2014/main" id="{7E7110D9-7BE2-4D25-9A5C-77723294E869}"/>
              </a:ext>
            </a:extLst>
          </p:cNvPr>
          <p:cNvPicPr>
            <a:picLocks noChangeAspect="1"/>
          </p:cNvPicPr>
          <p:nvPr/>
        </p:nvPicPr>
        <p:blipFill>
          <a:blip r:embed="rId2"/>
          <a:stretch>
            <a:fillRect/>
          </a:stretch>
        </p:blipFill>
        <p:spPr>
          <a:xfrm>
            <a:off x="895815" y="1000897"/>
            <a:ext cx="10549053" cy="5283670"/>
          </a:xfrm>
          <a:prstGeom prst="rect">
            <a:avLst/>
          </a:prstGeom>
        </p:spPr>
      </p:pic>
    </p:spTree>
    <p:extLst>
      <p:ext uri="{BB962C8B-B14F-4D97-AF65-F5344CB8AC3E}">
        <p14:creationId xmlns:p14="http://schemas.microsoft.com/office/powerpoint/2010/main" val="935546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UA.III.B.K1g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579956" y="238760"/>
            <a:ext cx="1199366"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Icing</a:t>
            </a:r>
            <a:endParaRPr lang="en-US" dirty="0">
              <a:solidFill>
                <a:schemeClr val="accent6">
                  <a:lumMod val="75000"/>
                </a:schemeClr>
              </a:solidFill>
            </a:endParaRPr>
          </a:p>
        </p:txBody>
      </p:sp>
      <p:sp>
        <p:nvSpPr>
          <p:cNvPr id="3" name="TextBox 2">
            <a:extLst>
              <a:ext uri="{FF2B5EF4-FFF2-40B4-BE49-F238E27FC236}">
                <a16:creationId xmlns:a16="http://schemas.microsoft.com/office/drawing/2014/main" id="{EDEB6E90-25A9-402D-9FB8-8A2D15F349B0}"/>
              </a:ext>
            </a:extLst>
          </p:cNvPr>
          <p:cNvSpPr txBox="1"/>
          <p:nvPr/>
        </p:nvSpPr>
        <p:spPr>
          <a:xfrm>
            <a:off x="449766" y="1323278"/>
            <a:ext cx="114597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lumMod val="75000"/>
                  </a:schemeClr>
                </a:solidFill>
              </a:rPr>
              <a:t>Two conditions are necessary for structural icing in flight: </a:t>
            </a:r>
          </a:p>
          <a:p>
            <a:endParaRPr lang="en-US" dirty="0">
              <a:solidFill>
                <a:schemeClr val="accent6">
                  <a:lumMod val="75000"/>
                </a:schemeClr>
              </a:solidFill>
            </a:endParaRPr>
          </a:p>
          <a:p>
            <a:pPr lvl="1"/>
            <a:r>
              <a:rPr lang="en-US" dirty="0">
                <a:solidFill>
                  <a:schemeClr val="accent6">
                    <a:lumMod val="75000"/>
                  </a:schemeClr>
                </a:solidFill>
              </a:rPr>
              <a:t>1. The aircraft must be flying through visible water such as rain or cloud droplets </a:t>
            </a:r>
            <a:endParaRPr lang="en-US">
              <a:solidFill>
                <a:schemeClr val="accent6">
                  <a:lumMod val="75000"/>
                </a:schemeClr>
              </a:solidFill>
            </a:endParaRPr>
          </a:p>
          <a:p>
            <a:pPr lvl="1"/>
            <a:r>
              <a:rPr lang="en-US" dirty="0">
                <a:solidFill>
                  <a:schemeClr val="accent6">
                    <a:lumMod val="75000"/>
                  </a:schemeClr>
                </a:solidFill>
              </a:rPr>
              <a:t>2. The temperature at the point where the moisture strikes the aircraft must be 0° C or colder. </a:t>
            </a:r>
          </a:p>
          <a:p>
            <a:endParaRPr lang="en-US">
              <a:solidFill>
                <a:schemeClr val="accent6">
                  <a:lumMod val="75000"/>
                </a:schemeClr>
              </a:solidFill>
            </a:endParaRPr>
          </a:p>
          <a:p>
            <a:r>
              <a:rPr lang="en-US" dirty="0">
                <a:solidFill>
                  <a:schemeClr val="accent6">
                    <a:lumMod val="75000"/>
                  </a:schemeClr>
                </a:solidFill>
              </a:rPr>
              <a:t>Aerodynamic cooling can lower temperature of an airfoil to 0° C even though the ambient temperature is a few degrees warmer.</a:t>
            </a:r>
          </a:p>
        </p:txBody>
      </p:sp>
      <p:pic>
        <p:nvPicPr>
          <p:cNvPr id="5" name="Picture 5" descr="A plane sitting on top of a snow covered road&#10;&#10;Description automatically generated">
            <a:extLst>
              <a:ext uri="{FF2B5EF4-FFF2-40B4-BE49-F238E27FC236}">
                <a16:creationId xmlns:a16="http://schemas.microsoft.com/office/drawing/2014/main" id="{AC40E260-30EC-4DE1-9BF1-E290B4CEBA41}"/>
              </a:ext>
            </a:extLst>
          </p:cNvPr>
          <p:cNvPicPr>
            <a:picLocks noChangeAspect="1"/>
          </p:cNvPicPr>
          <p:nvPr/>
        </p:nvPicPr>
        <p:blipFill>
          <a:blip r:embed="rId2"/>
          <a:stretch>
            <a:fillRect/>
          </a:stretch>
        </p:blipFill>
        <p:spPr>
          <a:xfrm>
            <a:off x="4240306" y="3727076"/>
            <a:ext cx="3711388" cy="2765611"/>
          </a:xfrm>
          <a:prstGeom prst="rect">
            <a:avLst/>
          </a:prstGeom>
        </p:spPr>
      </p:pic>
    </p:spTree>
    <p:extLst>
      <p:ext uri="{BB962C8B-B14F-4D97-AF65-F5344CB8AC3E}">
        <p14:creationId xmlns:p14="http://schemas.microsoft.com/office/powerpoint/2010/main" val="951827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UA.III.B.K1h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686555" y="238760"/>
            <a:ext cx="986167"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Hail</a:t>
            </a:r>
            <a:endParaRPr lang="en-US" dirty="0">
              <a:solidFill>
                <a:schemeClr val="accent6">
                  <a:lumMod val="75000"/>
                </a:schemeClr>
              </a:solidFill>
            </a:endParaRPr>
          </a:p>
        </p:txBody>
      </p:sp>
      <p:pic>
        <p:nvPicPr>
          <p:cNvPr id="4" name="Picture 5" descr="Diagram&#10;&#10;Description automatically generated">
            <a:extLst>
              <a:ext uri="{FF2B5EF4-FFF2-40B4-BE49-F238E27FC236}">
                <a16:creationId xmlns:a16="http://schemas.microsoft.com/office/drawing/2014/main" id="{EDE53F42-A004-489E-857F-AEB8F616722E}"/>
              </a:ext>
            </a:extLst>
          </p:cNvPr>
          <p:cNvPicPr>
            <a:picLocks noChangeAspect="1"/>
          </p:cNvPicPr>
          <p:nvPr/>
        </p:nvPicPr>
        <p:blipFill>
          <a:blip r:embed="rId2"/>
          <a:stretch>
            <a:fillRect/>
          </a:stretch>
        </p:blipFill>
        <p:spPr>
          <a:xfrm>
            <a:off x="1828035" y="1155181"/>
            <a:ext cx="9124321" cy="4862169"/>
          </a:xfrm>
          <a:prstGeom prst="rect">
            <a:avLst/>
          </a:prstGeom>
        </p:spPr>
      </p:pic>
    </p:spTree>
    <p:extLst>
      <p:ext uri="{BB962C8B-B14F-4D97-AF65-F5344CB8AC3E}">
        <p14:creationId xmlns:p14="http://schemas.microsoft.com/office/powerpoint/2010/main" val="1313519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44142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UA.III.B.K1i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681585" y="238760"/>
            <a:ext cx="996107"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latin typeface="Avenir Next LT Pro"/>
                <a:ea typeface="+mn-lt"/>
                <a:cs typeface="+mn-lt"/>
              </a:rPr>
              <a:t>Fog</a:t>
            </a:r>
            <a:endParaRPr lang="en-US" dirty="0">
              <a:solidFill>
                <a:schemeClr val="accent6">
                  <a:lumMod val="75000"/>
                </a:schemeClr>
              </a:solidFill>
            </a:endParaRPr>
          </a:p>
        </p:txBody>
      </p:sp>
      <p:pic>
        <p:nvPicPr>
          <p:cNvPr id="3" name="Picture 4" descr="A view of a mountain&#10;&#10;Description automatically generated">
            <a:extLst>
              <a:ext uri="{FF2B5EF4-FFF2-40B4-BE49-F238E27FC236}">
                <a16:creationId xmlns:a16="http://schemas.microsoft.com/office/drawing/2014/main" id="{6ACB0AF0-0CFA-40F2-A31D-A9A3FBDE9CC4}"/>
              </a:ext>
            </a:extLst>
          </p:cNvPr>
          <p:cNvPicPr>
            <a:picLocks noChangeAspect="1"/>
          </p:cNvPicPr>
          <p:nvPr/>
        </p:nvPicPr>
        <p:blipFill>
          <a:blip r:embed="rId2"/>
          <a:stretch>
            <a:fillRect/>
          </a:stretch>
        </p:blipFill>
        <p:spPr>
          <a:xfrm>
            <a:off x="810322" y="1014933"/>
            <a:ext cx="7166516" cy="5283477"/>
          </a:xfrm>
          <a:prstGeom prst="rect">
            <a:avLst/>
          </a:prstGeom>
        </p:spPr>
      </p:pic>
      <p:sp>
        <p:nvSpPr>
          <p:cNvPr id="5" name="TextBox 4">
            <a:extLst>
              <a:ext uri="{FF2B5EF4-FFF2-40B4-BE49-F238E27FC236}">
                <a16:creationId xmlns:a16="http://schemas.microsoft.com/office/drawing/2014/main" id="{B896F597-DC75-4020-8136-3FE3D8CECAAE}"/>
              </a:ext>
            </a:extLst>
          </p:cNvPr>
          <p:cNvSpPr txBox="1"/>
          <p:nvPr/>
        </p:nvSpPr>
        <p:spPr>
          <a:xfrm>
            <a:off x="8453718" y="1488141"/>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6">
                    <a:lumMod val="75000"/>
                  </a:schemeClr>
                </a:solidFill>
              </a:rPr>
              <a:t>Radiation Fog</a:t>
            </a:r>
            <a:endParaRPr lang="en-US">
              <a:solidFill>
                <a:schemeClr val="accent6">
                  <a:lumMod val="75000"/>
                </a:schemeClr>
              </a:solidFill>
            </a:endParaRPr>
          </a:p>
          <a:p>
            <a:pPr algn="ctr"/>
            <a:endParaRPr lang="en-US" dirty="0">
              <a:solidFill>
                <a:schemeClr val="accent6">
                  <a:lumMod val="75000"/>
                </a:schemeClr>
              </a:solidFill>
            </a:endParaRPr>
          </a:p>
          <a:p>
            <a:pPr marL="285750" indent="-285750">
              <a:buFont typeface="Arial"/>
              <a:buChar char="•"/>
            </a:pPr>
            <a:r>
              <a:rPr lang="en-US" dirty="0">
                <a:solidFill>
                  <a:schemeClr val="accent6">
                    <a:lumMod val="75000"/>
                  </a:schemeClr>
                </a:solidFill>
              </a:rPr>
              <a:t>Clear nights</a:t>
            </a:r>
          </a:p>
          <a:p>
            <a:pPr marL="285750" indent="-285750">
              <a:buFont typeface="Arial"/>
              <a:buChar char="•"/>
            </a:pPr>
            <a:r>
              <a:rPr lang="en-US" dirty="0">
                <a:solidFill>
                  <a:schemeClr val="accent6">
                    <a:lumMod val="75000"/>
                  </a:schemeClr>
                </a:solidFill>
              </a:rPr>
              <a:t>No wind</a:t>
            </a:r>
          </a:p>
          <a:p>
            <a:pPr marL="285750" indent="-285750">
              <a:buFont typeface="Arial"/>
              <a:buChar char="•"/>
            </a:pPr>
            <a:r>
              <a:rPr lang="en-US" dirty="0">
                <a:solidFill>
                  <a:schemeClr val="accent6">
                    <a:lumMod val="75000"/>
                  </a:schemeClr>
                </a:solidFill>
              </a:rPr>
              <a:t>Ground cools rapidly</a:t>
            </a:r>
          </a:p>
          <a:p>
            <a:pPr marL="285750" indent="-285750">
              <a:buFont typeface="Arial"/>
              <a:buChar char="•"/>
            </a:pPr>
            <a:endParaRPr lang="en-US" dirty="0">
              <a:solidFill>
                <a:schemeClr val="accent6">
                  <a:lumMod val="75000"/>
                </a:schemeClr>
              </a:solidFill>
            </a:endParaRPr>
          </a:p>
        </p:txBody>
      </p:sp>
    </p:spTree>
    <p:extLst>
      <p:ext uri="{BB962C8B-B14F-4D97-AF65-F5344CB8AC3E}">
        <p14:creationId xmlns:p14="http://schemas.microsoft.com/office/powerpoint/2010/main" val="3262423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44142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UA.III.B.K1i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681585" y="238760"/>
            <a:ext cx="996107"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latin typeface="Avenir Next LT Pro"/>
                <a:ea typeface="+mn-lt"/>
                <a:cs typeface="+mn-lt"/>
              </a:rPr>
              <a:t>Fog</a:t>
            </a:r>
            <a:endParaRPr lang="en-US" dirty="0">
              <a:solidFill>
                <a:schemeClr val="accent6">
                  <a:lumMod val="75000"/>
                </a:schemeClr>
              </a:solidFill>
            </a:endParaRPr>
          </a:p>
        </p:txBody>
      </p:sp>
      <p:sp>
        <p:nvSpPr>
          <p:cNvPr id="5" name="TextBox 4">
            <a:extLst>
              <a:ext uri="{FF2B5EF4-FFF2-40B4-BE49-F238E27FC236}">
                <a16:creationId xmlns:a16="http://schemas.microsoft.com/office/drawing/2014/main" id="{B896F597-DC75-4020-8136-3FE3D8CECAAE}"/>
              </a:ext>
            </a:extLst>
          </p:cNvPr>
          <p:cNvSpPr txBox="1"/>
          <p:nvPr/>
        </p:nvSpPr>
        <p:spPr>
          <a:xfrm>
            <a:off x="8453718" y="1488141"/>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6">
                    <a:lumMod val="75000"/>
                  </a:schemeClr>
                </a:solidFill>
              </a:rPr>
              <a:t>Advection Fog</a:t>
            </a:r>
          </a:p>
          <a:p>
            <a:pPr algn="ctr"/>
            <a:endParaRPr lang="en-US" dirty="0">
              <a:solidFill>
                <a:schemeClr val="accent6">
                  <a:lumMod val="75000"/>
                </a:schemeClr>
              </a:solidFill>
            </a:endParaRPr>
          </a:p>
          <a:p>
            <a:pPr marL="285750" indent="-285750">
              <a:buFont typeface="Arial"/>
              <a:buChar char="•"/>
            </a:pPr>
            <a:r>
              <a:rPr lang="en-US" dirty="0">
                <a:solidFill>
                  <a:schemeClr val="accent6">
                    <a:lumMod val="75000"/>
                  </a:schemeClr>
                </a:solidFill>
              </a:rPr>
              <a:t>Wind up to 15 knots</a:t>
            </a:r>
          </a:p>
          <a:p>
            <a:pPr marL="285750" indent="-285750">
              <a:buFont typeface="Arial"/>
              <a:buChar char="•"/>
            </a:pPr>
            <a:r>
              <a:rPr lang="en-US" dirty="0">
                <a:solidFill>
                  <a:schemeClr val="accent6">
                    <a:lumMod val="75000"/>
                  </a:schemeClr>
                </a:solidFill>
              </a:rPr>
              <a:t>Warm moist air </a:t>
            </a:r>
          </a:p>
          <a:p>
            <a:pPr marL="285750" indent="-285750">
              <a:buFont typeface="Arial"/>
              <a:buChar char="•"/>
            </a:pPr>
            <a:r>
              <a:rPr lang="en-US" dirty="0">
                <a:solidFill>
                  <a:schemeClr val="accent6">
                    <a:lumMod val="75000"/>
                  </a:schemeClr>
                </a:solidFill>
              </a:rPr>
              <a:t>Cold Surface</a:t>
            </a:r>
          </a:p>
          <a:p>
            <a:pPr marL="285750" indent="-285750">
              <a:buFont typeface="Arial"/>
              <a:buChar char="•"/>
            </a:pPr>
            <a:r>
              <a:rPr lang="en-US" dirty="0">
                <a:solidFill>
                  <a:schemeClr val="accent6">
                    <a:lumMod val="75000"/>
                  </a:schemeClr>
                </a:solidFill>
              </a:rPr>
              <a:t>Mostly coastal areas</a:t>
            </a:r>
          </a:p>
          <a:p>
            <a:pPr marL="285750" indent="-285750">
              <a:buFont typeface="Arial"/>
              <a:buChar char="•"/>
            </a:pPr>
            <a:endParaRPr lang="en-US" dirty="0">
              <a:solidFill>
                <a:schemeClr val="accent6">
                  <a:lumMod val="75000"/>
                </a:schemeClr>
              </a:solidFill>
            </a:endParaRPr>
          </a:p>
        </p:txBody>
      </p:sp>
      <p:pic>
        <p:nvPicPr>
          <p:cNvPr id="4" name="Picture 5" descr="A picture containing water, outdoor, boat, building&#10;&#10;Description automatically generated">
            <a:extLst>
              <a:ext uri="{FF2B5EF4-FFF2-40B4-BE49-F238E27FC236}">
                <a16:creationId xmlns:a16="http://schemas.microsoft.com/office/drawing/2014/main" id="{9D2F2754-3F27-4992-B9B9-ED45F68D2530}"/>
              </a:ext>
            </a:extLst>
          </p:cNvPr>
          <p:cNvPicPr>
            <a:picLocks noChangeAspect="1"/>
          </p:cNvPicPr>
          <p:nvPr/>
        </p:nvPicPr>
        <p:blipFill>
          <a:blip r:embed="rId2"/>
          <a:stretch>
            <a:fillRect/>
          </a:stretch>
        </p:blipFill>
        <p:spPr>
          <a:xfrm>
            <a:off x="778946" y="1221255"/>
            <a:ext cx="7194395" cy="4785885"/>
          </a:xfrm>
          <a:prstGeom prst="rect">
            <a:avLst/>
          </a:prstGeom>
        </p:spPr>
      </p:pic>
    </p:spTree>
    <p:extLst>
      <p:ext uri="{BB962C8B-B14F-4D97-AF65-F5344CB8AC3E}">
        <p14:creationId xmlns:p14="http://schemas.microsoft.com/office/powerpoint/2010/main" val="3053802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44142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UA.III.B.K1i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681585" y="238760"/>
            <a:ext cx="996107"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latin typeface="Avenir Next LT Pro"/>
                <a:ea typeface="+mn-lt"/>
                <a:cs typeface="+mn-lt"/>
              </a:rPr>
              <a:t>Fog</a:t>
            </a:r>
            <a:endParaRPr lang="en-US" dirty="0">
              <a:solidFill>
                <a:schemeClr val="accent6">
                  <a:lumMod val="75000"/>
                </a:schemeClr>
              </a:solidFill>
            </a:endParaRPr>
          </a:p>
        </p:txBody>
      </p:sp>
      <p:sp>
        <p:nvSpPr>
          <p:cNvPr id="5" name="TextBox 4">
            <a:extLst>
              <a:ext uri="{FF2B5EF4-FFF2-40B4-BE49-F238E27FC236}">
                <a16:creationId xmlns:a16="http://schemas.microsoft.com/office/drawing/2014/main" id="{B896F597-DC75-4020-8136-3FE3D8CECAAE}"/>
              </a:ext>
            </a:extLst>
          </p:cNvPr>
          <p:cNvSpPr txBox="1"/>
          <p:nvPr/>
        </p:nvSpPr>
        <p:spPr>
          <a:xfrm>
            <a:off x="8453718" y="1488141"/>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6">
                    <a:lumMod val="75000"/>
                  </a:schemeClr>
                </a:solidFill>
              </a:rPr>
              <a:t>Upslope Fog</a:t>
            </a:r>
          </a:p>
          <a:p>
            <a:pPr algn="ctr"/>
            <a:endParaRPr lang="en-US" dirty="0">
              <a:solidFill>
                <a:schemeClr val="accent6">
                  <a:lumMod val="75000"/>
                </a:schemeClr>
              </a:solidFill>
            </a:endParaRPr>
          </a:p>
          <a:p>
            <a:pPr marL="285750" indent="-285750">
              <a:buFont typeface="Arial"/>
              <a:buChar char="•"/>
            </a:pPr>
            <a:r>
              <a:rPr lang="en-US" dirty="0">
                <a:solidFill>
                  <a:schemeClr val="accent6">
                    <a:lumMod val="75000"/>
                  </a:schemeClr>
                </a:solidFill>
              </a:rPr>
              <a:t>Moist stable air </a:t>
            </a:r>
          </a:p>
          <a:p>
            <a:pPr marL="285750" indent="-285750">
              <a:buFont typeface="Arial"/>
              <a:buChar char="•"/>
            </a:pPr>
            <a:r>
              <a:rPr lang="en-US" dirty="0">
                <a:solidFill>
                  <a:schemeClr val="accent6">
                    <a:lumMod val="75000"/>
                  </a:schemeClr>
                </a:solidFill>
              </a:rPr>
              <a:t>Forced up slope</a:t>
            </a:r>
          </a:p>
          <a:p>
            <a:pPr marL="285750" indent="-285750">
              <a:buFont typeface="Arial"/>
              <a:buChar char="•"/>
            </a:pPr>
            <a:r>
              <a:rPr lang="en-US" dirty="0">
                <a:solidFill>
                  <a:schemeClr val="accent6">
                    <a:lumMod val="75000"/>
                  </a:schemeClr>
                </a:solidFill>
              </a:rPr>
              <a:t>Requires wind</a:t>
            </a:r>
          </a:p>
          <a:p>
            <a:pPr marL="285750" indent="-285750">
              <a:buFont typeface="Arial"/>
              <a:buChar char="•"/>
            </a:pPr>
            <a:endParaRPr lang="en-US" dirty="0">
              <a:solidFill>
                <a:schemeClr val="accent6">
                  <a:lumMod val="75000"/>
                </a:schemeClr>
              </a:solidFill>
            </a:endParaRPr>
          </a:p>
        </p:txBody>
      </p:sp>
      <p:pic>
        <p:nvPicPr>
          <p:cNvPr id="6" name="Picture 6" descr="Smoke coming from it&#10;&#10;Description automatically generated">
            <a:extLst>
              <a:ext uri="{FF2B5EF4-FFF2-40B4-BE49-F238E27FC236}">
                <a16:creationId xmlns:a16="http://schemas.microsoft.com/office/drawing/2014/main" id="{81BB4C22-13A6-4CA5-A0F6-7454BBE98D23}"/>
              </a:ext>
            </a:extLst>
          </p:cNvPr>
          <p:cNvPicPr>
            <a:picLocks noChangeAspect="1"/>
          </p:cNvPicPr>
          <p:nvPr/>
        </p:nvPicPr>
        <p:blipFill>
          <a:blip r:embed="rId2"/>
          <a:stretch>
            <a:fillRect/>
          </a:stretch>
        </p:blipFill>
        <p:spPr>
          <a:xfrm>
            <a:off x="678366" y="1421263"/>
            <a:ext cx="7296614" cy="4885378"/>
          </a:xfrm>
          <a:prstGeom prst="rect">
            <a:avLst/>
          </a:prstGeom>
        </p:spPr>
      </p:pic>
    </p:spTree>
    <p:extLst>
      <p:ext uri="{BB962C8B-B14F-4D97-AF65-F5344CB8AC3E}">
        <p14:creationId xmlns:p14="http://schemas.microsoft.com/office/powerpoint/2010/main" val="407382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44142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UA.III.B.K1i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681585" y="238760"/>
            <a:ext cx="996107"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latin typeface="Avenir Next LT Pro"/>
                <a:ea typeface="+mn-lt"/>
                <a:cs typeface="+mn-lt"/>
              </a:rPr>
              <a:t>Fog</a:t>
            </a:r>
            <a:endParaRPr lang="en-US" dirty="0">
              <a:solidFill>
                <a:schemeClr val="accent6">
                  <a:lumMod val="75000"/>
                </a:schemeClr>
              </a:solidFill>
            </a:endParaRPr>
          </a:p>
        </p:txBody>
      </p:sp>
      <p:sp>
        <p:nvSpPr>
          <p:cNvPr id="5" name="TextBox 4">
            <a:extLst>
              <a:ext uri="{FF2B5EF4-FFF2-40B4-BE49-F238E27FC236}">
                <a16:creationId xmlns:a16="http://schemas.microsoft.com/office/drawing/2014/main" id="{B896F597-DC75-4020-8136-3FE3D8CECAAE}"/>
              </a:ext>
            </a:extLst>
          </p:cNvPr>
          <p:cNvSpPr txBox="1"/>
          <p:nvPr/>
        </p:nvSpPr>
        <p:spPr>
          <a:xfrm>
            <a:off x="8453718" y="1488141"/>
            <a:ext cx="341227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accent6">
                    <a:lumMod val="75000"/>
                  </a:schemeClr>
                </a:solidFill>
              </a:rPr>
              <a:t>Ice Fog</a:t>
            </a:r>
          </a:p>
          <a:p>
            <a:pPr algn="ctr"/>
            <a:endParaRPr lang="en-US" dirty="0">
              <a:solidFill>
                <a:schemeClr val="accent6">
                  <a:lumMod val="75000"/>
                </a:schemeClr>
              </a:solidFill>
            </a:endParaRPr>
          </a:p>
          <a:p>
            <a:pPr marL="285750" indent="-285750">
              <a:buFont typeface="Arial"/>
              <a:buChar char="•"/>
            </a:pPr>
            <a:r>
              <a:rPr lang="en-US" dirty="0">
                <a:solidFill>
                  <a:schemeClr val="accent6">
                    <a:lumMod val="75000"/>
                  </a:schemeClr>
                </a:solidFill>
              </a:rPr>
              <a:t>Cold weather</a:t>
            </a:r>
          </a:p>
          <a:p>
            <a:pPr marL="285750" indent="-285750">
              <a:buFont typeface="Arial"/>
              <a:buChar char="•"/>
            </a:pPr>
            <a:r>
              <a:rPr lang="en-US" dirty="0">
                <a:solidFill>
                  <a:schemeClr val="accent6">
                    <a:lumMod val="75000"/>
                  </a:schemeClr>
                </a:solidFill>
              </a:rPr>
              <a:t>Water forms ice crystals</a:t>
            </a:r>
          </a:p>
          <a:p>
            <a:pPr marL="285750" indent="-285750">
              <a:buFont typeface="Arial"/>
              <a:buChar char="•"/>
            </a:pPr>
            <a:r>
              <a:rPr lang="en-US" dirty="0">
                <a:solidFill>
                  <a:schemeClr val="accent6">
                    <a:lumMod val="75000"/>
                  </a:schemeClr>
                </a:solidFill>
              </a:rPr>
              <a:t>Requires cold temperature</a:t>
            </a:r>
          </a:p>
          <a:p>
            <a:pPr marL="285750" indent="-285750">
              <a:buFont typeface="Arial"/>
              <a:buChar char="•"/>
            </a:pPr>
            <a:endParaRPr lang="en-US" dirty="0">
              <a:solidFill>
                <a:schemeClr val="accent6">
                  <a:lumMod val="75000"/>
                </a:schemeClr>
              </a:solidFill>
            </a:endParaRPr>
          </a:p>
        </p:txBody>
      </p:sp>
      <p:pic>
        <p:nvPicPr>
          <p:cNvPr id="3" name="Picture 3" descr="Diagram&#10;&#10;Description automatically generated">
            <a:extLst>
              <a:ext uri="{FF2B5EF4-FFF2-40B4-BE49-F238E27FC236}">
                <a16:creationId xmlns:a16="http://schemas.microsoft.com/office/drawing/2014/main" id="{3A80AFB6-9097-492F-A970-E6B47F6687D3}"/>
              </a:ext>
            </a:extLst>
          </p:cNvPr>
          <p:cNvPicPr>
            <a:picLocks noChangeAspect="1"/>
          </p:cNvPicPr>
          <p:nvPr/>
        </p:nvPicPr>
        <p:blipFill>
          <a:blip r:embed="rId2"/>
          <a:stretch>
            <a:fillRect/>
          </a:stretch>
        </p:blipFill>
        <p:spPr>
          <a:xfrm>
            <a:off x="762000" y="1483698"/>
            <a:ext cx="6748346" cy="4530049"/>
          </a:xfrm>
          <a:prstGeom prst="rect">
            <a:avLst/>
          </a:prstGeom>
        </p:spPr>
      </p:pic>
    </p:spTree>
    <p:extLst>
      <p:ext uri="{BB962C8B-B14F-4D97-AF65-F5344CB8AC3E}">
        <p14:creationId xmlns:p14="http://schemas.microsoft.com/office/powerpoint/2010/main" val="1500094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441420"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UA.III.B.K1j </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4011032" y="238760"/>
            <a:ext cx="4337214"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ea typeface="+mn-lt"/>
                <a:cs typeface="+mn-lt"/>
              </a:rPr>
              <a:t>Ceiling and visibility</a:t>
            </a:r>
            <a:endParaRPr lang="en-US" dirty="0">
              <a:solidFill>
                <a:schemeClr val="accent6">
                  <a:lumMod val="75000"/>
                </a:schemeClr>
              </a:solidFill>
            </a:endParaRPr>
          </a:p>
        </p:txBody>
      </p:sp>
      <p:sp>
        <p:nvSpPr>
          <p:cNvPr id="4" name="TextBox 3">
            <a:extLst>
              <a:ext uri="{FF2B5EF4-FFF2-40B4-BE49-F238E27FC236}">
                <a16:creationId xmlns:a16="http://schemas.microsoft.com/office/drawing/2014/main" id="{53FB2844-DAA2-4911-8EC5-6410D879565E}"/>
              </a:ext>
            </a:extLst>
          </p:cNvPr>
          <p:cNvSpPr txBox="1"/>
          <p:nvPr/>
        </p:nvSpPr>
        <p:spPr>
          <a:xfrm>
            <a:off x="617035" y="1230351"/>
            <a:ext cx="1100439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lumMod val="75000"/>
                  </a:schemeClr>
                </a:solidFill>
              </a:rPr>
              <a:t>Ceiling</a:t>
            </a:r>
          </a:p>
          <a:p>
            <a:endParaRPr lang="en-US" dirty="0">
              <a:solidFill>
                <a:schemeClr val="accent6">
                  <a:lumMod val="75000"/>
                </a:schemeClr>
              </a:solidFill>
            </a:endParaRPr>
          </a:p>
          <a:p>
            <a:r>
              <a:rPr lang="en-US" dirty="0">
                <a:solidFill>
                  <a:schemeClr val="accent6">
                    <a:lumMod val="75000"/>
                  </a:schemeClr>
                </a:solidFill>
              </a:rPr>
              <a:t>For aviation purposes, a ceiling is the lowest layer of clouds reported as being broken or overcast, or the vertical visibility into an obscuration like fog or haze. Clouds are reported as broken when five-eighths to seven-eighths of the sky is covered with clouds. Overcast means the entire sky is covered with clouds. Current ceiling information is reported by the aviation routine weather report (METAR) and automated weather stations of various types. </a:t>
            </a:r>
            <a:endParaRPr lang="en-US">
              <a:solidFill>
                <a:schemeClr val="accent6">
                  <a:lumMod val="75000"/>
                </a:schemeClr>
              </a:solidFill>
            </a:endParaRPr>
          </a:p>
          <a:p>
            <a:endParaRPr lang="en-US" dirty="0">
              <a:solidFill>
                <a:schemeClr val="accent6">
                  <a:lumMod val="75000"/>
                </a:schemeClr>
              </a:solidFill>
            </a:endParaRPr>
          </a:p>
          <a:p>
            <a:endParaRPr lang="en-US">
              <a:solidFill>
                <a:schemeClr val="accent6">
                  <a:lumMod val="75000"/>
                </a:schemeClr>
              </a:solidFill>
            </a:endParaRPr>
          </a:p>
          <a:p>
            <a:r>
              <a:rPr lang="en-US" dirty="0">
                <a:solidFill>
                  <a:schemeClr val="accent6">
                    <a:lumMod val="75000"/>
                  </a:schemeClr>
                </a:solidFill>
              </a:rPr>
              <a:t>Visibility</a:t>
            </a:r>
          </a:p>
          <a:p>
            <a:endParaRPr lang="en-US" dirty="0">
              <a:solidFill>
                <a:schemeClr val="accent6">
                  <a:lumMod val="75000"/>
                </a:schemeClr>
              </a:solidFill>
            </a:endParaRPr>
          </a:p>
          <a:p>
            <a:r>
              <a:rPr lang="en-US" dirty="0">
                <a:solidFill>
                  <a:schemeClr val="accent6">
                    <a:lumMod val="75000"/>
                  </a:schemeClr>
                </a:solidFill>
              </a:rPr>
              <a:t>Closely related to cloud cover and reported ceilings is visibility information. Visibility refers to the greatest horizontal distance at which prominent objects can be viewed with the naked eye. Current visibility is also reported in METAR and other aviation weather reports, as well as by automated weather systems. Visibility information, as predicted by meteorologists, is available for a pilot during a preflight weather briefing.</a:t>
            </a:r>
          </a:p>
        </p:txBody>
      </p:sp>
    </p:spTree>
    <p:extLst>
      <p:ext uri="{BB962C8B-B14F-4D97-AF65-F5344CB8AC3E}">
        <p14:creationId xmlns:p14="http://schemas.microsoft.com/office/powerpoint/2010/main" val="932102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F71D32-3F88-4691-85D7-B0D7ABF9AD67}"/>
              </a:ext>
            </a:extLst>
          </p:cNvPr>
          <p:cNvSpPr/>
          <p:nvPr/>
        </p:nvSpPr>
        <p:spPr>
          <a:xfrm>
            <a:off x="10695112" y="6306711"/>
            <a:ext cx="1505540" cy="369332"/>
          </a:xfrm>
          <a:prstGeom prst="rect">
            <a:avLst/>
          </a:prstGeom>
        </p:spPr>
        <p:txBody>
          <a:bodyPr wrap="none" lIns="91440" tIns="45720" rIns="91440" bIns="45720" anchor="t">
            <a:spAutoFit/>
          </a:bodyPr>
          <a:lstStyle/>
          <a:p>
            <a:r>
              <a:rPr lang="en-US" dirty="0">
                <a:solidFill>
                  <a:schemeClr val="bg1"/>
                </a:solidFill>
                <a:latin typeface="Arial"/>
                <a:cs typeface="Arial"/>
              </a:rPr>
              <a:t>UA.III.B.K1k </a:t>
            </a:r>
            <a:endParaRPr lang="en-US" dirty="0">
              <a:solidFill>
                <a:schemeClr val="bg1"/>
              </a:solidFill>
            </a:endParaRPr>
          </a:p>
        </p:txBody>
      </p:sp>
      <p:sp>
        <p:nvSpPr>
          <p:cNvPr id="9" name="TextBox 8">
            <a:extLst>
              <a:ext uri="{FF2B5EF4-FFF2-40B4-BE49-F238E27FC236}">
                <a16:creationId xmlns:a16="http://schemas.microsoft.com/office/drawing/2014/main" id="{F2E6832B-DAF5-4990-8092-7B9F25093BF8}"/>
              </a:ext>
            </a:extLst>
          </p:cNvPr>
          <p:cNvSpPr txBox="1"/>
          <p:nvPr/>
        </p:nvSpPr>
        <p:spPr>
          <a:xfrm>
            <a:off x="5094245" y="238760"/>
            <a:ext cx="2170787" cy="646331"/>
          </a:xfrm>
          <a:prstGeom prst="rect">
            <a:avLst/>
          </a:prstGeom>
          <a:noFill/>
        </p:spPr>
        <p:txBody>
          <a:bodyPr wrap="none" lIns="91440" tIns="45720" rIns="91440" bIns="45720" rtlCol="0" anchor="t">
            <a:spAutoFit/>
          </a:bodyPr>
          <a:lstStyle/>
          <a:p>
            <a:pPr algn="ctr"/>
            <a:r>
              <a:rPr lang="en-US" sz="3600" dirty="0">
                <a:solidFill>
                  <a:schemeClr val="bg1"/>
                </a:solidFill>
                <a:ea typeface="+mn-lt"/>
                <a:cs typeface="+mn-lt"/>
              </a:rPr>
              <a:t>Lightning</a:t>
            </a:r>
            <a:endParaRPr lang="en-US" dirty="0">
              <a:solidFill>
                <a:schemeClr val="bg1"/>
              </a:solidFill>
            </a:endParaRPr>
          </a:p>
        </p:txBody>
      </p:sp>
      <p:pic>
        <p:nvPicPr>
          <p:cNvPr id="3" name="Picture 4" descr="A picture containing water, night, large, dark&#10;&#10;Description automatically generated">
            <a:extLst>
              <a:ext uri="{FF2B5EF4-FFF2-40B4-BE49-F238E27FC236}">
                <a16:creationId xmlns:a16="http://schemas.microsoft.com/office/drawing/2014/main" id="{993AFA83-4097-4846-8835-F9090D39AC40}"/>
              </a:ext>
            </a:extLst>
          </p:cNvPr>
          <p:cNvPicPr>
            <a:picLocks noChangeAspect="1"/>
          </p:cNvPicPr>
          <p:nvPr/>
        </p:nvPicPr>
        <p:blipFill>
          <a:blip r:embed="rId2"/>
          <a:stretch>
            <a:fillRect/>
          </a:stretch>
        </p:blipFill>
        <p:spPr>
          <a:xfrm>
            <a:off x="1741450" y="1114890"/>
            <a:ext cx="8876369" cy="4981342"/>
          </a:xfrm>
          <a:prstGeom prst="rect">
            <a:avLst/>
          </a:prstGeom>
        </p:spPr>
      </p:pic>
    </p:spTree>
    <p:extLst>
      <p:ext uri="{BB962C8B-B14F-4D97-AF65-F5344CB8AC3E}">
        <p14:creationId xmlns:p14="http://schemas.microsoft.com/office/powerpoint/2010/main" val="845312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406974-2D08-CA24-BDD6-3DFB5A2285E5}"/>
              </a:ext>
            </a:extLst>
          </p:cNvPr>
          <p:cNvPicPr>
            <a:picLocks noGrp="1" noChangeAspect="1"/>
          </p:cNvPicPr>
          <p:nvPr>
            <p:ph idx="1"/>
          </p:nvPr>
        </p:nvPicPr>
        <p:blipFill>
          <a:blip r:embed="rId2"/>
          <a:stretch>
            <a:fillRect/>
          </a:stretch>
        </p:blipFill>
        <p:spPr>
          <a:xfrm>
            <a:off x="511928" y="1334973"/>
            <a:ext cx="11168144" cy="4188054"/>
          </a:xfrm>
          <a:prstGeom prst="rect">
            <a:avLst/>
          </a:prstGeom>
        </p:spPr>
      </p:pic>
    </p:spTree>
    <p:extLst>
      <p:ext uri="{BB962C8B-B14F-4D97-AF65-F5344CB8AC3E}">
        <p14:creationId xmlns:p14="http://schemas.microsoft.com/office/powerpoint/2010/main" val="538603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379829" y="369333"/>
            <a:ext cx="3432350" cy="646331"/>
          </a:xfrm>
          <a:prstGeom prst="rect">
            <a:avLst/>
          </a:prstGeom>
          <a:noFill/>
        </p:spPr>
        <p:txBody>
          <a:bodyPr wrap="none" rtlCol="0">
            <a:spAutoFit/>
          </a:bodyPr>
          <a:lstStyle/>
          <a:p>
            <a:pPr lvl="0" algn="ctr">
              <a:buNone/>
            </a:pPr>
            <a:r>
              <a:rPr lang="en-US" sz="3600" dirty="0">
                <a:solidFill>
                  <a:schemeClr val="bg1"/>
                </a:solidFill>
              </a:rPr>
              <a:t>Density altitude</a:t>
            </a:r>
            <a:endParaRPr lang="en-US" sz="36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bg1"/>
                </a:solidFill>
                <a:latin typeface="Arial"/>
                <a:cs typeface="Arial"/>
              </a:rPr>
              <a:t>UA.III.B.K1a </a:t>
            </a:r>
            <a:endParaRPr lang="en-US" dirty="0">
              <a:solidFill>
                <a:schemeClr val="bg1"/>
              </a:solidFill>
            </a:endParaRPr>
          </a:p>
        </p:txBody>
      </p:sp>
      <p:sp>
        <p:nvSpPr>
          <p:cNvPr id="7" name="Rectangle 6">
            <a:extLst>
              <a:ext uri="{FF2B5EF4-FFF2-40B4-BE49-F238E27FC236}">
                <a16:creationId xmlns:a16="http://schemas.microsoft.com/office/drawing/2014/main" id="{F69C23C2-C8B2-4DCD-8536-E427FD2717CF}"/>
              </a:ext>
            </a:extLst>
          </p:cNvPr>
          <p:cNvSpPr/>
          <p:nvPr/>
        </p:nvSpPr>
        <p:spPr>
          <a:xfrm>
            <a:off x="626851" y="1343186"/>
            <a:ext cx="10938295" cy="3416320"/>
          </a:xfrm>
          <a:prstGeom prst="rect">
            <a:avLst/>
          </a:prstGeom>
        </p:spPr>
        <p:txBody>
          <a:bodyPr wrap="square">
            <a:spAutoFit/>
          </a:bodyPr>
          <a:lstStyle/>
          <a:p>
            <a:r>
              <a:rPr lang="en-US" dirty="0">
                <a:solidFill>
                  <a:schemeClr val="bg1"/>
                </a:solidFill>
              </a:rPr>
              <a:t>The more appropriate term for correlating aerodynamic performance in the nonstandard atmosphere is density altitude—the altitude in the standard atmosphere corresponding to a particular value of air density. </a:t>
            </a:r>
          </a:p>
          <a:p>
            <a:endParaRPr lang="en-US" dirty="0">
              <a:solidFill>
                <a:schemeClr val="bg1"/>
              </a:solidFill>
            </a:endParaRPr>
          </a:p>
          <a:p>
            <a:r>
              <a:rPr lang="en-US" dirty="0">
                <a:solidFill>
                  <a:schemeClr val="bg1"/>
                </a:solidFill>
              </a:rPr>
              <a:t>Density altitude is pressure altitude corrected for nonstandard temperature. As the density of the air increases (lower density altitude), aircraft performance increases. Conversely, as air density decreases (higher density altitude), aircraft performance decreases. A decrease in air density means a high density altitude; an increase in air density means a lower density altitude. Density altitude is used in calculating aircraft performance. Under standard atmospheric condition, air at each level in the atmosphere has a specific density; under standard conditions, pressure altitude and density altitude identify the same level. Density altitude, then, is the vertical distance above sea level in the standard atmosphere at which a given density is to be found. </a:t>
            </a:r>
          </a:p>
        </p:txBody>
      </p:sp>
      <p:sp>
        <p:nvSpPr>
          <p:cNvPr id="9" name="Rectangle 8">
            <a:extLst>
              <a:ext uri="{FF2B5EF4-FFF2-40B4-BE49-F238E27FC236}">
                <a16:creationId xmlns:a16="http://schemas.microsoft.com/office/drawing/2014/main" id="{C25EB77C-28F7-49F5-8E73-54595832F1BD}"/>
              </a:ext>
            </a:extLst>
          </p:cNvPr>
          <p:cNvSpPr/>
          <p:nvPr/>
        </p:nvSpPr>
        <p:spPr>
          <a:xfrm>
            <a:off x="3282152" y="6306711"/>
            <a:ext cx="5020220" cy="338554"/>
          </a:xfrm>
          <a:prstGeom prst="rect">
            <a:avLst/>
          </a:prstGeom>
        </p:spPr>
        <p:txBody>
          <a:bodyPr wrap="none">
            <a:spAutoFit/>
          </a:bodyPr>
          <a:lstStyle/>
          <a:p>
            <a:r>
              <a:rPr lang="en-US" sz="1600" dirty="0">
                <a:solidFill>
                  <a:schemeClr val="bg1"/>
                </a:solidFill>
              </a:rPr>
              <a:t>Pilot Handbook of Aeronautical Knowledge, </a:t>
            </a:r>
            <a:r>
              <a:rPr lang="en-US" sz="1600" dirty="0" err="1">
                <a:solidFill>
                  <a:schemeClr val="bg1"/>
                </a:solidFill>
              </a:rPr>
              <a:t>pg</a:t>
            </a:r>
            <a:r>
              <a:rPr lang="en-US" sz="1600" dirty="0">
                <a:solidFill>
                  <a:schemeClr val="bg1"/>
                </a:solidFill>
              </a:rPr>
              <a:t> 11-3</a:t>
            </a:r>
          </a:p>
        </p:txBody>
      </p:sp>
    </p:spTree>
    <p:extLst>
      <p:ext uri="{BB962C8B-B14F-4D97-AF65-F5344CB8AC3E}">
        <p14:creationId xmlns:p14="http://schemas.microsoft.com/office/powerpoint/2010/main" val="2790123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75502C-967B-48C7-B7D1-594A7D50A6D4}"/>
              </a:ext>
            </a:extLst>
          </p:cNvPr>
          <p:cNvSpPr txBox="1"/>
          <p:nvPr/>
        </p:nvSpPr>
        <p:spPr>
          <a:xfrm>
            <a:off x="4286210" y="369333"/>
            <a:ext cx="3619581" cy="646331"/>
          </a:xfrm>
          <a:prstGeom prst="rect">
            <a:avLst/>
          </a:prstGeom>
          <a:noFill/>
        </p:spPr>
        <p:txBody>
          <a:bodyPr wrap="none" rtlCol="0">
            <a:spAutoFit/>
          </a:bodyPr>
          <a:lstStyle/>
          <a:p>
            <a:pPr lvl="0" algn="ctr">
              <a:buNone/>
            </a:pPr>
            <a:r>
              <a:rPr lang="en-US" sz="3600" dirty="0">
                <a:solidFill>
                  <a:schemeClr val="bg1"/>
                </a:solidFill>
              </a:rPr>
              <a:t>Pressure altitude</a:t>
            </a:r>
            <a:endParaRPr lang="en-US" sz="36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bg1"/>
                </a:solidFill>
                <a:latin typeface="Arial"/>
                <a:cs typeface="Arial"/>
              </a:rPr>
              <a:t>UA.III.B.K1a </a:t>
            </a:r>
            <a:endParaRPr lang="en-US" dirty="0">
              <a:solidFill>
                <a:schemeClr val="bg1"/>
              </a:solidFill>
            </a:endParaRPr>
          </a:p>
        </p:txBody>
      </p:sp>
      <p:sp>
        <p:nvSpPr>
          <p:cNvPr id="5" name="Rectangle 4">
            <a:extLst>
              <a:ext uri="{FF2B5EF4-FFF2-40B4-BE49-F238E27FC236}">
                <a16:creationId xmlns:a16="http://schemas.microsoft.com/office/drawing/2014/main" id="{DC6508CC-C1E4-4BBD-A47A-CF17B93B7B57}"/>
              </a:ext>
            </a:extLst>
          </p:cNvPr>
          <p:cNvSpPr/>
          <p:nvPr/>
        </p:nvSpPr>
        <p:spPr>
          <a:xfrm>
            <a:off x="626851" y="1343186"/>
            <a:ext cx="10938295" cy="2585323"/>
          </a:xfrm>
          <a:prstGeom prst="rect">
            <a:avLst/>
          </a:prstGeom>
        </p:spPr>
        <p:txBody>
          <a:bodyPr wrap="square">
            <a:spAutoFit/>
          </a:bodyPr>
          <a:lstStyle/>
          <a:p>
            <a:r>
              <a:rPr lang="en-US" dirty="0">
                <a:solidFill>
                  <a:schemeClr val="bg1"/>
                </a:solidFill>
              </a:rPr>
              <a:t>Pressure altitude is the height above the standard datum plane (SDP). The aircraft altimeter is essentially a sensitive barometer calibrated to indicate altitude in the standard atmosphere. If the altimeter is set for 29.92 "Hg SDP, the altitude indicated is the pressure altitude—the altitude in the standard atmosphere corresponding to the sensed pressure. </a:t>
            </a:r>
          </a:p>
          <a:p>
            <a:endParaRPr lang="en-US" dirty="0">
              <a:solidFill>
                <a:schemeClr val="bg1"/>
              </a:solidFill>
            </a:endParaRPr>
          </a:p>
          <a:p>
            <a:r>
              <a:rPr lang="en-US" dirty="0">
                <a:solidFill>
                  <a:schemeClr val="bg1"/>
                </a:solidFill>
              </a:rPr>
              <a:t>The SDP is a theoretical level at which the pressure of the atmosphere is 29.92 "Hg and the weight of air is 14.7 psi. As atmospheric pressure changes, the SDP may be below, at, or above sea level. Pressure altitude is important as a basis for determining aircraft performance, as well as for assigning flight levels to aircraft operating at above 18,000 feet.</a:t>
            </a:r>
          </a:p>
        </p:txBody>
      </p:sp>
      <p:sp>
        <p:nvSpPr>
          <p:cNvPr id="7" name="Rectangle 6">
            <a:extLst>
              <a:ext uri="{FF2B5EF4-FFF2-40B4-BE49-F238E27FC236}">
                <a16:creationId xmlns:a16="http://schemas.microsoft.com/office/drawing/2014/main" id="{B10E9C27-7E51-4DE4-AAC3-8333A2DED8DB}"/>
              </a:ext>
            </a:extLst>
          </p:cNvPr>
          <p:cNvSpPr/>
          <p:nvPr/>
        </p:nvSpPr>
        <p:spPr>
          <a:xfrm>
            <a:off x="3273525" y="6360072"/>
            <a:ext cx="5020220" cy="338554"/>
          </a:xfrm>
          <a:prstGeom prst="rect">
            <a:avLst/>
          </a:prstGeom>
        </p:spPr>
        <p:txBody>
          <a:bodyPr wrap="none">
            <a:spAutoFit/>
          </a:bodyPr>
          <a:lstStyle/>
          <a:p>
            <a:r>
              <a:rPr lang="en-US" sz="1600" dirty="0">
                <a:solidFill>
                  <a:schemeClr val="bg1"/>
                </a:solidFill>
              </a:rPr>
              <a:t>Pilot Handbook of Aeronautical Knowledge, </a:t>
            </a:r>
            <a:r>
              <a:rPr lang="en-US" sz="1600" dirty="0" err="1">
                <a:solidFill>
                  <a:schemeClr val="bg1"/>
                </a:solidFill>
              </a:rPr>
              <a:t>pg</a:t>
            </a:r>
            <a:r>
              <a:rPr lang="en-US" sz="1600" dirty="0">
                <a:solidFill>
                  <a:schemeClr val="bg1"/>
                </a:solidFill>
              </a:rPr>
              <a:t> 11-3</a:t>
            </a:r>
          </a:p>
        </p:txBody>
      </p:sp>
    </p:spTree>
    <p:extLst>
      <p:ext uri="{BB962C8B-B14F-4D97-AF65-F5344CB8AC3E}">
        <p14:creationId xmlns:p14="http://schemas.microsoft.com/office/powerpoint/2010/main" val="42029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D39FD-C79C-452C-93EF-93F2FC2D26AA}"/>
              </a:ext>
            </a:extLst>
          </p:cNvPr>
          <p:cNvPicPr>
            <a:picLocks noChangeAspect="1"/>
          </p:cNvPicPr>
          <p:nvPr/>
        </p:nvPicPr>
        <p:blipFill>
          <a:blip r:embed="rId3"/>
          <a:stretch>
            <a:fillRect/>
          </a:stretch>
        </p:blipFill>
        <p:spPr>
          <a:xfrm>
            <a:off x="3555733" y="1015664"/>
            <a:ext cx="5080534" cy="5205019"/>
          </a:xfrm>
          <a:prstGeom prst="rect">
            <a:avLst/>
          </a:prstGeom>
        </p:spPr>
      </p:pic>
      <p:sp>
        <p:nvSpPr>
          <p:cNvPr id="19" name="Rectangle 18">
            <a:extLst>
              <a:ext uri="{FF2B5EF4-FFF2-40B4-BE49-F238E27FC236}">
                <a16:creationId xmlns:a16="http://schemas.microsoft.com/office/drawing/2014/main" id="{AE2FF41A-DEE6-48D9-A736-4C319F579477}"/>
              </a:ext>
            </a:extLst>
          </p:cNvPr>
          <p:cNvSpPr/>
          <p:nvPr/>
        </p:nvSpPr>
        <p:spPr>
          <a:xfrm>
            <a:off x="7048500" y="1015664"/>
            <a:ext cx="1587767" cy="52050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D1E7905-F603-4A59-893A-ACBDEA85970D}"/>
              </a:ext>
            </a:extLst>
          </p:cNvPr>
          <p:cNvSpPr/>
          <p:nvPr/>
        </p:nvSpPr>
        <p:spPr>
          <a:xfrm>
            <a:off x="3048000" y="6220683"/>
            <a:ext cx="6096000" cy="584775"/>
          </a:xfrm>
          <a:prstGeom prst="rect">
            <a:avLst/>
          </a:prstGeom>
        </p:spPr>
        <p:txBody>
          <a:bodyPr>
            <a:spAutoFit/>
          </a:bodyPr>
          <a:lstStyle/>
          <a:p>
            <a:pPr algn="ctr"/>
            <a:r>
              <a:rPr lang="en-US" sz="1600" dirty="0">
                <a:solidFill>
                  <a:schemeClr val="bg1"/>
                </a:solidFill>
              </a:rPr>
              <a:t>Airman Knowledge Testing Supplement for Sport Pilot, Recreational Pilot, Remote Pilot, and Private Pilot</a:t>
            </a: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bg1"/>
                </a:solidFill>
                <a:latin typeface="Arial"/>
                <a:cs typeface="Arial"/>
              </a:rPr>
              <a:t>UA.III.B.K1a </a:t>
            </a:r>
            <a:endParaRPr lang="en-US" dirty="0">
              <a:solidFill>
                <a:schemeClr val="bg1"/>
              </a:solidFill>
            </a:endParaRPr>
          </a:p>
        </p:txBody>
      </p:sp>
      <p:grpSp>
        <p:nvGrpSpPr>
          <p:cNvPr id="11" name="Group 10">
            <a:extLst>
              <a:ext uri="{FF2B5EF4-FFF2-40B4-BE49-F238E27FC236}">
                <a16:creationId xmlns:a16="http://schemas.microsoft.com/office/drawing/2014/main" id="{4D05EEA8-E197-464A-952F-D126FB64B108}"/>
              </a:ext>
            </a:extLst>
          </p:cNvPr>
          <p:cNvGrpSpPr/>
          <p:nvPr/>
        </p:nvGrpSpPr>
        <p:grpSpPr>
          <a:xfrm>
            <a:off x="0" y="-52542"/>
            <a:ext cx="12192000" cy="6858000"/>
            <a:chOff x="0" y="0"/>
            <a:chExt cx="12192000" cy="6858000"/>
          </a:xfrm>
          <a:solidFill>
            <a:schemeClr val="tx1">
              <a:lumMod val="95000"/>
            </a:schemeClr>
          </a:solidFill>
        </p:grpSpPr>
        <p:sp>
          <p:nvSpPr>
            <p:cNvPr id="4" name="Rectangle 3">
              <a:extLst>
                <a:ext uri="{FF2B5EF4-FFF2-40B4-BE49-F238E27FC236}">
                  <a16:creationId xmlns:a16="http://schemas.microsoft.com/office/drawing/2014/main" id="{320BF315-16B3-40E0-A72B-BACDF184ADDF}"/>
                </a:ext>
              </a:extLst>
            </p:cNvPr>
            <p:cNvSpPr/>
            <p:nvPr/>
          </p:nvSpPr>
          <p:spPr>
            <a:xfrm>
              <a:off x="0" y="0"/>
              <a:ext cx="12192000" cy="6858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9" name="Picture 8">
              <a:extLst>
                <a:ext uri="{FF2B5EF4-FFF2-40B4-BE49-F238E27FC236}">
                  <a16:creationId xmlns:a16="http://schemas.microsoft.com/office/drawing/2014/main" id="{F867F82A-C3EE-44E8-92BC-FFBC433540AC}"/>
                </a:ext>
              </a:extLst>
            </p:cNvPr>
            <p:cNvPicPr>
              <a:picLocks noChangeAspect="1"/>
            </p:cNvPicPr>
            <p:nvPr/>
          </p:nvPicPr>
          <p:blipFill>
            <a:blip r:embed="rId4"/>
            <a:stretch>
              <a:fillRect/>
            </a:stretch>
          </p:blipFill>
          <p:spPr>
            <a:xfrm>
              <a:off x="8561317" y="236535"/>
              <a:ext cx="1895842" cy="6439508"/>
            </a:xfrm>
            <a:prstGeom prst="rect">
              <a:avLst/>
            </a:prstGeom>
            <a:grpFill/>
          </p:spPr>
        </p:pic>
      </p:grpSp>
      <p:sp>
        <p:nvSpPr>
          <p:cNvPr id="6" name="TextBox 5">
            <a:extLst>
              <a:ext uri="{FF2B5EF4-FFF2-40B4-BE49-F238E27FC236}">
                <a16:creationId xmlns:a16="http://schemas.microsoft.com/office/drawing/2014/main" id="{C175502C-967B-48C7-B7D1-594A7D50A6D4}"/>
              </a:ext>
            </a:extLst>
          </p:cNvPr>
          <p:cNvSpPr txBox="1"/>
          <p:nvPr/>
        </p:nvSpPr>
        <p:spPr>
          <a:xfrm>
            <a:off x="4286210" y="369333"/>
            <a:ext cx="3619581" cy="646331"/>
          </a:xfrm>
          <a:prstGeom prst="rect">
            <a:avLst/>
          </a:prstGeom>
          <a:noFill/>
        </p:spPr>
        <p:txBody>
          <a:bodyPr wrap="none" rtlCol="0">
            <a:spAutoFit/>
          </a:bodyPr>
          <a:lstStyle/>
          <a:p>
            <a:pPr lvl="0" algn="ctr">
              <a:buNone/>
            </a:pPr>
            <a:r>
              <a:rPr lang="en-US" sz="3600" dirty="0">
                <a:solidFill>
                  <a:schemeClr val="bg1"/>
                </a:solidFill>
              </a:rPr>
              <a:t>Pressure altitude</a:t>
            </a:r>
            <a:endParaRPr lang="en-US" sz="3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95256D0-F5C3-464A-B874-9026AD8FF195}"/>
              </a:ext>
            </a:extLst>
          </p:cNvPr>
          <p:cNvSpPr txBox="1"/>
          <p:nvPr/>
        </p:nvSpPr>
        <p:spPr>
          <a:xfrm>
            <a:off x="439615" y="1477329"/>
            <a:ext cx="6000750" cy="1200329"/>
          </a:xfrm>
          <a:prstGeom prst="rect">
            <a:avLst/>
          </a:prstGeom>
          <a:noFill/>
        </p:spPr>
        <p:txBody>
          <a:bodyPr wrap="square" rtlCol="0">
            <a:spAutoFit/>
          </a:bodyPr>
          <a:lstStyle/>
          <a:p>
            <a:r>
              <a:rPr lang="en-US" dirty="0">
                <a:solidFill>
                  <a:schemeClr val="bg1"/>
                </a:solidFill>
              </a:rPr>
              <a:t>KMBT                                   614' MSL</a:t>
            </a:r>
          </a:p>
          <a:p>
            <a:endParaRPr lang="en-US" dirty="0">
              <a:solidFill>
                <a:schemeClr val="bg1"/>
              </a:solidFill>
            </a:endParaRPr>
          </a:p>
          <a:p>
            <a:r>
              <a:rPr lang="en-US" dirty="0">
                <a:solidFill>
                  <a:schemeClr val="bg1"/>
                </a:solidFill>
              </a:rPr>
              <a:t>Current Altimeter              29.92" Hg</a:t>
            </a:r>
          </a:p>
          <a:p>
            <a:endParaRPr lang="en-US" dirty="0">
              <a:solidFill>
                <a:schemeClr val="bg1"/>
              </a:solidFill>
            </a:endParaRPr>
          </a:p>
        </p:txBody>
      </p:sp>
      <p:sp>
        <p:nvSpPr>
          <p:cNvPr id="13" name="Rectangle 12">
            <a:extLst>
              <a:ext uri="{FF2B5EF4-FFF2-40B4-BE49-F238E27FC236}">
                <a16:creationId xmlns:a16="http://schemas.microsoft.com/office/drawing/2014/main" id="{443E5471-458A-4CC1-AD5A-7DDBAB2DE1DA}"/>
              </a:ext>
            </a:extLst>
          </p:cNvPr>
          <p:cNvSpPr/>
          <p:nvPr/>
        </p:nvSpPr>
        <p:spPr>
          <a:xfrm>
            <a:off x="439615" y="2519263"/>
            <a:ext cx="2322635" cy="369332"/>
          </a:xfrm>
          <a:prstGeom prst="rect">
            <a:avLst/>
          </a:prstGeom>
        </p:spPr>
        <p:txBody>
          <a:bodyPr wrap="square">
            <a:spAutoFit/>
          </a:bodyPr>
          <a:lstStyle/>
          <a:p>
            <a:r>
              <a:rPr lang="en-US" dirty="0">
                <a:solidFill>
                  <a:schemeClr val="bg1"/>
                </a:solidFill>
              </a:rPr>
              <a:t>Pressure Altitude?              </a:t>
            </a:r>
          </a:p>
        </p:txBody>
      </p:sp>
      <p:sp>
        <p:nvSpPr>
          <p:cNvPr id="15" name="Rectangle 14">
            <a:extLst>
              <a:ext uri="{FF2B5EF4-FFF2-40B4-BE49-F238E27FC236}">
                <a16:creationId xmlns:a16="http://schemas.microsoft.com/office/drawing/2014/main" id="{7D79D660-F7D4-4601-8FAD-9C8B93EF7333}"/>
              </a:ext>
            </a:extLst>
          </p:cNvPr>
          <p:cNvSpPr/>
          <p:nvPr/>
        </p:nvSpPr>
        <p:spPr>
          <a:xfrm>
            <a:off x="8561317" y="4419600"/>
            <a:ext cx="1895842" cy="190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Rectangle 17">
            <a:extLst>
              <a:ext uri="{FF2B5EF4-FFF2-40B4-BE49-F238E27FC236}">
                <a16:creationId xmlns:a16="http://schemas.microsoft.com/office/drawing/2014/main" id="{CE9D055D-A07A-4982-A487-0704500AE3E3}"/>
              </a:ext>
            </a:extLst>
          </p:cNvPr>
          <p:cNvSpPr/>
          <p:nvPr/>
        </p:nvSpPr>
        <p:spPr>
          <a:xfrm>
            <a:off x="3048000" y="2556500"/>
            <a:ext cx="2952750" cy="646331"/>
          </a:xfrm>
          <a:prstGeom prst="rect">
            <a:avLst/>
          </a:prstGeom>
        </p:spPr>
        <p:txBody>
          <a:bodyPr wrap="square">
            <a:spAutoFit/>
          </a:bodyPr>
          <a:lstStyle/>
          <a:p>
            <a:r>
              <a:rPr lang="en-US" dirty="0">
                <a:solidFill>
                  <a:schemeClr val="bg1"/>
                </a:solidFill>
              </a:rPr>
              <a:t>614' MSL + 0 = 614' MSL</a:t>
            </a:r>
          </a:p>
          <a:p>
            <a:endParaRPr lang="en-US" dirty="0">
              <a:solidFill>
                <a:schemeClr val="bg1"/>
              </a:solidFill>
            </a:endParaRPr>
          </a:p>
        </p:txBody>
      </p:sp>
    </p:spTree>
    <p:extLst>
      <p:ext uri="{BB962C8B-B14F-4D97-AF65-F5344CB8AC3E}">
        <p14:creationId xmlns:p14="http://schemas.microsoft.com/office/powerpoint/2010/main" val="186431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build="p"/>
      <p:bldP spid="13" grpId="0"/>
      <p:bldP spid="15"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D39FD-C79C-452C-93EF-93F2FC2D26AA}"/>
              </a:ext>
            </a:extLst>
          </p:cNvPr>
          <p:cNvPicPr>
            <a:picLocks noChangeAspect="1"/>
          </p:cNvPicPr>
          <p:nvPr/>
        </p:nvPicPr>
        <p:blipFill>
          <a:blip r:embed="rId3"/>
          <a:stretch>
            <a:fillRect/>
          </a:stretch>
        </p:blipFill>
        <p:spPr>
          <a:xfrm>
            <a:off x="3555733" y="1015664"/>
            <a:ext cx="5080534" cy="5205019"/>
          </a:xfrm>
          <a:prstGeom prst="rect">
            <a:avLst/>
          </a:prstGeom>
        </p:spPr>
      </p:pic>
      <p:sp>
        <p:nvSpPr>
          <p:cNvPr id="19" name="Rectangle 18">
            <a:extLst>
              <a:ext uri="{FF2B5EF4-FFF2-40B4-BE49-F238E27FC236}">
                <a16:creationId xmlns:a16="http://schemas.microsoft.com/office/drawing/2014/main" id="{AE2FF41A-DEE6-48D9-A736-4C319F579477}"/>
              </a:ext>
            </a:extLst>
          </p:cNvPr>
          <p:cNvSpPr/>
          <p:nvPr/>
        </p:nvSpPr>
        <p:spPr>
          <a:xfrm>
            <a:off x="7048500" y="1015664"/>
            <a:ext cx="1587767" cy="52050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1E7905-F603-4A59-893A-ACBDEA85970D}"/>
              </a:ext>
            </a:extLst>
          </p:cNvPr>
          <p:cNvSpPr/>
          <p:nvPr/>
        </p:nvSpPr>
        <p:spPr>
          <a:xfrm>
            <a:off x="3048000" y="6220683"/>
            <a:ext cx="6096000" cy="584775"/>
          </a:xfrm>
          <a:prstGeom prst="rect">
            <a:avLst/>
          </a:prstGeom>
        </p:spPr>
        <p:txBody>
          <a:bodyPr>
            <a:spAutoFit/>
          </a:bodyPr>
          <a:lstStyle/>
          <a:p>
            <a:pPr algn="ctr"/>
            <a:r>
              <a:rPr lang="en-US" sz="1600" dirty="0"/>
              <a:t>Airman Knowledge Testing Supplement for Sport Pilot, Recreational Pilot, Remote Pilot, and Private Pilot</a:t>
            </a: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latin typeface="Arial"/>
                <a:cs typeface="Arial"/>
              </a:rPr>
              <a:t>UA.III.B.K1a </a:t>
            </a:r>
            <a:endParaRPr lang="en-US" dirty="0"/>
          </a:p>
        </p:txBody>
      </p:sp>
      <p:grpSp>
        <p:nvGrpSpPr>
          <p:cNvPr id="11" name="Group 10">
            <a:extLst>
              <a:ext uri="{FF2B5EF4-FFF2-40B4-BE49-F238E27FC236}">
                <a16:creationId xmlns:a16="http://schemas.microsoft.com/office/drawing/2014/main" id="{4D05EEA8-E197-464A-952F-D126FB64B108}"/>
              </a:ext>
            </a:extLst>
          </p:cNvPr>
          <p:cNvGrpSpPr/>
          <p:nvPr/>
        </p:nvGrpSpPr>
        <p:grpSpPr>
          <a:xfrm>
            <a:off x="0" y="0"/>
            <a:ext cx="12192000" cy="6858000"/>
            <a:chOff x="0" y="0"/>
            <a:chExt cx="12192000" cy="6858000"/>
          </a:xfrm>
          <a:solidFill>
            <a:schemeClr val="tx1"/>
          </a:solidFill>
        </p:grpSpPr>
        <p:sp>
          <p:nvSpPr>
            <p:cNvPr id="4" name="Rectangle 3">
              <a:extLst>
                <a:ext uri="{FF2B5EF4-FFF2-40B4-BE49-F238E27FC236}">
                  <a16:creationId xmlns:a16="http://schemas.microsoft.com/office/drawing/2014/main" id="{320BF315-16B3-40E0-A72B-BACDF184ADDF}"/>
                </a:ext>
              </a:extLst>
            </p:cNvPr>
            <p:cNvSpPr/>
            <p:nvPr/>
          </p:nvSpPr>
          <p:spPr>
            <a:xfrm>
              <a:off x="0" y="0"/>
              <a:ext cx="12192000" cy="6858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867F82A-C3EE-44E8-92BC-FFBC433540AC}"/>
                </a:ext>
              </a:extLst>
            </p:cNvPr>
            <p:cNvPicPr>
              <a:picLocks noChangeAspect="1"/>
            </p:cNvPicPr>
            <p:nvPr/>
          </p:nvPicPr>
          <p:blipFill>
            <a:blip r:embed="rId4"/>
            <a:stretch>
              <a:fillRect/>
            </a:stretch>
          </p:blipFill>
          <p:spPr>
            <a:xfrm>
              <a:off x="8561317" y="236535"/>
              <a:ext cx="1895842" cy="6439508"/>
            </a:xfrm>
            <a:prstGeom prst="rect">
              <a:avLst/>
            </a:prstGeom>
            <a:grpFill/>
          </p:spPr>
        </p:pic>
      </p:grpSp>
      <p:sp>
        <p:nvSpPr>
          <p:cNvPr id="6" name="TextBox 5">
            <a:extLst>
              <a:ext uri="{FF2B5EF4-FFF2-40B4-BE49-F238E27FC236}">
                <a16:creationId xmlns:a16="http://schemas.microsoft.com/office/drawing/2014/main" id="{C175502C-967B-48C7-B7D1-594A7D50A6D4}"/>
              </a:ext>
            </a:extLst>
          </p:cNvPr>
          <p:cNvSpPr txBox="1"/>
          <p:nvPr/>
        </p:nvSpPr>
        <p:spPr>
          <a:xfrm>
            <a:off x="4286210" y="369333"/>
            <a:ext cx="3619581" cy="646331"/>
          </a:xfrm>
          <a:prstGeom prst="rect">
            <a:avLst/>
          </a:prstGeom>
          <a:noFill/>
        </p:spPr>
        <p:txBody>
          <a:bodyPr wrap="none" rtlCol="0">
            <a:spAutoFit/>
          </a:bodyPr>
          <a:lstStyle/>
          <a:p>
            <a:pPr lvl="0" algn="ctr">
              <a:buNone/>
            </a:pPr>
            <a:r>
              <a:rPr lang="en-US" sz="3600" dirty="0">
                <a:solidFill>
                  <a:schemeClr val="bg1"/>
                </a:solidFill>
              </a:rPr>
              <a:t>Pressure altitude</a:t>
            </a:r>
            <a:endParaRPr lang="en-US" sz="3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95256D0-F5C3-464A-B874-9026AD8FF195}"/>
              </a:ext>
            </a:extLst>
          </p:cNvPr>
          <p:cNvSpPr txBox="1"/>
          <p:nvPr/>
        </p:nvSpPr>
        <p:spPr>
          <a:xfrm>
            <a:off x="439615" y="1477329"/>
            <a:ext cx="6000750" cy="1200329"/>
          </a:xfrm>
          <a:prstGeom prst="rect">
            <a:avLst/>
          </a:prstGeom>
          <a:noFill/>
        </p:spPr>
        <p:txBody>
          <a:bodyPr wrap="square" lIns="91440" tIns="45720" rIns="91440" bIns="45720" rtlCol="0" anchor="t">
            <a:spAutoFit/>
          </a:bodyPr>
          <a:lstStyle/>
          <a:p>
            <a:r>
              <a:rPr lang="en-US" dirty="0">
                <a:solidFill>
                  <a:schemeClr val="bg1"/>
                </a:solidFill>
              </a:rPr>
              <a:t>KMBT                                   614' MSL</a:t>
            </a:r>
          </a:p>
          <a:p>
            <a:endParaRPr lang="en-US" dirty="0">
              <a:solidFill>
                <a:srgbClr val="BFBFBF"/>
              </a:solidFill>
            </a:endParaRPr>
          </a:p>
          <a:p>
            <a:r>
              <a:rPr lang="en-US" dirty="0">
                <a:solidFill>
                  <a:srgbClr val="BFBFBF"/>
                </a:solidFill>
              </a:rPr>
              <a:t>Current Altimeter              29.92" Hg</a:t>
            </a:r>
          </a:p>
          <a:p>
            <a:endParaRPr lang="en-US" dirty="0">
              <a:solidFill>
                <a:srgbClr val="BFBFBF"/>
              </a:solidFill>
            </a:endParaRPr>
          </a:p>
        </p:txBody>
      </p:sp>
      <p:sp>
        <p:nvSpPr>
          <p:cNvPr id="13" name="Rectangle 12">
            <a:extLst>
              <a:ext uri="{FF2B5EF4-FFF2-40B4-BE49-F238E27FC236}">
                <a16:creationId xmlns:a16="http://schemas.microsoft.com/office/drawing/2014/main" id="{443E5471-458A-4CC1-AD5A-7DDBAB2DE1DA}"/>
              </a:ext>
            </a:extLst>
          </p:cNvPr>
          <p:cNvSpPr/>
          <p:nvPr/>
        </p:nvSpPr>
        <p:spPr>
          <a:xfrm>
            <a:off x="439615" y="2519263"/>
            <a:ext cx="2322635" cy="369332"/>
          </a:xfrm>
          <a:prstGeom prst="rect">
            <a:avLst/>
          </a:prstGeom>
        </p:spPr>
        <p:txBody>
          <a:bodyPr wrap="square">
            <a:spAutoFit/>
          </a:bodyPr>
          <a:lstStyle/>
          <a:p>
            <a:r>
              <a:rPr lang="en-US" dirty="0">
                <a:solidFill>
                  <a:srgbClr val="BFBFBF"/>
                </a:solidFill>
              </a:rPr>
              <a:t>Pressure Altitude?              </a:t>
            </a:r>
          </a:p>
        </p:txBody>
      </p:sp>
      <p:sp>
        <p:nvSpPr>
          <p:cNvPr id="18" name="Rectangle 17">
            <a:extLst>
              <a:ext uri="{FF2B5EF4-FFF2-40B4-BE49-F238E27FC236}">
                <a16:creationId xmlns:a16="http://schemas.microsoft.com/office/drawing/2014/main" id="{CE9D055D-A07A-4982-A487-0704500AE3E3}"/>
              </a:ext>
            </a:extLst>
          </p:cNvPr>
          <p:cNvSpPr/>
          <p:nvPr/>
        </p:nvSpPr>
        <p:spPr>
          <a:xfrm>
            <a:off x="3048000" y="2556500"/>
            <a:ext cx="2952750" cy="646331"/>
          </a:xfrm>
          <a:prstGeom prst="rect">
            <a:avLst/>
          </a:prstGeom>
        </p:spPr>
        <p:txBody>
          <a:bodyPr wrap="square">
            <a:spAutoFit/>
          </a:bodyPr>
          <a:lstStyle/>
          <a:p>
            <a:r>
              <a:rPr lang="en-US" dirty="0">
                <a:solidFill>
                  <a:srgbClr val="BFBFBF"/>
                </a:solidFill>
              </a:rPr>
              <a:t>614' MSL + 0 = 614' MSL</a:t>
            </a:r>
          </a:p>
          <a:p>
            <a:endParaRPr lang="en-US" dirty="0">
              <a:solidFill>
                <a:srgbClr val="BFBFBF"/>
              </a:solidFill>
            </a:endParaRPr>
          </a:p>
        </p:txBody>
      </p:sp>
      <p:sp>
        <p:nvSpPr>
          <p:cNvPr id="14" name="TextBox 13">
            <a:extLst>
              <a:ext uri="{FF2B5EF4-FFF2-40B4-BE49-F238E27FC236}">
                <a16:creationId xmlns:a16="http://schemas.microsoft.com/office/drawing/2014/main" id="{1D055105-75A6-4F3F-8B0A-3562F189BCC5}"/>
              </a:ext>
            </a:extLst>
          </p:cNvPr>
          <p:cNvSpPr txBox="1"/>
          <p:nvPr/>
        </p:nvSpPr>
        <p:spPr>
          <a:xfrm>
            <a:off x="439615" y="3528867"/>
            <a:ext cx="6000750" cy="646331"/>
          </a:xfrm>
          <a:prstGeom prst="rect">
            <a:avLst/>
          </a:prstGeom>
          <a:noFill/>
        </p:spPr>
        <p:txBody>
          <a:bodyPr wrap="square" lIns="91440" tIns="45720" rIns="91440" bIns="45720" rtlCol="0" anchor="t">
            <a:spAutoFit/>
          </a:bodyPr>
          <a:lstStyle/>
          <a:p>
            <a:r>
              <a:rPr lang="en-US" dirty="0">
                <a:solidFill>
                  <a:schemeClr val="bg1"/>
                </a:solidFill>
              </a:rPr>
              <a:t>Current Altimeter              30.25" Hg</a:t>
            </a:r>
          </a:p>
          <a:p>
            <a:endParaRPr lang="en-US" dirty="0">
              <a:solidFill>
                <a:schemeClr val="bg1"/>
              </a:solidFill>
            </a:endParaRPr>
          </a:p>
        </p:txBody>
      </p:sp>
      <p:sp>
        <p:nvSpPr>
          <p:cNvPr id="16" name="Rectangle 15">
            <a:extLst>
              <a:ext uri="{FF2B5EF4-FFF2-40B4-BE49-F238E27FC236}">
                <a16:creationId xmlns:a16="http://schemas.microsoft.com/office/drawing/2014/main" id="{8EBDA3CF-0C03-4805-B6D6-87DAB7628406}"/>
              </a:ext>
            </a:extLst>
          </p:cNvPr>
          <p:cNvSpPr/>
          <p:nvPr/>
        </p:nvSpPr>
        <p:spPr>
          <a:xfrm>
            <a:off x="439615" y="4033494"/>
            <a:ext cx="2322635" cy="369332"/>
          </a:xfrm>
          <a:prstGeom prst="rect">
            <a:avLst/>
          </a:prstGeom>
        </p:spPr>
        <p:txBody>
          <a:bodyPr wrap="square">
            <a:spAutoFit/>
          </a:bodyPr>
          <a:lstStyle/>
          <a:p>
            <a:r>
              <a:rPr lang="en-US" dirty="0">
                <a:solidFill>
                  <a:schemeClr val="bg1"/>
                </a:solidFill>
              </a:rPr>
              <a:t>Pressure Altitude?              </a:t>
            </a:r>
          </a:p>
        </p:txBody>
      </p:sp>
      <p:sp>
        <p:nvSpPr>
          <p:cNvPr id="5" name="Rectangle 4">
            <a:extLst>
              <a:ext uri="{FF2B5EF4-FFF2-40B4-BE49-F238E27FC236}">
                <a16:creationId xmlns:a16="http://schemas.microsoft.com/office/drawing/2014/main" id="{E6D7A45F-4F66-4A78-934B-17400B39A1DF}"/>
              </a:ext>
            </a:extLst>
          </p:cNvPr>
          <p:cNvSpPr/>
          <p:nvPr/>
        </p:nvSpPr>
        <p:spPr>
          <a:xfrm>
            <a:off x="8559799" y="4954952"/>
            <a:ext cx="1885460" cy="381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9">
            <a:extLst>
              <a:ext uri="{FF2B5EF4-FFF2-40B4-BE49-F238E27FC236}">
                <a16:creationId xmlns:a16="http://schemas.microsoft.com/office/drawing/2014/main" id="{6F0E65D7-1FB4-4D1F-A04D-7021D2D4F435}"/>
              </a:ext>
            </a:extLst>
          </p:cNvPr>
          <p:cNvGraphicFramePr>
            <a:graphicFrameLocks noGrp="1"/>
          </p:cNvGraphicFramePr>
          <p:nvPr>
            <p:extLst>
              <p:ext uri="{D42A27DB-BD31-4B8C-83A1-F6EECF244321}">
                <p14:modId xmlns:p14="http://schemas.microsoft.com/office/powerpoint/2010/main" val="1928113045"/>
              </p:ext>
            </p:extLst>
          </p:nvPr>
        </p:nvGraphicFramePr>
        <p:xfrm>
          <a:off x="5754076" y="5040923"/>
          <a:ext cx="2227810" cy="1112520"/>
        </p:xfrm>
        <a:graphic>
          <a:graphicData uri="http://schemas.openxmlformats.org/drawingml/2006/table">
            <a:tbl>
              <a:tblPr firstRow="1" bandRow="1">
                <a:tableStyleId>{2D5ABB26-0587-4C30-8999-92F81FD0307C}</a:tableStyleId>
              </a:tblPr>
              <a:tblGrid>
                <a:gridCol w="1113905">
                  <a:extLst>
                    <a:ext uri="{9D8B030D-6E8A-4147-A177-3AD203B41FA5}">
                      <a16:colId xmlns:a16="http://schemas.microsoft.com/office/drawing/2014/main" val="2596057621"/>
                    </a:ext>
                  </a:extLst>
                </a:gridCol>
                <a:gridCol w="1113905">
                  <a:extLst>
                    <a:ext uri="{9D8B030D-6E8A-4147-A177-3AD203B41FA5}">
                      <a16:colId xmlns:a16="http://schemas.microsoft.com/office/drawing/2014/main" val="436086598"/>
                    </a:ext>
                  </a:extLst>
                </a:gridCol>
              </a:tblGrid>
              <a:tr h="370840">
                <a:tc>
                  <a:txBody>
                    <a:bodyPr/>
                    <a:lstStyle/>
                    <a:p>
                      <a:r>
                        <a:rPr lang="en-US" dirty="0">
                          <a:solidFill>
                            <a:schemeClr val="accent6">
                              <a:lumMod val="75000"/>
                            </a:schemeClr>
                          </a:solidFill>
                        </a:rPr>
                        <a:t>30.2</a:t>
                      </a:r>
                    </a:p>
                  </a:txBody>
                  <a:tcPr/>
                </a:tc>
                <a:tc>
                  <a:txBody>
                    <a:bodyPr/>
                    <a:lstStyle/>
                    <a:p>
                      <a:r>
                        <a:rPr lang="en-US" dirty="0">
                          <a:solidFill>
                            <a:schemeClr val="accent6">
                              <a:lumMod val="75000"/>
                            </a:schemeClr>
                          </a:solidFill>
                        </a:rPr>
                        <a:t>-257</a:t>
                      </a:r>
                    </a:p>
                  </a:txBody>
                  <a:tcPr/>
                </a:tc>
                <a:extLst>
                  <a:ext uri="{0D108BD9-81ED-4DB2-BD59-A6C34878D82A}">
                    <a16:rowId xmlns:a16="http://schemas.microsoft.com/office/drawing/2014/main" val="639441300"/>
                  </a:ext>
                </a:extLst>
              </a:tr>
              <a:tr h="370840">
                <a:tc>
                  <a:txBody>
                    <a:bodyPr/>
                    <a:lstStyle/>
                    <a:p>
                      <a:r>
                        <a:rPr lang="en-US" dirty="0">
                          <a:solidFill>
                            <a:schemeClr val="accent6">
                              <a:lumMod val="75000"/>
                            </a:schemeClr>
                          </a:solidFill>
                        </a:rPr>
                        <a:t>30.25</a:t>
                      </a:r>
                    </a:p>
                  </a:txBody>
                  <a:tcPr/>
                </a:tc>
                <a:tc>
                  <a:txBody>
                    <a:bodyPr/>
                    <a:lstStyle/>
                    <a:p>
                      <a:r>
                        <a:rPr lang="en-US" dirty="0">
                          <a:solidFill>
                            <a:schemeClr val="accent6">
                              <a:lumMod val="75000"/>
                            </a:schemeClr>
                          </a:solidFill>
                        </a:rPr>
                        <a:t>-302.5</a:t>
                      </a:r>
                    </a:p>
                  </a:txBody>
                  <a:tcPr/>
                </a:tc>
                <a:extLst>
                  <a:ext uri="{0D108BD9-81ED-4DB2-BD59-A6C34878D82A}">
                    <a16:rowId xmlns:a16="http://schemas.microsoft.com/office/drawing/2014/main" val="2198150690"/>
                  </a:ext>
                </a:extLst>
              </a:tr>
              <a:tr h="370840">
                <a:tc>
                  <a:txBody>
                    <a:bodyPr/>
                    <a:lstStyle/>
                    <a:p>
                      <a:r>
                        <a:rPr lang="en-US" dirty="0">
                          <a:solidFill>
                            <a:schemeClr val="accent6">
                              <a:lumMod val="75000"/>
                            </a:schemeClr>
                          </a:solidFill>
                        </a:rPr>
                        <a:t>30.3</a:t>
                      </a:r>
                    </a:p>
                  </a:txBody>
                  <a:tcPr/>
                </a:tc>
                <a:tc>
                  <a:txBody>
                    <a:bodyPr/>
                    <a:lstStyle/>
                    <a:p>
                      <a:r>
                        <a:rPr lang="en-US" dirty="0">
                          <a:solidFill>
                            <a:schemeClr val="accent6">
                              <a:lumMod val="75000"/>
                            </a:schemeClr>
                          </a:solidFill>
                        </a:rPr>
                        <a:t>-348</a:t>
                      </a:r>
                    </a:p>
                  </a:txBody>
                  <a:tcPr/>
                </a:tc>
                <a:extLst>
                  <a:ext uri="{0D108BD9-81ED-4DB2-BD59-A6C34878D82A}">
                    <a16:rowId xmlns:a16="http://schemas.microsoft.com/office/drawing/2014/main" val="2313377092"/>
                  </a:ext>
                </a:extLst>
              </a:tr>
            </a:tbl>
          </a:graphicData>
        </a:graphic>
      </p:graphicFrame>
      <p:sp>
        <p:nvSpPr>
          <p:cNvPr id="20" name="Rectangle 19">
            <a:extLst>
              <a:ext uri="{FF2B5EF4-FFF2-40B4-BE49-F238E27FC236}">
                <a16:creationId xmlns:a16="http://schemas.microsoft.com/office/drawing/2014/main" id="{4321CA6E-363A-4E05-800F-5218F1733393}"/>
              </a:ext>
            </a:extLst>
          </p:cNvPr>
          <p:cNvSpPr/>
          <p:nvPr/>
        </p:nvSpPr>
        <p:spPr>
          <a:xfrm>
            <a:off x="3048000" y="4031654"/>
            <a:ext cx="3968750" cy="646331"/>
          </a:xfrm>
          <a:prstGeom prst="rect">
            <a:avLst/>
          </a:prstGeom>
        </p:spPr>
        <p:txBody>
          <a:bodyPr wrap="square" lIns="91440" tIns="45720" rIns="91440" bIns="45720" anchor="t">
            <a:spAutoFit/>
          </a:bodyPr>
          <a:lstStyle/>
          <a:p>
            <a:r>
              <a:rPr lang="en-US" dirty="0">
                <a:solidFill>
                  <a:schemeClr val="bg1"/>
                </a:solidFill>
              </a:rPr>
              <a:t>614' MSL + —302.5 = 311.5' MSL</a:t>
            </a:r>
          </a:p>
          <a:p>
            <a:endParaRPr lang="en-US" dirty="0">
              <a:solidFill>
                <a:schemeClr val="bg1"/>
              </a:solidFill>
            </a:endParaRPr>
          </a:p>
        </p:txBody>
      </p:sp>
    </p:spTree>
    <p:extLst>
      <p:ext uri="{BB962C8B-B14F-4D97-AF65-F5344CB8AC3E}">
        <p14:creationId xmlns:p14="http://schemas.microsoft.com/office/powerpoint/2010/main" val="41057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5"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D39FD-C79C-452C-93EF-93F2FC2D26AA}"/>
              </a:ext>
            </a:extLst>
          </p:cNvPr>
          <p:cNvPicPr>
            <a:picLocks noChangeAspect="1"/>
          </p:cNvPicPr>
          <p:nvPr/>
        </p:nvPicPr>
        <p:blipFill>
          <a:blip r:embed="rId2"/>
          <a:stretch>
            <a:fillRect/>
          </a:stretch>
        </p:blipFill>
        <p:spPr>
          <a:xfrm>
            <a:off x="3555733" y="1015664"/>
            <a:ext cx="5080534" cy="5205019"/>
          </a:xfrm>
          <a:prstGeom prst="rect">
            <a:avLst/>
          </a:prstGeom>
        </p:spPr>
      </p:pic>
      <p:sp>
        <p:nvSpPr>
          <p:cNvPr id="19" name="Rectangle 18">
            <a:extLst>
              <a:ext uri="{FF2B5EF4-FFF2-40B4-BE49-F238E27FC236}">
                <a16:creationId xmlns:a16="http://schemas.microsoft.com/office/drawing/2014/main" id="{AE2FF41A-DEE6-48D9-A736-4C319F579477}"/>
              </a:ext>
            </a:extLst>
          </p:cNvPr>
          <p:cNvSpPr/>
          <p:nvPr/>
        </p:nvSpPr>
        <p:spPr>
          <a:xfrm>
            <a:off x="7048500" y="1015664"/>
            <a:ext cx="1587767" cy="52050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1E7905-F603-4A59-893A-ACBDEA85970D}"/>
              </a:ext>
            </a:extLst>
          </p:cNvPr>
          <p:cNvSpPr/>
          <p:nvPr/>
        </p:nvSpPr>
        <p:spPr>
          <a:xfrm>
            <a:off x="3048000" y="6220683"/>
            <a:ext cx="6096000" cy="584775"/>
          </a:xfrm>
          <a:prstGeom prst="rect">
            <a:avLst/>
          </a:prstGeom>
        </p:spPr>
        <p:txBody>
          <a:bodyPr>
            <a:spAutoFit/>
          </a:bodyPr>
          <a:lstStyle/>
          <a:p>
            <a:pPr algn="ctr"/>
            <a:r>
              <a:rPr lang="en-US" sz="1600" dirty="0"/>
              <a:t>Airman Knowledge Testing Supplement for Sport Pilot, Recreational Pilot, Remote Pilot, and Private Pilot</a:t>
            </a: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latin typeface="Arial"/>
                <a:cs typeface="Arial"/>
              </a:rPr>
              <a:t>UA.III.B.K1a </a:t>
            </a:r>
            <a:endParaRPr lang="en-US" dirty="0"/>
          </a:p>
        </p:txBody>
      </p:sp>
      <p:grpSp>
        <p:nvGrpSpPr>
          <p:cNvPr id="11" name="Group 10">
            <a:extLst>
              <a:ext uri="{FF2B5EF4-FFF2-40B4-BE49-F238E27FC236}">
                <a16:creationId xmlns:a16="http://schemas.microsoft.com/office/drawing/2014/main" id="{4D05EEA8-E197-464A-952F-D126FB64B108}"/>
              </a:ext>
            </a:extLst>
          </p:cNvPr>
          <p:cNvGrpSpPr/>
          <p:nvPr/>
        </p:nvGrpSpPr>
        <p:grpSpPr>
          <a:xfrm>
            <a:off x="0" y="0"/>
            <a:ext cx="12192000" cy="6858000"/>
            <a:chOff x="0" y="0"/>
            <a:chExt cx="12192000" cy="6858000"/>
          </a:xfrm>
          <a:solidFill>
            <a:schemeClr val="tx1"/>
          </a:solidFill>
        </p:grpSpPr>
        <p:sp>
          <p:nvSpPr>
            <p:cNvPr id="4" name="Rectangle 3">
              <a:extLst>
                <a:ext uri="{FF2B5EF4-FFF2-40B4-BE49-F238E27FC236}">
                  <a16:creationId xmlns:a16="http://schemas.microsoft.com/office/drawing/2014/main" id="{320BF315-16B3-40E0-A72B-BACDF184ADDF}"/>
                </a:ext>
              </a:extLst>
            </p:cNvPr>
            <p:cNvSpPr/>
            <p:nvPr/>
          </p:nvSpPr>
          <p:spPr>
            <a:xfrm>
              <a:off x="0" y="0"/>
              <a:ext cx="12192000" cy="68580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867F82A-C3EE-44E8-92BC-FFBC433540AC}"/>
                </a:ext>
              </a:extLst>
            </p:cNvPr>
            <p:cNvPicPr>
              <a:picLocks noChangeAspect="1"/>
            </p:cNvPicPr>
            <p:nvPr/>
          </p:nvPicPr>
          <p:blipFill>
            <a:blip r:embed="rId3"/>
            <a:stretch>
              <a:fillRect/>
            </a:stretch>
          </p:blipFill>
          <p:spPr>
            <a:xfrm>
              <a:off x="8561317" y="236535"/>
              <a:ext cx="1895842" cy="6439508"/>
            </a:xfrm>
            <a:prstGeom prst="rect">
              <a:avLst/>
            </a:prstGeom>
            <a:grpFill/>
          </p:spPr>
        </p:pic>
      </p:grpSp>
      <p:sp>
        <p:nvSpPr>
          <p:cNvPr id="6" name="TextBox 5">
            <a:extLst>
              <a:ext uri="{FF2B5EF4-FFF2-40B4-BE49-F238E27FC236}">
                <a16:creationId xmlns:a16="http://schemas.microsoft.com/office/drawing/2014/main" id="{C175502C-967B-48C7-B7D1-594A7D50A6D4}"/>
              </a:ext>
            </a:extLst>
          </p:cNvPr>
          <p:cNvSpPr txBox="1"/>
          <p:nvPr/>
        </p:nvSpPr>
        <p:spPr>
          <a:xfrm>
            <a:off x="4286210" y="369333"/>
            <a:ext cx="3619581" cy="646331"/>
          </a:xfrm>
          <a:prstGeom prst="rect">
            <a:avLst/>
          </a:prstGeom>
          <a:noFill/>
        </p:spPr>
        <p:txBody>
          <a:bodyPr wrap="none" rtlCol="0">
            <a:spAutoFit/>
          </a:bodyPr>
          <a:lstStyle/>
          <a:p>
            <a:pPr lvl="0" algn="ctr">
              <a:buNone/>
            </a:pPr>
            <a:r>
              <a:rPr lang="en-US" sz="3600" dirty="0">
                <a:solidFill>
                  <a:schemeClr val="accent6">
                    <a:lumMod val="75000"/>
                  </a:schemeClr>
                </a:solidFill>
              </a:rPr>
              <a:t>Pressure altitude</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95256D0-F5C3-464A-B874-9026AD8FF195}"/>
              </a:ext>
            </a:extLst>
          </p:cNvPr>
          <p:cNvSpPr txBox="1"/>
          <p:nvPr/>
        </p:nvSpPr>
        <p:spPr>
          <a:xfrm>
            <a:off x="439615" y="1477329"/>
            <a:ext cx="6000750" cy="1200329"/>
          </a:xfrm>
          <a:prstGeom prst="rect">
            <a:avLst/>
          </a:prstGeom>
          <a:noFill/>
        </p:spPr>
        <p:txBody>
          <a:bodyPr wrap="square" lIns="91440" tIns="45720" rIns="91440" bIns="45720" rtlCol="0" anchor="t">
            <a:spAutoFit/>
          </a:bodyPr>
          <a:lstStyle/>
          <a:p>
            <a:r>
              <a:rPr lang="en-US" dirty="0">
                <a:solidFill>
                  <a:schemeClr val="accent6">
                    <a:lumMod val="75000"/>
                  </a:schemeClr>
                </a:solidFill>
              </a:rPr>
              <a:t>KMBT                                   614' MSL</a:t>
            </a:r>
          </a:p>
          <a:p>
            <a:endParaRPr lang="en-US" dirty="0">
              <a:solidFill>
                <a:schemeClr val="accent6">
                  <a:lumMod val="75000"/>
                </a:schemeClr>
              </a:solidFill>
            </a:endParaRPr>
          </a:p>
          <a:p>
            <a:r>
              <a:rPr lang="en-US" dirty="0">
                <a:solidFill>
                  <a:srgbClr val="BFBFBF"/>
                </a:solidFill>
              </a:rPr>
              <a:t>Current Altimeter              29.92" Hg</a:t>
            </a:r>
          </a:p>
          <a:p>
            <a:endParaRPr lang="en-US" dirty="0">
              <a:solidFill>
                <a:srgbClr val="BFBFBF"/>
              </a:solidFill>
            </a:endParaRPr>
          </a:p>
        </p:txBody>
      </p:sp>
      <p:sp>
        <p:nvSpPr>
          <p:cNvPr id="13" name="Rectangle 12">
            <a:extLst>
              <a:ext uri="{FF2B5EF4-FFF2-40B4-BE49-F238E27FC236}">
                <a16:creationId xmlns:a16="http://schemas.microsoft.com/office/drawing/2014/main" id="{443E5471-458A-4CC1-AD5A-7DDBAB2DE1DA}"/>
              </a:ext>
            </a:extLst>
          </p:cNvPr>
          <p:cNvSpPr/>
          <p:nvPr/>
        </p:nvSpPr>
        <p:spPr>
          <a:xfrm>
            <a:off x="439615" y="2519263"/>
            <a:ext cx="2322635" cy="369332"/>
          </a:xfrm>
          <a:prstGeom prst="rect">
            <a:avLst/>
          </a:prstGeom>
        </p:spPr>
        <p:txBody>
          <a:bodyPr wrap="square">
            <a:spAutoFit/>
          </a:bodyPr>
          <a:lstStyle/>
          <a:p>
            <a:r>
              <a:rPr lang="en-US" dirty="0">
                <a:solidFill>
                  <a:srgbClr val="BFBFBF"/>
                </a:solidFill>
              </a:rPr>
              <a:t>Pressure Altitude?              </a:t>
            </a:r>
          </a:p>
        </p:txBody>
      </p:sp>
      <p:sp>
        <p:nvSpPr>
          <p:cNvPr id="18" name="Rectangle 17">
            <a:extLst>
              <a:ext uri="{FF2B5EF4-FFF2-40B4-BE49-F238E27FC236}">
                <a16:creationId xmlns:a16="http://schemas.microsoft.com/office/drawing/2014/main" id="{CE9D055D-A07A-4982-A487-0704500AE3E3}"/>
              </a:ext>
            </a:extLst>
          </p:cNvPr>
          <p:cNvSpPr/>
          <p:nvPr/>
        </p:nvSpPr>
        <p:spPr>
          <a:xfrm>
            <a:off x="3048000" y="2556500"/>
            <a:ext cx="2952750" cy="646331"/>
          </a:xfrm>
          <a:prstGeom prst="rect">
            <a:avLst/>
          </a:prstGeom>
        </p:spPr>
        <p:txBody>
          <a:bodyPr wrap="square">
            <a:spAutoFit/>
          </a:bodyPr>
          <a:lstStyle/>
          <a:p>
            <a:r>
              <a:rPr lang="en-US" dirty="0">
                <a:solidFill>
                  <a:srgbClr val="BFBFBF"/>
                </a:solidFill>
              </a:rPr>
              <a:t>614' MSL + 0 = 614' MSL</a:t>
            </a:r>
          </a:p>
          <a:p>
            <a:endParaRPr lang="en-US" dirty="0">
              <a:solidFill>
                <a:srgbClr val="BFBFBF"/>
              </a:solidFill>
            </a:endParaRPr>
          </a:p>
        </p:txBody>
      </p:sp>
      <p:sp>
        <p:nvSpPr>
          <p:cNvPr id="14" name="TextBox 13">
            <a:extLst>
              <a:ext uri="{FF2B5EF4-FFF2-40B4-BE49-F238E27FC236}">
                <a16:creationId xmlns:a16="http://schemas.microsoft.com/office/drawing/2014/main" id="{1D055105-75A6-4F3F-8B0A-3562F189BCC5}"/>
              </a:ext>
            </a:extLst>
          </p:cNvPr>
          <p:cNvSpPr txBox="1"/>
          <p:nvPr/>
        </p:nvSpPr>
        <p:spPr>
          <a:xfrm>
            <a:off x="439615" y="3528867"/>
            <a:ext cx="6000750" cy="646331"/>
          </a:xfrm>
          <a:prstGeom prst="rect">
            <a:avLst/>
          </a:prstGeom>
          <a:noFill/>
        </p:spPr>
        <p:txBody>
          <a:bodyPr wrap="square" lIns="91440" tIns="45720" rIns="91440" bIns="45720" rtlCol="0" anchor="t">
            <a:spAutoFit/>
          </a:bodyPr>
          <a:lstStyle/>
          <a:p>
            <a:r>
              <a:rPr lang="en-US" dirty="0">
                <a:solidFill>
                  <a:srgbClr val="BFBFBF"/>
                </a:solidFill>
              </a:rPr>
              <a:t>Current Altimeter              30.25" Hg</a:t>
            </a:r>
          </a:p>
          <a:p>
            <a:endParaRPr lang="en-US" dirty="0">
              <a:solidFill>
                <a:srgbClr val="BFBFBF"/>
              </a:solidFill>
            </a:endParaRPr>
          </a:p>
        </p:txBody>
      </p:sp>
      <p:sp>
        <p:nvSpPr>
          <p:cNvPr id="16" name="Rectangle 15">
            <a:extLst>
              <a:ext uri="{FF2B5EF4-FFF2-40B4-BE49-F238E27FC236}">
                <a16:creationId xmlns:a16="http://schemas.microsoft.com/office/drawing/2014/main" id="{8EBDA3CF-0C03-4805-B6D6-87DAB7628406}"/>
              </a:ext>
            </a:extLst>
          </p:cNvPr>
          <p:cNvSpPr/>
          <p:nvPr/>
        </p:nvSpPr>
        <p:spPr>
          <a:xfrm>
            <a:off x="439615" y="4033494"/>
            <a:ext cx="2322635" cy="369332"/>
          </a:xfrm>
          <a:prstGeom prst="rect">
            <a:avLst/>
          </a:prstGeom>
        </p:spPr>
        <p:txBody>
          <a:bodyPr wrap="square">
            <a:spAutoFit/>
          </a:bodyPr>
          <a:lstStyle/>
          <a:p>
            <a:r>
              <a:rPr lang="en-US" dirty="0">
                <a:solidFill>
                  <a:srgbClr val="BFBFBF"/>
                </a:solidFill>
              </a:rPr>
              <a:t>Pressure Altitude?              </a:t>
            </a:r>
          </a:p>
        </p:txBody>
      </p:sp>
      <p:sp>
        <p:nvSpPr>
          <p:cNvPr id="20" name="Rectangle 19">
            <a:extLst>
              <a:ext uri="{FF2B5EF4-FFF2-40B4-BE49-F238E27FC236}">
                <a16:creationId xmlns:a16="http://schemas.microsoft.com/office/drawing/2014/main" id="{4321CA6E-363A-4E05-800F-5218F1733393}"/>
              </a:ext>
            </a:extLst>
          </p:cNvPr>
          <p:cNvSpPr/>
          <p:nvPr/>
        </p:nvSpPr>
        <p:spPr>
          <a:xfrm>
            <a:off x="3048000" y="4031654"/>
            <a:ext cx="3968750" cy="646331"/>
          </a:xfrm>
          <a:prstGeom prst="rect">
            <a:avLst/>
          </a:prstGeom>
        </p:spPr>
        <p:txBody>
          <a:bodyPr wrap="square" lIns="91440" tIns="45720" rIns="91440" bIns="45720" anchor="t">
            <a:spAutoFit/>
          </a:bodyPr>
          <a:lstStyle/>
          <a:p>
            <a:r>
              <a:rPr lang="en-US" dirty="0">
                <a:solidFill>
                  <a:srgbClr val="BFBFBF"/>
                </a:solidFill>
              </a:rPr>
              <a:t>614' MSL + —302.5 = 311.5' MSL</a:t>
            </a:r>
          </a:p>
          <a:p>
            <a:endParaRPr lang="en-US" dirty="0">
              <a:solidFill>
                <a:srgbClr val="BFBFBF"/>
              </a:solidFill>
            </a:endParaRPr>
          </a:p>
        </p:txBody>
      </p:sp>
      <p:sp>
        <p:nvSpPr>
          <p:cNvPr id="28" name="TextBox 27">
            <a:extLst>
              <a:ext uri="{FF2B5EF4-FFF2-40B4-BE49-F238E27FC236}">
                <a16:creationId xmlns:a16="http://schemas.microsoft.com/office/drawing/2014/main" id="{B760CC70-2878-43C1-B47D-7BB185AB66D9}"/>
              </a:ext>
            </a:extLst>
          </p:cNvPr>
          <p:cNvSpPr txBox="1"/>
          <p:nvPr/>
        </p:nvSpPr>
        <p:spPr>
          <a:xfrm>
            <a:off x="474784" y="5009882"/>
            <a:ext cx="6000750" cy="646331"/>
          </a:xfrm>
          <a:prstGeom prst="rect">
            <a:avLst/>
          </a:prstGeom>
          <a:noFill/>
        </p:spPr>
        <p:txBody>
          <a:bodyPr wrap="square" lIns="91440" tIns="45720" rIns="91440" bIns="45720" rtlCol="0" anchor="t">
            <a:spAutoFit/>
          </a:bodyPr>
          <a:lstStyle/>
          <a:p>
            <a:r>
              <a:rPr lang="en-US" dirty="0">
                <a:solidFill>
                  <a:schemeClr val="accent6">
                    <a:lumMod val="75000"/>
                  </a:schemeClr>
                </a:solidFill>
              </a:rPr>
              <a:t>Current Altimeter              28.80" Hg</a:t>
            </a:r>
          </a:p>
          <a:p>
            <a:endParaRPr lang="en-US" dirty="0">
              <a:solidFill>
                <a:schemeClr val="accent6">
                  <a:lumMod val="75000"/>
                </a:schemeClr>
              </a:solidFill>
            </a:endParaRPr>
          </a:p>
        </p:txBody>
      </p:sp>
      <p:sp>
        <p:nvSpPr>
          <p:cNvPr id="30" name="Rectangle 29">
            <a:extLst>
              <a:ext uri="{FF2B5EF4-FFF2-40B4-BE49-F238E27FC236}">
                <a16:creationId xmlns:a16="http://schemas.microsoft.com/office/drawing/2014/main" id="{F5BA39AA-3853-49A5-97AB-986E96F38FA9}"/>
              </a:ext>
            </a:extLst>
          </p:cNvPr>
          <p:cNvSpPr/>
          <p:nvPr/>
        </p:nvSpPr>
        <p:spPr>
          <a:xfrm>
            <a:off x="474784" y="5514509"/>
            <a:ext cx="2322635" cy="369332"/>
          </a:xfrm>
          <a:prstGeom prst="rect">
            <a:avLst/>
          </a:prstGeom>
        </p:spPr>
        <p:txBody>
          <a:bodyPr wrap="square">
            <a:spAutoFit/>
          </a:bodyPr>
          <a:lstStyle/>
          <a:p>
            <a:r>
              <a:rPr lang="en-US" dirty="0">
                <a:solidFill>
                  <a:schemeClr val="accent6">
                    <a:lumMod val="75000"/>
                  </a:schemeClr>
                </a:solidFill>
              </a:rPr>
              <a:t>Pressure Altitude?              </a:t>
            </a:r>
          </a:p>
        </p:txBody>
      </p:sp>
      <p:sp>
        <p:nvSpPr>
          <p:cNvPr id="32" name="Rectangle 31">
            <a:extLst>
              <a:ext uri="{FF2B5EF4-FFF2-40B4-BE49-F238E27FC236}">
                <a16:creationId xmlns:a16="http://schemas.microsoft.com/office/drawing/2014/main" id="{79E8600F-A0D4-4107-AC36-6FDBB55FBE91}"/>
              </a:ext>
            </a:extLst>
          </p:cNvPr>
          <p:cNvSpPr/>
          <p:nvPr/>
        </p:nvSpPr>
        <p:spPr>
          <a:xfrm>
            <a:off x="3083169" y="5512669"/>
            <a:ext cx="3968750" cy="646331"/>
          </a:xfrm>
          <a:prstGeom prst="rect">
            <a:avLst/>
          </a:prstGeom>
        </p:spPr>
        <p:txBody>
          <a:bodyPr wrap="square" lIns="91440" tIns="45720" rIns="91440" bIns="45720" anchor="t">
            <a:spAutoFit/>
          </a:bodyPr>
          <a:lstStyle/>
          <a:p>
            <a:r>
              <a:rPr lang="en-US" dirty="0">
                <a:solidFill>
                  <a:schemeClr val="accent6">
                    <a:lumMod val="75000"/>
                  </a:schemeClr>
                </a:solidFill>
              </a:rPr>
              <a:t>614' MSL + 1630 = 2244' MSL</a:t>
            </a:r>
          </a:p>
          <a:p>
            <a:endParaRPr lang="en-US" dirty="0">
              <a:solidFill>
                <a:srgbClr val="FFFFFF"/>
              </a:solidFill>
            </a:endParaRPr>
          </a:p>
        </p:txBody>
      </p:sp>
      <p:sp>
        <p:nvSpPr>
          <p:cNvPr id="33" name="Rectangle 32">
            <a:extLst>
              <a:ext uri="{FF2B5EF4-FFF2-40B4-BE49-F238E27FC236}">
                <a16:creationId xmlns:a16="http://schemas.microsoft.com/office/drawing/2014/main" id="{96826821-6282-4E34-B01F-CFE038AAD961}"/>
              </a:ext>
            </a:extLst>
          </p:cNvPr>
          <p:cNvSpPr/>
          <p:nvPr/>
        </p:nvSpPr>
        <p:spPr>
          <a:xfrm>
            <a:off x="8598876" y="1115645"/>
            <a:ext cx="1817076" cy="2149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32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D39FD-C79C-452C-93EF-93F2FC2D26AA}"/>
              </a:ext>
            </a:extLst>
          </p:cNvPr>
          <p:cNvPicPr>
            <a:picLocks noChangeAspect="1"/>
          </p:cNvPicPr>
          <p:nvPr/>
        </p:nvPicPr>
        <p:blipFill>
          <a:blip r:embed="rId2"/>
          <a:stretch>
            <a:fillRect/>
          </a:stretch>
        </p:blipFill>
        <p:spPr>
          <a:xfrm>
            <a:off x="3555733" y="1015664"/>
            <a:ext cx="5080534" cy="5205019"/>
          </a:xfrm>
          <a:prstGeom prst="rect">
            <a:avLst/>
          </a:prstGeom>
        </p:spPr>
      </p:pic>
      <p:sp>
        <p:nvSpPr>
          <p:cNvPr id="19" name="Rectangle 18">
            <a:extLst>
              <a:ext uri="{FF2B5EF4-FFF2-40B4-BE49-F238E27FC236}">
                <a16:creationId xmlns:a16="http://schemas.microsoft.com/office/drawing/2014/main" id="{AE2FF41A-DEE6-48D9-A736-4C319F579477}"/>
              </a:ext>
            </a:extLst>
          </p:cNvPr>
          <p:cNvSpPr/>
          <p:nvPr/>
        </p:nvSpPr>
        <p:spPr>
          <a:xfrm>
            <a:off x="3551116" y="1015664"/>
            <a:ext cx="3531843" cy="52050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Rectangle 7">
            <a:extLst>
              <a:ext uri="{FF2B5EF4-FFF2-40B4-BE49-F238E27FC236}">
                <a16:creationId xmlns:a16="http://schemas.microsoft.com/office/drawing/2014/main" id="{DD1E7905-F603-4A59-893A-ACBDEA85970D}"/>
              </a:ext>
            </a:extLst>
          </p:cNvPr>
          <p:cNvSpPr/>
          <p:nvPr/>
        </p:nvSpPr>
        <p:spPr>
          <a:xfrm>
            <a:off x="3048000" y="6220683"/>
            <a:ext cx="6096000" cy="584775"/>
          </a:xfrm>
          <a:prstGeom prst="rect">
            <a:avLst/>
          </a:prstGeom>
        </p:spPr>
        <p:txBody>
          <a:bodyPr>
            <a:spAutoFit/>
          </a:bodyPr>
          <a:lstStyle/>
          <a:p>
            <a:pPr algn="ctr"/>
            <a:r>
              <a:rPr lang="en-US" sz="1600" dirty="0">
                <a:solidFill>
                  <a:schemeClr val="accent6">
                    <a:lumMod val="75000"/>
                  </a:schemeClr>
                </a:solidFill>
              </a:rPr>
              <a:t>Airman Knowledge Testing Supplement for Sport Pilot, Recreational Pilot, Remote Pilot, and Private Pilot</a:t>
            </a:r>
          </a:p>
        </p:txBody>
      </p:sp>
      <p:grpSp>
        <p:nvGrpSpPr>
          <p:cNvPr id="17" name="Group 16">
            <a:extLst>
              <a:ext uri="{FF2B5EF4-FFF2-40B4-BE49-F238E27FC236}">
                <a16:creationId xmlns:a16="http://schemas.microsoft.com/office/drawing/2014/main" id="{4C46FBAD-9EBE-4E4C-8F4A-ECDD8A58E4A9}"/>
              </a:ext>
            </a:extLst>
          </p:cNvPr>
          <p:cNvGrpSpPr/>
          <p:nvPr/>
        </p:nvGrpSpPr>
        <p:grpSpPr>
          <a:xfrm>
            <a:off x="-7817" y="1952"/>
            <a:ext cx="12191999" cy="6857999"/>
            <a:chOff x="1447798" y="99645"/>
            <a:chExt cx="12191999" cy="6857999"/>
          </a:xfrm>
          <a:solidFill>
            <a:schemeClr val="tx1"/>
          </a:solidFill>
        </p:grpSpPr>
        <p:sp>
          <p:nvSpPr>
            <p:cNvPr id="5" name="Rectangle 4">
              <a:extLst>
                <a:ext uri="{FF2B5EF4-FFF2-40B4-BE49-F238E27FC236}">
                  <a16:creationId xmlns:a16="http://schemas.microsoft.com/office/drawing/2014/main" id="{0B2BAEA5-8133-44B2-B336-26D9A9C24E00}"/>
                </a:ext>
              </a:extLst>
            </p:cNvPr>
            <p:cNvSpPr/>
            <p:nvPr/>
          </p:nvSpPr>
          <p:spPr>
            <a:xfrm>
              <a:off x="1447798" y="99645"/>
              <a:ext cx="12191999" cy="685799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pic>
          <p:nvPicPr>
            <p:cNvPr id="21" name="Picture 20" descr="Chart, scatter chart&#10;&#10;Description automatically generated">
              <a:extLst>
                <a:ext uri="{FF2B5EF4-FFF2-40B4-BE49-F238E27FC236}">
                  <a16:creationId xmlns:a16="http://schemas.microsoft.com/office/drawing/2014/main" id="{05902FC8-78D7-4203-AE58-3C7E5362EC8E}"/>
                </a:ext>
              </a:extLst>
            </p:cNvPr>
            <p:cNvPicPr>
              <a:picLocks noChangeAspect="1"/>
            </p:cNvPicPr>
            <p:nvPr/>
          </p:nvPicPr>
          <p:blipFill rotWithShape="1">
            <a:blip r:embed="rId2"/>
            <a:srcRect r="30902" b="5479"/>
            <a:stretch/>
          </p:blipFill>
          <p:spPr>
            <a:xfrm>
              <a:off x="2285733" y="1044971"/>
              <a:ext cx="4135751" cy="5799062"/>
            </a:xfrm>
            <a:prstGeom prst="rect">
              <a:avLst/>
            </a:prstGeom>
            <a:grpFill/>
          </p:spPr>
        </p:pic>
      </p:grpSp>
      <p:sp>
        <p:nvSpPr>
          <p:cNvPr id="6" name="TextBox 5">
            <a:extLst>
              <a:ext uri="{FF2B5EF4-FFF2-40B4-BE49-F238E27FC236}">
                <a16:creationId xmlns:a16="http://schemas.microsoft.com/office/drawing/2014/main" id="{C175502C-967B-48C7-B7D1-594A7D50A6D4}"/>
              </a:ext>
            </a:extLst>
          </p:cNvPr>
          <p:cNvSpPr txBox="1"/>
          <p:nvPr/>
        </p:nvSpPr>
        <p:spPr>
          <a:xfrm>
            <a:off x="3803161" y="369333"/>
            <a:ext cx="4585679" cy="646331"/>
          </a:xfrm>
          <a:prstGeom prst="rect">
            <a:avLst/>
          </a:prstGeom>
          <a:noFill/>
        </p:spPr>
        <p:txBody>
          <a:bodyPr wrap="none" lIns="91440" tIns="45720" rIns="91440" bIns="45720" rtlCol="0" anchor="t">
            <a:spAutoFit/>
          </a:bodyPr>
          <a:lstStyle/>
          <a:p>
            <a:pPr algn="ctr"/>
            <a:r>
              <a:rPr lang="en-US" sz="3600" dirty="0">
                <a:solidFill>
                  <a:schemeClr val="accent6">
                    <a:lumMod val="75000"/>
                  </a:schemeClr>
                </a:solidFill>
              </a:rPr>
              <a:t>Density altitude chart</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9F71D32-3F88-4691-85D7-B0D7ABF9AD67}"/>
              </a:ext>
            </a:extLst>
          </p:cNvPr>
          <p:cNvSpPr/>
          <p:nvPr/>
        </p:nvSpPr>
        <p:spPr>
          <a:xfrm>
            <a:off x="10673636" y="6306711"/>
            <a:ext cx="1518364" cy="369332"/>
          </a:xfrm>
          <a:prstGeom prst="rect">
            <a:avLst/>
          </a:prstGeom>
        </p:spPr>
        <p:txBody>
          <a:bodyPr wrap="none" lIns="91440" tIns="45720" rIns="91440" bIns="45720" anchor="t">
            <a:spAutoFit/>
          </a:bodyPr>
          <a:lstStyle/>
          <a:p>
            <a:r>
              <a:rPr lang="en-US" dirty="0">
                <a:solidFill>
                  <a:schemeClr val="accent6">
                    <a:lumMod val="75000"/>
                  </a:schemeClr>
                </a:solidFill>
                <a:latin typeface="Arial"/>
                <a:cs typeface="Arial"/>
              </a:rPr>
              <a:t>UA.III.B.K1a </a:t>
            </a:r>
            <a:endParaRPr lang="en-US" dirty="0">
              <a:solidFill>
                <a:schemeClr val="accent6">
                  <a:lumMod val="75000"/>
                </a:schemeClr>
              </a:solidFill>
            </a:endParaRPr>
          </a:p>
        </p:txBody>
      </p:sp>
      <p:grpSp>
        <p:nvGrpSpPr>
          <p:cNvPr id="24" name="Group 23">
            <a:extLst>
              <a:ext uri="{FF2B5EF4-FFF2-40B4-BE49-F238E27FC236}">
                <a16:creationId xmlns:a16="http://schemas.microsoft.com/office/drawing/2014/main" id="{0AE05F23-92F0-4F74-92D3-0739C770983A}"/>
              </a:ext>
            </a:extLst>
          </p:cNvPr>
          <p:cNvGrpSpPr/>
          <p:nvPr/>
        </p:nvGrpSpPr>
        <p:grpSpPr>
          <a:xfrm>
            <a:off x="5842000" y="1653175"/>
            <a:ext cx="6000750" cy="1860650"/>
            <a:chOff x="5842000" y="1653175"/>
            <a:chExt cx="6000750" cy="1860650"/>
          </a:xfrm>
        </p:grpSpPr>
        <p:sp>
          <p:nvSpPr>
            <p:cNvPr id="7" name="TextBox 6">
              <a:extLst>
                <a:ext uri="{FF2B5EF4-FFF2-40B4-BE49-F238E27FC236}">
                  <a16:creationId xmlns:a16="http://schemas.microsoft.com/office/drawing/2014/main" id="{7311B516-7BFA-4F6C-8533-D12E86936882}"/>
                </a:ext>
              </a:extLst>
            </p:cNvPr>
            <p:cNvSpPr txBox="1"/>
            <p:nvPr/>
          </p:nvSpPr>
          <p:spPr>
            <a:xfrm>
              <a:off x="5842000" y="1653175"/>
              <a:ext cx="6000750" cy="1200329"/>
            </a:xfrm>
            <a:prstGeom prst="rect">
              <a:avLst/>
            </a:prstGeom>
            <a:noFill/>
          </p:spPr>
          <p:txBody>
            <a:bodyPr wrap="square" rtlCol="0">
              <a:spAutoFit/>
            </a:bodyPr>
            <a:lstStyle/>
            <a:p>
              <a:r>
                <a:rPr lang="en-US" dirty="0">
                  <a:solidFill>
                    <a:schemeClr val="accent6">
                      <a:lumMod val="75000"/>
                    </a:schemeClr>
                  </a:solidFill>
                </a:rPr>
                <a:t>KMBT                                   614' MSL</a:t>
              </a:r>
            </a:p>
            <a:p>
              <a:endParaRPr lang="en-US" dirty="0">
                <a:solidFill>
                  <a:schemeClr val="accent6">
                    <a:lumMod val="75000"/>
                  </a:schemeClr>
                </a:solidFill>
              </a:endParaRPr>
            </a:p>
            <a:p>
              <a:r>
                <a:rPr lang="en-US" dirty="0">
                  <a:solidFill>
                    <a:schemeClr val="accent6">
                      <a:lumMod val="75000"/>
                    </a:schemeClr>
                  </a:solidFill>
                </a:rPr>
                <a:t>Current Altimeter              29.92" Hg</a:t>
              </a:r>
            </a:p>
            <a:p>
              <a:endParaRPr lang="en-US" dirty="0">
                <a:solidFill>
                  <a:schemeClr val="accent6">
                    <a:lumMod val="75000"/>
                  </a:schemeClr>
                </a:solidFill>
              </a:endParaRPr>
            </a:p>
          </p:txBody>
        </p:sp>
        <p:sp>
          <p:nvSpPr>
            <p:cNvPr id="15" name="Rectangle 14">
              <a:extLst>
                <a:ext uri="{FF2B5EF4-FFF2-40B4-BE49-F238E27FC236}">
                  <a16:creationId xmlns:a16="http://schemas.microsoft.com/office/drawing/2014/main" id="{5C8E8A96-6738-4393-A988-4682F60BFFC4}"/>
                </a:ext>
              </a:extLst>
            </p:cNvPr>
            <p:cNvSpPr/>
            <p:nvPr/>
          </p:nvSpPr>
          <p:spPr>
            <a:xfrm>
              <a:off x="8450385" y="2673731"/>
              <a:ext cx="2952750" cy="369332"/>
            </a:xfrm>
            <a:prstGeom prst="rect">
              <a:avLst/>
            </a:prstGeom>
          </p:spPr>
          <p:txBody>
            <a:bodyPr wrap="square" lIns="91440" tIns="45720" rIns="91440" bIns="45720" anchor="t">
              <a:spAutoFit/>
            </a:bodyPr>
            <a:lstStyle/>
            <a:p>
              <a:r>
                <a:rPr lang="en-US" dirty="0">
                  <a:solidFill>
                    <a:schemeClr val="accent6">
                      <a:lumMod val="75000"/>
                    </a:schemeClr>
                  </a:solidFill>
                </a:rPr>
                <a:t>614' MSL</a:t>
              </a:r>
            </a:p>
          </p:txBody>
        </p:sp>
        <p:sp>
          <p:nvSpPr>
            <p:cNvPr id="10" name="Rectangle 9">
              <a:extLst>
                <a:ext uri="{FF2B5EF4-FFF2-40B4-BE49-F238E27FC236}">
                  <a16:creationId xmlns:a16="http://schemas.microsoft.com/office/drawing/2014/main" id="{8CE26526-D8CA-499F-B459-3E5184BBD13E}"/>
                </a:ext>
              </a:extLst>
            </p:cNvPr>
            <p:cNvSpPr/>
            <p:nvPr/>
          </p:nvSpPr>
          <p:spPr>
            <a:xfrm>
              <a:off x="5842000" y="2695109"/>
              <a:ext cx="2732942" cy="369332"/>
            </a:xfrm>
            <a:prstGeom prst="rect">
              <a:avLst/>
            </a:prstGeom>
          </p:spPr>
          <p:txBody>
            <a:bodyPr wrap="square" lIns="91440" tIns="45720" rIns="91440" bIns="45720" anchor="t">
              <a:spAutoFit/>
            </a:bodyPr>
            <a:lstStyle/>
            <a:p>
              <a:r>
                <a:rPr lang="en-US" dirty="0">
                  <a:solidFill>
                    <a:schemeClr val="accent6">
                      <a:lumMod val="75000"/>
                    </a:schemeClr>
                  </a:solidFill>
                </a:rPr>
                <a:t>Pressure Altitude             </a:t>
              </a:r>
            </a:p>
          </p:txBody>
        </p:sp>
        <p:sp>
          <p:nvSpPr>
            <p:cNvPr id="29" name="Rectangle 28">
              <a:extLst>
                <a:ext uri="{FF2B5EF4-FFF2-40B4-BE49-F238E27FC236}">
                  <a16:creationId xmlns:a16="http://schemas.microsoft.com/office/drawing/2014/main" id="{E0B05AF8-EFAA-43C7-A4B9-B37AFA3F7DF0}"/>
                </a:ext>
              </a:extLst>
            </p:cNvPr>
            <p:cNvSpPr/>
            <p:nvPr/>
          </p:nvSpPr>
          <p:spPr>
            <a:xfrm>
              <a:off x="5842000" y="3144493"/>
              <a:ext cx="5214326" cy="369332"/>
            </a:xfrm>
            <a:prstGeom prst="rect">
              <a:avLst/>
            </a:prstGeom>
          </p:spPr>
          <p:txBody>
            <a:bodyPr wrap="square" lIns="91440" tIns="45720" rIns="91440" bIns="45720" anchor="t">
              <a:spAutoFit/>
            </a:bodyPr>
            <a:lstStyle/>
            <a:p>
              <a:r>
                <a:rPr lang="en-US" dirty="0">
                  <a:solidFill>
                    <a:schemeClr val="accent6">
                      <a:lumMod val="75000"/>
                    </a:schemeClr>
                  </a:solidFill>
                </a:rPr>
                <a:t>Temperature                      15°C/59°F           </a:t>
              </a:r>
            </a:p>
          </p:txBody>
        </p:sp>
      </p:grpSp>
      <p:sp>
        <p:nvSpPr>
          <p:cNvPr id="31" name="Rectangle 30">
            <a:extLst>
              <a:ext uri="{FF2B5EF4-FFF2-40B4-BE49-F238E27FC236}">
                <a16:creationId xmlns:a16="http://schemas.microsoft.com/office/drawing/2014/main" id="{F6E81353-05AF-474B-B3DD-8439DC8FA55B}"/>
              </a:ext>
            </a:extLst>
          </p:cNvPr>
          <p:cNvSpPr/>
          <p:nvPr/>
        </p:nvSpPr>
        <p:spPr>
          <a:xfrm>
            <a:off x="5841999" y="3623185"/>
            <a:ext cx="2732942" cy="369332"/>
          </a:xfrm>
          <a:prstGeom prst="rect">
            <a:avLst/>
          </a:prstGeom>
        </p:spPr>
        <p:txBody>
          <a:bodyPr wrap="square" lIns="91440" tIns="45720" rIns="91440" bIns="45720" anchor="t">
            <a:spAutoFit/>
          </a:bodyPr>
          <a:lstStyle/>
          <a:p>
            <a:r>
              <a:rPr lang="en-US" dirty="0">
                <a:solidFill>
                  <a:schemeClr val="accent6">
                    <a:lumMod val="75000"/>
                  </a:schemeClr>
                </a:solidFill>
              </a:rPr>
              <a:t>Density Altitude ?            </a:t>
            </a:r>
          </a:p>
        </p:txBody>
      </p:sp>
      <p:cxnSp>
        <p:nvCxnSpPr>
          <p:cNvPr id="26" name="Straight Arrow Connector 25">
            <a:extLst>
              <a:ext uri="{FF2B5EF4-FFF2-40B4-BE49-F238E27FC236}">
                <a16:creationId xmlns:a16="http://schemas.microsoft.com/office/drawing/2014/main" id="{A3789B90-226D-479A-B923-2F88FFCFA28F}"/>
              </a:ext>
            </a:extLst>
          </p:cNvPr>
          <p:cNvCxnSpPr/>
          <p:nvPr/>
        </p:nvCxnSpPr>
        <p:spPr>
          <a:xfrm flipV="1">
            <a:off x="3296505" y="5963017"/>
            <a:ext cx="1100" cy="312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1F4AE90-9BAD-4EE4-82CA-D49FF19A8738}"/>
              </a:ext>
            </a:extLst>
          </p:cNvPr>
          <p:cNvCxnSpPr/>
          <p:nvPr/>
        </p:nvCxnSpPr>
        <p:spPr>
          <a:xfrm flipH="1">
            <a:off x="1443771" y="5975838"/>
            <a:ext cx="1872272" cy="114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210FDBB-7648-4533-8E5C-5E84221F1161}"/>
              </a:ext>
            </a:extLst>
          </p:cNvPr>
          <p:cNvSpPr txBox="1"/>
          <p:nvPr/>
        </p:nvSpPr>
        <p:spPr>
          <a:xfrm>
            <a:off x="8423275" y="3626583"/>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lumMod val="75000"/>
                  </a:schemeClr>
                </a:solidFill>
                <a:ea typeface="+mn-lt"/>
                <a:cs typeface="+mn-lt"/>
              </a:rPr>
              <a:t>614' MSL</a:t>
            </a:r>
            <a:endParaRPr lang="en-US" dirty="0">
              <a:solidFill>
                <a:schemeClr val="accent6">
                  <a:lumMod val="75000"/>
                </a:schemeClr>
              </a:solidFill>
            </a:endParaRPr>
          </a:p>
        </p:txBody>
      </p:sp>
    </p:spTree>
    <p:extLst>
      <p:ext uri="{BB962C8B-B14F-4D97-AF65-F5344CB8AC3E}">
        <p14:creationId xmlns:p14="http://schemas.microsoft.com/office/powerpoint/2010/main" val="210059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p:bldP spid="36" grpId="0"/>
    </p:bldLst>
  </p:timing>
</p:sld>
</file>

<file path=ppt/theme/theme1.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E4A676A21E5F49AD716B665510BDDC" ma:contentTypeVersion="12" ma:contentTypeDescription="Create a new document." ma:contentTypeScope="" ma:versionID="c73a84851dcf38450ff7b384194e9d85">
  <xsd:schema xmlns:xsd="http://www.w3.org/2001/XMLSchema" xmlns:xs="http://www.w3.org/2001/XMLSchema" xmlns:p="http://schemas.microsoft.com/office/2006/metadata/properties" xmlns:ns3="2bf66801-57ab-41bc-bb38-e9a17d4acc49" xmlns:ns4="b461d66d-1dae-447d-bb72-e148995aadc1" targetNamespace="http://schemas.microsoft.com/office/2006/metadata/properties" ma:root="true" ma:fieldsID="c3bd0c2475cc4bc14d7e29d7e7aece26" ns3:_="" ns4:_="">
    <xsd:import namespace="2bf66801-57ab-41bc-bb38-e9a17d4acc49"/>
    <xsd:import namespace="b461d66d-1dae-447d-bb72-e148995aad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66801-57ab-41bc-bb38-e9a17d4acc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61d66d-1dae-447d-bb72-e148995aad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6B8535-D1FB-47A2-9FCD-15879643F0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f66801-57ab-41bc-bb38-e9a17d4acc49"/>
    <ds:schemaRef ds:uri="b461d66d-1dae-447d-bb72-e148995aad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B32331-B800-4B26-8ED5-C7BA10A08D7D}">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2bf66801-57ab-41bc-bb38-e9a17d4acc49"/>
    <ds:schemaRef ds:uri="http://www.w3.org/XML/1998/namespace"/>
    <ds:schemaRef ds:uri="http://purl.org/dc/elements/1.1/"/>
    <ds:schemaRef ds:uri="http://schemas.openxmlformats.org/package/2006/metadata/core-properties"/>
    <ds:schemaRef ds:uri="b461d66d-1dae-447d-bb72-e148995aadc1"/>
    <ds:schemaRef ds:uri="http://purl.org/dc/terms/"/>
  </ds:schemaRefs>
</ds:datastoreItem>
</file>

<file path=customXml/itemProps3.xml><?xml version="1.0" encoding="utf-8"?>
<ds:datastoreItem xmlns:ds="http://schemas.openxmlformats.org/officeDocument/2006/customXml" ds:itemID="{E5D0E067-6C4A-4694-A41C-16AFCC37AB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3681</TotalTime>
  <Words>1431</Words>
  <Application>Microsoft Office PowerPoint</Application>
  <PresentationFormat>Widescreen</PresentationFormat>
  <Paragraphs>207</Paragraphs>
  <Slides>39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Aptos</vt:lpstr>
      <vt:lpstr>Aptos Display</vt:lpstr>
      <vt:lpstr>Arial</vt:lpstr>
      <vt:lpstr>Avenir Next LT Pro</vt:lpstr>
      <vt:lpstr>Avenir Next LT Pro Light</vt:lpstr>
      <vt:lpstr>Sitka Subheading</vt:lpstr>
      <vt:lpstr>PebbleVTI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Corns</dc:creator>
  <cp:lastModifiedBy>Kevin Corns</cp:lastModifiedBy>
  <cp:revision>2458</cp:revision>
  <dcterms:created xsi:type="dcterms:W3CDTF">2020-07-28T22:59:09Z</dcterms:created>
  <dcterms:modified xsi:type="dcterms:W3CDTF">2025-01-02T14:57:30Z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0x010100B3E4A676A21E5F49AD716B665510BDDC</vt:lpwstr>
  </property>
</Properties>
</file>