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7"/>
  </p:notesMasterIdLst>
  <p:sldIdLst>
    <p:sldId id="256" r:id="rId6"/>
    <p:sldId id="277" r:id="rId7"/>
    <p:sldId id="306" r:id="rId8"/>
    <p:sldId id="325" r:id="rId9"/>
    <p:sldId id="345" r:id="rId10"/>
    <p:sldId id="346" r:id="rId11"/>
    <p:sldId id="326" r:id="rId12"/>
    <p:sldId id="352" r:id="rId13"/>
    <p:sldId id="348" r:id="rId14"/>
    <p:sldId id="350" r:id="rId15"/>
    <p:sldId id="349" r:id="rId16"/>
    <p:sldId id="347" r:id="rId17"/>
    <p:sldId id="351" r:id="rId18"/>
    <p:sldId id="353" r:id="rId19"/>
    <p:sldId id="354" r:id="rId20"/>
    <p:sldId id="355" r:id="rId21"/>
    <p:sldId id="356" r:id="rId22"/>
    <p:sldId id="357" r:id="rId23"/>
    <p:sldId id="362" r:id="rId24"/>
    <p:sldId id="363" r:id="rId25"/>
    <p:sldId id="364" r:id="rId26"/>
    <p:sldId id="365" r:id="rId27"/>
    <p:sldId id="366" r:id="rId28"/>
    <p:sldId id="368" r:id="rId29"/>
    <p:sldId id="369" r:id="rId30"/>
    <p:sldId id="370" r:id="rId31"/>
    <p:sldId id="367" r:id="rId32"/>
    <p:sldId id="371" r:id="rId33"/>
    <p:sldId id="373" r:id="rId34"/>
    <p:sldId id="372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82974" autoAdjust="0"/>
  </p:normalViewPr>
  <p:slideViewPr>
    <p:cSldViewPr snapToGrid="0">
      <p:cViewPr varScale="1">
        <p:scale>
          <a:sx n="89" d="100"/>
          <a:sy n="89" d="100"/>
        </p:scale>
        <p:origin x="3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FA9F-374D-47B1-99A9-32B0FB52AB12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43880-87D4-43AB-9C7E-52310F50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the use of </a:t>
            </a:r>
            <a:r>
              <a:rPr lang="en-US" dirty="0">
                <a:solidFill>
                  <a:schemeClr val="bg1"/>
                </a:solidFill>
              </a:rPr>
              <a:t>https://www.aviationweather.gov/ to determine current and forecasted weather.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decode of KINK METAR from Fig.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Animated decode of KMDW SPECI METAR from Fig. 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 purpose of TAF . Use Fig. 15 from test supplement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TAF abbreviations and acronyms. Learners should have an understanding of the most common acronyms.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day/time TAF created and forecast periods. More info on decode shown on following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day/time TAF created and forecast periods. More info on decode shown on following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6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decode of KOKC TAF (Fig. 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Animated decode of KOKC TAF (Fig.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1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Animated decode of KOKC TAF (Fig.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Animated decode of KOKC TAF (Fig.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learners create an account for future use. Highlight the use of </a:t>
            </a:r>
            <a:r>
              <a:rPr lang="en-US" dirty="0">
                <a:solidFill>
                  <a:schemeClr val="bg1"/>
                </a:solidFill>
              </a:rPr>
              <a:t>1800wxbrief.com to determine current and forecasted weather. Show learners the decode feature to show METARs and TAFs in plain language. Also show the NOTAM feature.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Animated decode of KOKC TAF (Fig.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6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weather charts.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2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weather charts 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7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weather charts  symbols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7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weather charts  (Fig.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weather charts  (Fig. 19). Highlight the need to select the right valid time (VT) to answer test question.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2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describe ASOS and AWOS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6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benefits of talking to a FSS Briefer and the 3 different types of briefings.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time zones and highlight how aviation time is based on UTC. Explain how to determine local time from UTC.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IACO airport codes.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difference between true north and magnetic north.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Ref. Fig 12 in test supplement. Discuss basic purpose of METAR. The next slides will show how to decipher a METAR.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METAR decode.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METAR abbreviations and acronyms. Learners should have an understanding of the most common acronyms.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43880-87D4-43AB-9C7E-52310F50D2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0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7458289" y="1346069"/>
            <a:ext cx="4818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UA.III Weather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Sources of Weather</a:t>
            </a: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5EFAC-B959-4AC8-AF49-AA27DBBB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5" y="1704975"/>
            <a:ext cx="11020425" cy="3448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344AC-5E3D-4A77-9ABB-913375699D6D}"/>
              </a:ext>
            </a:extLst>
          </p:cNvPr>
          <p:cNvSpPr/>
          <p:nvPr/>
        </p:nvSpPr>
        <p:spPr>
          <a:xfrm>
            <a:off x="3047998" y="5983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Airman Knowledge Testing Supplement for Sport Pilot, Recreational Pilot, Remote Pilot, and Private Pilot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272A7-69B1-4BCC-B218-D8277D4BF271}"/>
              </a:ext>
            </a:extLst>
          </p:cNvPr>
          <p:cNvSpPr txBox="1"/>
          <p:nvPr/>
        </p:nvSpPr>
        <p:spPr>
          <a:xfrm>
            <a:off x="3354730" y="1001210"/>
            <a:ext cx="67364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"/>
              </a:rPr>
              <a:t>METAR</a:t>
            </a:r>
            <a:r>
              <a:rPr lang="en-US">
                <a:solidFill>
                  <a:schemeClr val="bg1"/>
                </a:solidFill>
                <a:latin typeface="Avenir Next LT Pro"/>
              </a:rPr>
              <a:t> = Meteorological Aerodrome Report (current time)</a:t>
            </a:r>
          </a:p>
        </p:txBody>
      </p:sp>
    </p:spTree>
    <p:extLst>
      <p:ext uri="{BB962C8B-B14F-4D97-AF65-F5344CB8AC3E}">
        <p14:creationId xmlns:p14="http://schemas.microsoft.com/office/powerpoint/2010/main" val="389458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EC1C7-BF7E-4817-98DD-B6EF8B9A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96" y="1943852"/>
            <a:ext cx="7553208" cy="34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6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C7E4-617E-42F7-B069-2A244FC2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27" y="1645920"/>
            <a:ext cx="5852778" cy="4323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96E5F-151F-462F-9DDB-429467823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697" y="1973179"/>
            <a:ext cx="5959541" cy="34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25EFAC-B959-4AC8-AF49-AA27DBBB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5" y="1704975"/>
            <a:ext cx="11020425" cy="3448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AE81B1-F8C6-45C6-9ED7-6BB26BEBC859}"/>
              </a:ext>
            </a:extLst>
          </p:cNvPr>
          <p:cNvGrpSpPr/>
          <p:nvPr/>
        </p:nvGrpSpPr>
        <p:grpSpPr>
          <a:xfrm>
            <a:off x="441405" y="1641177"/>
            <a:ext cx="11309183" cy="3927108"/>
            <a:chOff x="441405" y="1641177"/>
            <a:chExt cx="11309183" cy="3927108"/>
          </a:xfrm>
          <a:solidFill>
            <a:schemeClr val="tx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3F26E8-54FD-417B-B9E7-B0B2D2784D4C}"/>
                </a:ext>
              </a:extLst>
            </p:cNvPr>
            <p:cNvSpPr/>
            <p:nvPr/>
          </p:nvSpPr>
          <p:spPr>
            <a:xfrm>
              <a:off x="441405" y="1641177"/>
              <a:ext cx="11309183" cy="3927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F54B7C-9A02-41BC-B8B4-6BAECDCB5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785" y="2158504"/>
              <a:ext cx="11020425" cy="55981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61816-0526-4F41-9E23-28F3888B50E5}"/>
              </a:ext>
            </a:extLst>
          </p:cNvPr>
          <p:cNvSpPr/>
          <p:nvPr/>
        </p:nvSpPr>
        <p:spPr>
          <a:xfrm>
            <a:off x="855022" y="2158504"/>
            <a:ext cx="70064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D36B4-6919-433E-9841-2FB40F1DDEF5}"/>
              </a:ext>
            </a:extLst>
          </p:cNvPr>
          <p:cNvSpPr txBox="1"/>
          <p:nvPr/>
        </p:nvSpPr>
        <p:spPr>
          <a:xfrm>
            <a:off x="585785" y="3059668"/>
            <a:ext cx="26136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Type of Report: METAR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398CD1-54BE-4852-AF15-6DF5B304C6D9}"/>
              </a:ext>
            </a:extLst>
          </p:cNvPr>
          <p:cNvSpPr/>
          <p:nvPr/>
        </p:nvSpPr>
        <p:spPr>
          <a:xfrm>
            <a:off x="1523036" y="2158504"/>
            <a:ext cx="60373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57E5D-7263-466F-8FE5-5426E92A4F97}"/>
              </a:ext>
            </a:extLst>
          </p:cNvPr>
          <p:cNvSpPr txBox="1"/>
          <p:nvPr/>
        </p:nvSpPr>
        <p:spPr>
          <a:xfrm>
            <a:off x="585785" y="3524240"/>
            <a:ext cx="484363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Station Identifier: Winkler County Airport, TX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0D5A8-107C-4E2A-83E5-85930057D25A}"/>
              </a:ext>
            </a:extLst>
          </p:cNvPr>
          <p:cNvSpPr/>
          <p:nvPr/>
        </p:nvSpPr>
        <p:spPr>
          <a:xfrm>
            <a:off x="2090196" y="2156575"/>
            <a:ext cx="787000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F2C90-FC33-4F10-841E-0376D6AAFF1B}"/>
              </a:ext>
            </a:extLst>
          </p:cNvPr>
          <p:cNvSpPr txBox="1"/>
          <p:nvPr/>
        </p:nvSpPr>
        <p:spPr>
          <a:xfrm>
            <a:off x="583856" y="3898488"/>
            <a:ext cx="6083845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Day/Time of the METAR:  12th day of the month at 1845Z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E97D8-D362-455B-9514-52DF13D67AF9}"/>
              </a:ext>
            </a:extLst>
          </p:cNvPr>
          <p:cNvSpPr/>
          <p:nvPr/>
        </p:nvSpPr>
        <p:spPr>
          <a:xfrm>
            <a:off x="2869559" y="2173937"/>
            <a:ext cx="1124594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70A0C-C84D-446E-AB55-070EF686F387}"/>
              </a:ext>
            </a:extLst>
          </p:cNvPr>
          <p:cNvSpPr txBox="1"/>
          <p:nvPr/>
        </p:nvSpPr>
        <p:spPr>
          <a:xfrm>
            <a:off x="581927" y="4263091"/>
            <a:ext cx="776231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Wind Direction &amp; Velocity: 110 degrees true 12 knots gusting to 18 knots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15ECE7-1A68-4DAE-9C0E-1FA0B77B1114}"/>
              </a:ext>
            </a:extLst>
          </p:cNvPr>
          <p:cNvSpPr/>
          <p:nvPr/>
        </p:nvSpPr>
        <p:spPr>
          <a:xfrm>
            <a:off x="3986516" y="2162363"/>
            <a:ext cx="53621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C93C9-F746-4A5F-8F56-2B1E4640F3C1}"/>
              </a:ext>
            </a:extLst>
          </p:cNvPr>
          <p:cNvSpPr txBox="1"/>
          <p:nvPr/>
        </p:nvSpPr>
        <p:spPr>
          <a:xfrm>
            <a:off x="589643" y="4627694"/>
            <a:ext cx="377686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Prevailing Visibility: 15 statue miles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3BC348-190C-4881-B2F5-39F1149C1EB5}"/>
              </a:ext>
            </a:extLst>
          </p:cNvPr>
          <p:cNvSpPr/>
          <p:nvPr/>
        </p:nvSpPr>
        <p:spPr>
          <a:xfrm>
            <a:off x="4524739" y="2160434"/>
            <a:ext cx="468697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B4BDE2-86F0-4C4B-AECC-50F87EA7D060}"/>
              </a:ext>
            </a:extLst>
          </p:cNvPr>
          <p:cNvSpPr txBox="1"/>
          <p:nvPr/>
        </p:nvSpPr>
        <p:spPr>
          <a:xfrm>
            <a:off x="597359" y="4992297"/>
            <a:ext cx="2677977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Sky Condition: Sky clear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409850-51D0-4075-9E7F-ADD808367EBC}"/>
              </a:ext>
            </a:extLst>
          </p:cNvPr>
          <p:cNvSpPr/>
          <p:nvPr/>
        </p:nvSpPr>
        <p:spPr>
          <a:xfrm>
            <a:off x="4995443" y="2158505"/>
            <a:ext cx="526570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8FE4DC-69E3-440C-A2FE-ACF9C4EA7166}"/>
              </a:ext>
            </a:extLst>
          </p:cNvPr>
          <p:cNvSpPr txBox="1"/>
          <p:nvPr/>
        </p:nvSpPr>
        <p:spPr>
          <a:xfrm>
            <a:off x="585784" y="5356900"/>
            <a:ext cx="383694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Temperature/Dewpoint:  25°c/17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°c</a:t>
            </a:r>
            <a:endParaRPr lang="en-US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86D71F-6424-427E-B553-58E3E3C6F2D6}"/>
              </a:ext>
            </a:extLst>
          </p:cNvPr>
          <p:cNvSpPr/>
          <p:nvPr/>
        </p:nvSpPr>
        <p:spPr>
          <a:xfrm>
            <a:off x="5514375" y="2156576"/>
            <a:ext cx="62302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231BF0-2005-446E-A92A-FEECEFD7B43B}"/>
              </a:ext>
            </a:extLst>
          </p:cNvPr>
          <p:cNvSpPr txBox="1"/>
          <p:nvPr/>
        </p:nvSpPr>
        <p:spPr>
          <a:xfrm>
            <a:off x="593500" y="5731148"/>
            <a:ext cx="462030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Altimeter Setting:  30.00 inches of mercury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4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0" grpId="0" animBg="1"/>
      <p:bldP spid="22" grpId="0"/>
      <p:bldP spid="3" grpId="0" animBg="1"/>
      <p:bldP spid="5" grpId="0"/>
      <p:bldP spid="9" grpId="0" animBg="1"/>
      <p:bldP spid="12" grpId="0"/>
      <p:bldP spid="18" grpId="0" animBg="1"/>
      <p:bldP spid="24" grpId="0"/>
      <p:bldP spid="26" grpId="0" animBg="1"/>
      <p:bldP spid="28" grpId="0"/>
      <p:bldP spid="30" grpId="0" animBg="1"/>
      <p:bldP spid="32" grpId="0"/>
      <p:bldP spid="34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Aviation routine weather reports (METAR)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5EFAC-B959-4AC8-AF49-AA27DBBB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5" y="1704975"/>
            <a:ext cx="11020425" cy="34480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B7572F-5B57-4617-B726-D3F156166B5C}"/>
              </a:ext>
            </a:extLst>
          </p:cNvPr>
          <p:cNvGrpSpPr/>
          <p:nvPr/>
        </p:nvGrpSpPr>
        <p:grpSpPr>
          <a:xfrm>
            <a:off x="537861" y="1506139"/>
            <a:ext cx="11309183" cy="3927108"/>
            <a:chOff x="537861" y="1506139"/>
            <a:chExt cx="11309183" cy="3927108"/>
          </a:xfrm>
          <a:solidFill>
            <a:schemeClr val="tx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117C10-CDF4-4300-8DF3-02F71A803CF2}"/>
                </a:ext>
              </a:extLst>
            </p:cNvPr>
            <p:cNvSpPr/>
            <p:nvPr/>
          </p:nvSpPr>
          <p:spPr>
            <a:xfrm>
              <a:off x="537861" y="1506139"/>
              <a:ext cx="11309183" cy="3927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8F30733A-1BBD-4290-A305-57C0A8122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784" y="3585860"/>
              <a:ext cx="11010793" cy="481575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849515D-750E-4F03-B8BF-24015CFDD5F7}"/>
              </a:ext>
            </a:extLst>
          </p:cNvPr>
          <p:cNvSpPr/>
          <p:nvPr/>
        </p:nvSpPr>
        <p:spPr>
          <a:xfrm>
            <a:off x="826085" y="3537820"/>
            <a:ext cx="70064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EF0EF-AECB-4090-AA17-7CE53D8E9393}"/>
              </a:ext>
            </a:extLst>
          </p:cNvPr>
          <p:cNvSpPr txBox="1"/>
          <p:nvPr/>
        </p:nvSpPr>
        <p:spPr>
          <a:xfrm>
            <a:off x="585785" y="2934276"/>
            <a:ext cx="342799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Type of Report: Special METAR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CA711-C94D-43CB-B7BA-3CD9C287ACC9}"/>
              </a:ext>
            </a:extLst>
          </p:cNvPr>
          <p:cNvSpPr/>
          <p:nvPr/>
        </p:nvSpPr>
        <p:spPr>
          <a:xfrm>
            <a:off x="1460763" y="3535891"/>
            <a:ext cx="700645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52060-147B-471B-B2EB-7593B8F18267}"/>
              </a:ext>
            </a:extLst>
          </p:cNvPr>
          <p:cNvSpPr txBox="1"/>
          <p:nvPr/>
        </p:nvSpPr>
        <p:spPr>
          <a:xfrm>
            <a:off x="583856" y="2565815"/>
            <a:ext cx="502753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Station Identifier:  Chicago Midway Airport, 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F5A40-E9AB-4321-8EE8-B9D62765366B}"/>
              </a:ext>
            </a:extLst>
          </p:cNvPr>
          <p:cNvSpPr/>
          <p:nvPr/>
        </p:nvSpPr>
        <p:spPr>
          <a:xfrm>
            <a:off x="2162960" y="3533962"/>
            <a:ext cx="768163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DB884-D197-47AD-841C-9848189BDA15}"/>
              </a:ext>
            </a:extLst>
          </p:cNvPr>
          <p:cNvSpPr txBox="1"/>
          <p:nvPr/>
        </p:nvSpPr>
        <p:spPr>
          <a:xfrm>
            <a:off x="583856" y="2200868"/>
            <a:ext cx="672344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Day/Time of the METAR Issue:  12th day of the month at 1856Z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CA5257-F7BE-4D4A-BC86-083F39423D39}"/>
              </a:ext>
            </a:extLst>
          </p:cNvPr>
          <p:cNvSpPr/>
          <p:nvPr/>
        </p:nvSpPr>
        <p:spPr>
          <a:xfrm>
            <a:off x="2932676" y="3532033"/>
            <a:ext cx="768163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6F5239-F964-4E19-918C-5A8005B79418}"/>
              </a:ext>
            </a:extLst>
          </p:cNvPr>
          <p:cNvSpPr txBox="1"/>
          <p:nvPr/>
        </p:nvSpPr>
        <p:spPr>
          <a:xfrm>
            <a:off x="581927" y="1832407"/>
            <a:ext cx="582044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Wind Direction &amp; Velocity: 320 degrees true at 5 knots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C0DBE3-F5F4-40C1-98CB-408A78C542D8}"/>
              </a:ext>
            </a:extLst>
          </p:cNvPr>
          <p:cNvSpPr/>
          <p:nvPr/>
        </p:nvSpPr>
        <p:spPr>
          <a:xfrm>
            <a:off x="3760266" y="3539749"/>
            <a:ext cx="768163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15455-A8EF-4945-A3CA-3D8AEB40F514}"/>
              </a:ext>
            </a:extLst>
          </p:cNvPr>
          <p:cNvSpPr txBox="1"/>
          <p:nvPr/>
        </p:nvSpPr>
        <p:spPr>
          <a:xfrm>
            <a:off x="599289" y="1463947"/>
            <a:ext cx="3977243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Prevailing Visibility: 1.5 statue miles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1D9A4E-62D1-4988-9135-06616BA522AF}"/>
              </a:ext>
            </a:extLst>
          </p:cNvPr>
          <p:cNvSpPr/>
          <p:nvPr/>
        </p:nvSpPr>
        <p:spPr>
          <a:xfrm>
            <a:off x="4549273" y="3537820"/>
            <a:ext cx="314823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A234EB-7AD3-458B-BBD5-1364443620CF}"/>
              </a:ext>
            </a:extLst>
          </p:cNvPr>
          <p:cNvSpPr txBox="1"/>
          <p:nvPr/>
        </p:nvSpPr>
        <p:spPr>
          <a:xfrm>
            <a:off x="4552043" y="4423208"/>
            <a:ext cx="251633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Present Weather:  Rain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55E65-35E3-44E8-B0AE-1AD3E7BF2BAC}"/>
              </a:ext>
            </a:extLst>
          </p:cNvPr>
          <p:cNvSpPr/>
          <p:nvPr/>
        </p:nvSpPr>
        <p:spPr>
          <a:xfrm>
            <a:off x="4856002" y="3535891"/>
            <a:ext cx="806746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A78169-B3BE-4A9A-B98F-7F3F1D97F989}"/>
              </a:ext>
            </a:extLst>
          </p:cNvPr>
          <p:cNvSpPr txBox="1"/>
          <p:nvPr/>
        </p:nvSpPr>
        <p:spPr>
          <a:xfrm>
            <a:off x="4552043" y="4780094"/>
            <a:ext cx="381867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Sky Condition:  Overcast 700' AGL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E1B659-8A49-4778-9556-494232D1973C}"/>
              </a:ext>
            </a:extLst>
          </p:cNvPr>
          <p:cNvSpPr/>
          <p:nvPr/>
        </p:nvSpPr>
        <p:spPr>
          <a:xfrm>
            <a:off x="5596781" y="3543608"/>
            <a:ext cx="623482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532BE-7875-494C-9B26-2EE7F0A30063}"/>
              </a:ext>
            </a:extLst>
          </p:cNvPr>
          <p:cNvSpPr txBox="1"/>
          <p:nvPr/>
        </p:nvSpPr>
        <p:spPr>
          <a:xfrm>
            <a:off x="4550113" y="5144697"/>
            <a:ext cx="383694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Temperature/Dewpoint:  17°c/16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°c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4B3C929-82CD-4A4F-8E40-0D73D9C982CA}"/>
              </a:ext>
            </a:extLst>
          </p:cNvPr>
          <p:cNvSpPr/>
          <p:nvPr/>
        </p:nvSpPr>
        <p:spPr>
          <a:xfrm>
            <a:off x="6154295" y="3541679"/>
            <a:ext cx="623482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4B0593-4483-4E9A-99C4-0C124AF83147}"/>
              </a:ext>
            </a:extLst>
          </p:cNvPr>
          <p:cNvSpPr txBox="1"/>
          <p:nvPr/>
        </p:nvSpPr>
        <p:spPr>
          <a:xfrm>
            <a:off x="4567475" y="5518946"/>
            <a:ext cx="462030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Altimeter Setting:  29.80 inches of mercury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CE97FD-575B-4641-B3CA-7B2C17795802}"/>
              </a:ext>
            </a:extLst>
          </p:cNvPr>
          <p:cNvSpPr/>
          <p:nvPr/>
        </p:nvSpPr>
        <p:spPr>
          <a:xfrm>
            <a:off x="6779328" y="3539750"/>
            <a:ext cx="1115406" cy="559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F4F9F7-B516-4F56-8F9F-1D6296AFE301}"/>
              </a:ext>
            </a:extLst>
          </p:cNvPr>
          <p:cNvSpPr txBox="1"/>
          <p:nvPr/>
        </p:nvSpPr>
        <p:spPr>
          <a:xfrm>
            <a:off x="4565546" y="5883549"/>
            <a:ext cx="53900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Remarks:  Rain began at 35 minutes past the hour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0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 animBg="1"/>
      <p:bldP spid="19" grpId="0"/>
      <p:bldP spid="21" grpId="0" animBg="1"/>
      <p:bldP spid="23" grpId="0"/>
      <p:bldP spid="25" grpId="0" animBg="1"/>
      <p:bldP spid="27" grpId="0"/>
      <p:bldP spid="29" grpId="0" animBg="1"/>
      <p:bldP spid="31" grpId="0"/>
      <p:bldP spid="35" grpId="0" animBg="1"/>
      <p:bldP spid="37" grpId="0"/>
      <p:bldP spid="39" grpId="0" animBg="1"/>
      <p:bldP spid="55" grpId="0"/>
      <p:bldP spid="57" grpId="0" animBg="1"/>
      <p:bldP spid="59" grpId="0"/>
      <p:bldP spid="61" grpId="0" animBg="1"/>
      <p:bldP spid="63" grpId="0"/>
      <p:bldP spid="65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253674" y="348841"/>
            <a:ext cx="76937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Terminal aerodrome forecasts (TAF)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344AC-5E3D-4A77-9ABB-913375699D6D}"/>
              </a:ext>
            </a:extLst>
          </p:cNvPr>
          <p:cNvSpPr/>
          <p:nvPr/>
        </p:nvSpPr>
        <p:spPr>
          <a:xfrm>
            <a:off x="3047998" y="5983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Airman Knowledge Testing Supplement for Sport Pilot, Recreational Pilot, Remote Pilot, and Private Pilot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533176-8494-4136-B896-00E502CB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1" y="1604620"/>
            <a:ext cx="10025604" cy="4121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07A17-31A5-416D-AD72-8555E624C26B}"/>
              </a:ext>
            </a:extLst>
          </p:cNvPr>
          <p:cNvSpPr txBox="1"/>
          <p:nvPr/>
        </p:nvSpPr>
        <p:spPr>
          <a:xfrm>
            <a:off x="1956122" y="991564"/>
            <a:ext cx="82894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 LT Pro"/>
              </a:rPr>
              <a:t>TAF</a:t>
            </a:r>
            <a:r>
              <a:rPr lang="en-US" dirty="0">
                <a:solidFill>
                  <a:schemeClr val="bg1"/>
                </a:solidFill>
                <a:latin typeface="Avenir Next LT Pro"/>
              </a:rPr>
              <a:t> = Terminal Aerodrome Forecast (future, between 24 - 30 hours ahead)</a:t>
            </a:r>
          </a:p>
        </p:txBody>
      </p:sp>
    </p:spTree>
    <p:extLst>
      <p:ext uri="{BB962C8B-B14F-4D97-AF65-F5344CB8AC3E}">
        <p14:creationId xmlns:p14="http://schemas.microsoft.com/office/powerpoint/2010/main" val="81239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C7E4-617E-42F7-B069-2A244FC2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27" y="1645920"/>
            <a:ext cx="5852778" cy="4323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96E5F-151F-462F-9DDB-429467823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697" y="1973179"/>
            <a:ext cx="5959541" cy="34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2253674" y="348841"/>
            <a:ext cx="769377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Terminal aerodrome forecasts (TAF)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533176-8494-4136-B896-00E502CB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1" y="1247734"/>
            <a:ext cx="10025604" cy="412139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64DF5EA-50CE-4235-A358-66947659B911}"/>
              </a:ext>
            </a:extLst>
          </p:cNvPr>
          <p:cNvGrpSpPr/>
          <p:nvPr/>
        </p:nvGrpSpPr>
        <p:grpSpPr>
          <a:xfrm>
            <a:off x="1954616" y="2033109"/>
            <a:ext cx="7327152" cy="1283232"/>
            <a:chOff x="1954616" y="2033109"/>
            <a:chExt cx="7327152" cy="12832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666B90-8A51-453F-8FC3-1ABD544BE854}"/>
                </a:ext>
              </a:extLst>
            </p:cNvPr>
            <p:cNvSpPr/>
            <p:nvPr/>
          </p:nvSpPr>
          <p:spPr>
            <a:xfrm>
              <a:off x="1954617" y="2033111"/>
              <a:ext cx="1790594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F7D922-3BDD-4DF3-9DB9-A0AA372E5679}"/>
                </a:ext>
              </a:extLst>
            </p:cNvPr>
            <p:cNvSpPr/>
            <p:nvPr/>
          </p:nvSpPr>
          <p:spPr>
            <a:xfrm>
              <a:off x="6169732" y="2033109"/>
              <a:ext cx="1867758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194A9F-BCDC-420F-B7FA-982E2DAF293B}"/>
                </a:ext>
              </a:extLst>
            </p:cNvPr>
            <p:cNvSpPr/>
            <p:nvPr/>
          </p:nvSpPr>
          <p:spPr>
            <a:xfrm>
              <a:off x="1954617" y="2303185"/>
              <a:ext cx="980367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5ED9E7-FBC3-4BF9-AFE1-68D483736174}"/>
                </a:ext>
              </a:extLst>
            </p:cNvPr>
            <p:cNvSpPr/>
            <p:nvPr/>
          </p:nvSpPr>
          <p:spPr>
            <a:xfrm>
              <a:off x="6372288" y="2303184"/>
              <a:ext cx="1819531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9A6FF2-B779-4898-8CCD-09C81945750E}"/>
                </a:ext>
              </a:extLst>
            </p:cNvPr>
            <p:cNvSpPr/>
            <p:nvPr/>
          </p:nvSpPr>
          <p:spPr>
            <a:xfrm>
              <a:off x="1954617" y="2573261"/>
              <a:ext cx="980367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1BAD47-1F74-43B7-ACA1-6A5D4632BB71}"/>
                </a:ext>
              </a:extLst>
            </p:cNvPr>
            <p:cNvSpPr/>
            <p:nvPr/>
          </p:nvSpPr>
          <p:spPr>
            <a:xfrm>
              <a:off x="4607149" y="2573260"/>
              <a:ext cx="1819531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DC2C42-911C-4CB1-BAED-57F34FF7D1A0}"/>
                </a:ext>
              </a:extLst>
            </p:cNvPr>
            <p:cNvSpPr/>
            <p:nvPr/>
          </p:nvSpPr>
          <p:spPr>
            <a:xfrm>
              <a:off x="6594136" y="2833691"/>
              <a:ext cx="980367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09CBA05-7FFB-4FF0-A474-021C0D060F02}"/>
                </a:ext>
              </a:extLst>
            </p:cNvPr>
            <p:cNvSpPr/>
            <p:nvPr/>
          </p:nvSpPr>
          <p:spPr>
            <a:xfrm>
              <a:off x="1954616" y="3103767"/>
              <a:ext cx="980367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DC8E53-6D37-49B8-95A3-E6C2482FB93A}"/>
                </a:ext>
              </a:extLst>
            </p:cNvPr>
            <p:cNvSpPr/>
            <p:nvPr/>
          </p:nvSpPr>
          <p:spPr>
            <a:xfrm>
              <a:off x="2735908" y="2833691"/>
              <a:ext cx="980367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6C3BE6-3083-4575-8D32-435E8777B761}"/>
                </a:ext>
              </a:extLst>
            </p:cNvPr>
            <p:cNvSpPr/>
            <p:nvPr/>
          </p:nvSpPr>
          <p:spPr>
            <a:xfrm>
              <a:off x="7500819" y="2573260"/>
              <a:ext cx="1780949" cy="2125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3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C8E52B-BC98-4D62-AA4E-2122703C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1" y="1247734"/>
            <a:ext cx="10025604" cy="4121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EF089A-C18D-4B07-B92C-38321DB22AC6}"/>
              </a:ext>
            </a:extLst>
          </p:cNvPr>
          <p:cNvGrpSpPr/>
          <p:nvPr/>
        </p:nvGrpSpPr>
        <p:grpSpPr>
          <a:xfrm>
            <a:off x="796723" y="1052330"/>
            <a:ext cx="10397923" cy="4697392"/>
            <a:chOff x="796723" y="1052330"/>
            <a:chExt cx="10397923" cy="4697392"/>
          </a:xfrm>
          <a:solidFill>
            <a:schemeClr val="tx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1B61A7-BFB8-4B61-BEDD-6134767535BF}"/>
                </a:ext>
              </a:extLst>
            </p:cNvPr>
            <p:cNvSpPr/>
            <p:nvPr/>
          </p:nvSpPr>
          <p:spPr>
            <a:xfrm>
              <a:off x="796723" y="1052330"/>
              <a:ext cx="10397923" cy="46973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2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21656C9-9918-4CC6-AA92-F9DF705E8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322" y="3429000"/>
              <a:ext cx="9744798" cy="112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F5A5F3-C0D3-4AFF-B55F-34C08EA3DDFE}"/>
              </a:ext>
            </a:extLst>
          </p:cNvPr>
          <p:cNvGrpSpPr/>
          <p:nvPr/>
        </p:nvGrpSpPr>
        <p:grpSpPr>
          <a:xfrm>
            <a:off x="1954616" y="3605338"/>
            <a:ext cx="5986417" cy="743081"/>
            <a:chOff x="1954616" y="3605338"/>
            <a:chExt cx="5986417" cy="74308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709167-3D6B-4545-8DB6-6648A1CB4C2E}"/>
                </a:ext>
              </a:extLst>
            </p:cNvPr>
            <p:cNvSpPr/>
            <p:nvPr/>
          </p:nvSpPr>
          <p:spPr>
            <a:xfrm>
              <a:off x="2774490" y="3605339"/>
              <a:ext cx="980367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3E85CB-906D-4E93-97D1-1FC7A8B61997}"/>
                </a:ext>
              </a:extLst>
            </p:cNvPr>
            <p:cNvSpPr/>
            <p:nvPr/>
          </p:nvSpPr>
          <p:spPr>
            <a:xfrm>
              <a:off x="6198667" y="3605338"/>
              <a:ext cx="1742366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DE33268-C5DF-41D1-B5FB-22D287FD4D76}"/>
                </a:ext>
              </a:extLst>
            </p:cNvPr>
            <p:cNvSpPr/>
            <p:nvPr/>
          </p:nvSpPr>
          <p:spPr>
            <a:xfrm>
              <a:off x="1954617" y="3875415"/>
              <a:ext cx="980367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307C561-4152-4E31-B6B7-EB3A710BA0EA}"/>
                </a:ext>
              </a:extLst>
            </p:cNvPr>
            <p:cNvSpPr/>
            <p:nvPr/>
          </p:nvSpPr>
          <p:spPr>
            <a:xfrm>
              <a:off x="4886869" y="3875413"/>
              <a:ext cx="1742366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0D47EC-ECFA-4842-8EC4-6539845ACA9C}"/>
                </a:ext>
              </a:extLst>
            </p:cNvPr>
            <p:cNvSpPr/>
            <p:nvPr/>
          </p:nvSpPr>
          <p:spPr>
            <a:xfrm>
              <a:off x="1954616" y="4145490"/>
              <a:ext cx="1800239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A1E0F23-BCBB-41B7-9352-9A3C2E1B98B7}"/>
                </a:ext>
              </a:extLst>
            </p:cNvPr>
            <p:cNvSpPr/>
            <p:nvPr/>
          </p:nvSpPr>
          <p:spPr>
            <a:xfrm>
              <a:off x="5918944" y="4145488"/>
              <a:ext cx="1742366" cy="2029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7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1656C9-9918-4CC6-AA92-F9DF705E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22" y="3429000"/>
            <a:ext cx="9744798" cy="1127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615EA6-B4E4-41E3-AFBE-BB2F71DFA711}"/>
              </a:ext>
            </a:extLst>
          </p:cNvPr>
          <p:cNvGrpSpPr/>
          <p:nvPr/>
        </p:nvGrpSpPr>
        <p:grpSpPr>
          <a:xfrm>
            <a:off x="1037862" y="3097191"/>
            <a:ext cx="10031392" cy="1687974"/>
            <a:chOff x="1037862" y="3097191"/>
            <a:chExt cx="10031392" cy="1687974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8D8F3D-03AB-439F-9810-E3C4E0C77D07}"/>
                </a:ext>
              </a:extLst>
            </p:cNvPr>
            <p:cNvSpPr/>
            <p:nvPr/>
          </p:nvSpPr>
          <p:spPr>
            <a:xfrm>
              <a:off x="1037862" y="3097191"/>
              <a:ext cx="10031392" cy="1687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E1A354C-4956-4847-B2D5-EB7666166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322" y="3554391"/>
              <a:ext cx="5022409" cy="337830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E6F1D0E-F169-4A04-ADB0-E6FEF5ACFCB1}"/>
              </a:ext>
            </a:extLst>
          </p:cNvPr>
          <p:cNvSpPr/>
          <p:nvPr/>
        </p:nvSpPr>
        <p:spPr>
          <a:xfrm>
            <a:off x="1224023" y="3547466"/>
            <a:ext cx="709836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BFDE-2F9A-4EC7-9275-73A93188F060}"/>
              </a:ext>
            </a:extLst>
          </p:cNvPr>
          <p:cNvSpPr txBox="1"/>
          <p:nvPr/>
        </p:nvSpPr>
        <p:spPr>
          <a:xfrm>
            <a:off x="1125937" y="4218721"/>
            <a:ext cx="570208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Station Identifier: Oklahoma City , OK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3FEB2-B581-4CC5-B2F4-A54F1BFE5BAA}"/>
              </a:ext>
            </a:extLst>
          </p:cNvPr>
          <p:cNvSpPr/>
          <p:nvPr/>
        </p:nvSpPr>
        <p:spPr>
          <a:xfrm>
            <a:off x="1926220" y="3545537"/>
            <a:ext cx="893101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33A1D-3795-4520-9A20-7719E79CC00A}"/>
              </a:ext>
            </a:extLst>
          </p:cNvPr>
          <p:cNvSpPr txBox="1"/>
          <p:nvPr/>
        </p:nvSpPr>
        <p:spPr>
          <a:xfrm>
            <a:off x="1124008" y="4544741"/>
            <a:ext cx="570208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Issuance Day/Time: 5th day of the month at 1130Z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742D0-E7D4-447D-BD06-77FB1D9BDC4F}"/>
              </a:ext>
            </a:extLst>
          </p:cNvPr>
          <p:cNvSpPr/>
          <p:nvPr/>
        </p:nvSpPr>
        <p:spPr>
          <a:xfrm>
            <a:off x="2811683" y="3543608"/>
            <a:ext cx="970265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21BEB-263A-4B59-B480-96A8FEEE00A9}"/>
              </a:ext>
            </a:extLst>
          </p:cNvPr>
          <p:cNvSpPr txBox="1"/>
          <p:nvPr/>
        </p:nvSpPr>
        <p:spPr>
          <a:xfrm>
            <a:off x="1131725" y="4909344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5th day of the month at 1200Z  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6th day of the month at 1800Z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12C5E-1E50-43CE-8178-39DC608EE87B}"/>
              </a:ext>
            </a:extLst>
          </p:cNvPr>
          <p:cNvSpPr/>
          <p:nvPr/>
        </p:nvSpPr>
        <p:spPr>
          <a:xfrm>
            <a:off x="3783956" y="3541678"/>
            <a:ext cx="835228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71B7B-88B3-4E3B-9F8E-CB7A102C708E}"/>
              </a:ext>
            </a:extLst>
          </p:cNvPr>
          <p:cNvSpPr txBox="1"/>
          <p:nvPr/>
        </p:nvSpPr>
        <p:spPr>
          <a:xfrm>
            <a:off x="1122079" y="5246939"/>
            <a:ext cx="562872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Wind Direction &amp; Velocity: 140 degrees true 8 knots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738C1-94AC-4AED-8E80-7AF79FF1588E}"/>
              </a:ext>
            </a:extLst>
          </p:cNvPr>
          <p:cNvSpPr/>
          <p:nvPr/>
        </p:nvSpPr>
        <p:spPr>
          <a:xfrm>
            <a:off x="4621191" y="3539749"/>
            <a:ext cx="468697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056E2-BDFA-498F-B108-0034C8987ACE}"/>
              </a:ext>
            </a:extLst>
          </p:cNvPr>
          <p:cNvSpPr txBox="1"/>
          <p:nvPr/>
        </p:nvSpPr>
        <p:spPr>
          <a:xfrm>
            <a:off x="1139441" y="5611542"/>
            <a:ext cx="364381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5 statue miles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53502-05FA-46B8-BF6B-C9D2C1CB2B7C}"/>
              </a:ext>
            </a:extLst>
          </p:cNvPr>
          <p:cNvSpPr/>
          <p:nvPr/>
        </p:nvSpPr>
        <p:spPr>
          <a:xfrm>
            <a:off x="5091895" y="3537820"/>
            <a:ext cx="333660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C1BBDB-EEDB-4C03-B3A4-9B18F31339DC}"/>
              </a:ext>
            </a:extLst>
          </p:cNvPr>
          <p:cNvSpPr txBox="1"/>
          <p:nvPr/>
        </p:nvSpPr>
        <p:spPr>
          <a:xfrm>
            <a:off x="1127866" y="5976145"/>
            <a:ext cx="648094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 Present, Forecast and Recent Weather:  BR = Mist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CEA83E-994B-439A-BC56-BEDDFB8C219F}"/>
              </a:ext>
            </a:extLst>
          </p:cNvPr>
          <p:cNvSpPr/>
          <p:nvPr/>
        </p:nvSpPr>
        <p:spPr>
          <a:xfrm>
            <a:off x="5417915" y="3545536"/>
            <a:ext cx="825584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C2180F-44CA-491C-89C0-62BCFC33AEDE}"/>
              </a:ext>
            </a:extLst>
          </p:cNvPr>
          <p:cNvSpPr txBox="1"/>
          <p:nvPr/>
        </p:nvSpPr>
        <p:spPr>
          <a:xfrm>
            <a:off x="1137511" y="6342676"/>
            <a:ext cx="4616007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Sky Condition:  BKN = Broken   3000' AGL </a:t>
            </a:r>
          </a:p>
        </p:txBody>
      </p:sp>
    </p:spTree>
    <p:extLst>
      <p:ext uri="{BB962C8B-B14F-4D97-AF65-F5344CB8AC3E}">
        <p14:creationId xmlns:p14="http://schemas.microsoft.com/office/powerpoint/2010/main" val="1563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19" grpId="0" animBg="1"/>
      <p:bldP spid="21" grpId="0"/>
      <p:bldP spid="23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FE368-1D98-4E5E-99B3-C86BCEB3CCD3}"/>
              </a:ext>
            </a:extLst>
          </p:cNvPr>
          <p:cNvSpPr txBox="1"/>
          <p:nvPr/>
        </p:nvSpPr>
        <p:spPr>
          <a:xfrm>
            <a:off x="1317895" y="259947"/>
            <a:ext cx="957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Pilot – Airman Certification Standards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4DE15-C25C-48E9-8592-243E10F0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40519"/>
              </p:ext>
            </p:extLst>
          </p:nvPr>
        </p:nvGraphicFramePr>
        <p:xfrm>
          <a:off x="1080655" y="1343601"/>
          <a:ext cx="10046524" cy="49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6">
                  <a:extLst>
                    <a:ext uri="{9D8B030D-6E8A-4147-A177-3AD203B41FA5}">
                      <a16:colId xmlns:a16="http://schemas.microsoft.com/office/drawing/2014/main" val="1530009053"/>
                    </a:ext>
                  </a:extLst>
                </a:gridCol>
                <a:gridCol w="8547608">
                  <a:extLst>
                    <a:ext uri="{9D8B030D-6E8A-4147-A177-3AD203B41FA5}">
                      <a16:colId xmlns:a16="http://schemas.microsoft.com/office/drawing/2014/main" val="2190537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A. Sources of Weather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6287"/>
                  </a:ext>
                </a:extLst>
              </a:tr>
              <a:tr h="3659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AC 107-2; FAA-H-8083-25; AIM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0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To determine that the applicant is knowledgeable in sources of weather information.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The applicant demonstrates understanding of: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93825"/>
                  </a:ext>
                </a:extLst>
              </a:tr>
              <a:tr h="160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UA.III.A.K1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</a:rPr>
                        <a:t>Internet weather briefing and sources of weather available for flight planning purposes.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063"/>
                  </a:ext>
                </a:extLst>
              </a:tr>
              <a:tr h="140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UA.III.A.K2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Aviation routine weather reports (METAR).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8301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UA.III.A.K3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Terminal aerodrome forecasts (TAF).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59920"/>
                  </a:ext>
                </a:extLst>
              </a:tr>
              <a:tr h="13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UA.III.A.K4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Weather charts.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2407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UA.III.A.K5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Automated surface observing systems (ASOS) and automated weather observing systems (AWOS).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0802"/>
                  </a:ext>
                </a:extLst>
              </a:tr>
              <a:tr h="23483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Risk Management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[Reserved]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09338"/>
                  </a:ext>
                </a:extLst>
              </a:tr>
              <a:tr h="198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340362"/>
                  </a:ext>
                </a:extLst>
              </a:tr>
              <a:tr h="17847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[Not applicable]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39927"/>
                  </a:ext>
                </a:extLst>
              </a:tr>
              <a:tr h="176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690245" lvl="1" indent="-233045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8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1656C9-9918-4CC6-AA92-F9DF705E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22" y="3429000"/>
            <a:ext cx="9744798" cy="11279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4BA2B3-9F01-4328-BD92-DE85B6232040}"/>
              </a:ext>
            </a:extLst>
          </p:cNvPr>
          <p:cNvGrpSpPr/>
          <p:nvPr/>
        </p:nvGrpSpPr>
        <p:grpSpPr>
          <a:xfrm>
            <a:off x="1076444" y="3145419"/>
            <a:ext cx="10031392" cy="1687974"/>
            <a:chOff x="1076444" y="3145419"/>
            <a:chExt cx="10031392" cy="1687974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8D8F3D-03AB-439F-9810-E3C4E0C77D07}"/>
                </a:ext>
              </a:extLst>
            </p:cNvPr>
            <p:cNvSpPr/>
            <p:nvPr/>
          </p:nvSpPr>
          <p:spPr>
            <a:xfrm>
              <a:off x="1076444" y="3145419"/>
              <a:ext cx="10031392" cy="1687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2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013D71B-A9C9-4D41-B7DB-39D83B5A6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0372" y="3544746"/>
              <a:ext cx="2843816" cy="366745"/>
            </a:xfrm>
            <a:prstGeom prst="rect">
              <a:avLst/>
            </a:prstGeom>
            <a:grpFill/>
          </p:spPr>
        </p:pic>
        <p:pic>
          <p:nvPicPr>
            <p:cNvPr id="2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C457CA9-2BEB-46C8-9156-A767F574A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8803" y="3843759"/>
              <a:ext cx="2959471" cy="308874"/>
            </a:xfrm>
            <a:prstGeom prst="rect">
              <a:avLst/>
            </a:prstGeom>
            <a:grpFill/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9BBE27B-C61A-4ACC-BA67-5ADAA2BB3184}"/>
              </a:ext>
            </a:extLst>
          </p:cNvPr>
          <p:cNvSpPr/>
          <p:nvPr/>
        </p:nvSpPr>
        <p:spPr>
          <a:xfrm>
            <a:off x="6220428" y="3518529"/>
            <a:ext cx="777355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4E3185-F4B4-4666-8F76-411055B7EBE0}"/>
              </a:ext>
            </a:extLst>
          </p:cNvPr>
          <p:cNvSpPr txBox="1"/>
          <p:nvPr/>
        </p:nvSpPr>
        <p:spPr>
          <a:xfrm>
            <a:off x="774839" y="2777673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TEMPO:  Temporary 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02E75-0CBB-4367-A470-C611D9D0D8F9}"/>
              </a:ext>
            </a:extLst>
          </p:cNvPr>
          <p:cNvSpPr/>
          <p:nvPr/>
        </p:nvSpPr>
        <p:spPr>
          <a:xfrm>
            <a:off x="6970853" y="3516600"/>
            <a:ext cx="970266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2487C-48DC-4991-8C35-BE81F7663DB0}"/>
              </a:ext>
            </a:extLst>
          </p:cNvPr>
          <p:cNvSpPr txBox="1"/>
          <p:nvPr/>
        </p:nvSpPr>
        <p:spPr>
          <a:xfrm>
            <a:off x="774839" y="2411141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5th day of the month at 1300Z 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5th day of the month at 1600Z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42DF7C-E6B3-4CE9-86C8-BED88CD0F561}"/>
              </a:ext>
            </a:extLst>
          </p:cNvPr>
          <p:cNvSpPr/>
          <p:nvPr/>
        </p:nvSpPr>
        <p:spPr>
          <a:xfrm>
            <a:off x="7933481" y="3524317"/>
            <a:ext cx="815937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5D5C4E-DBF4-4F69-9CD4-9DCD60169825}"/>
              </a:ext>
            </a:extLst>
          </p:cNvPr>
          <p:cNvSpPr txBox="1"/>
          <p:nvPr/>
        </p:nvSpPr>
        <p:spPr>
          <a:xfrm>
            <a:off x="772909" y="2042681"/>
            <a:ext cx="37047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1.5 statue miles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933830-47F7-4DF5-B785-F1746BF610D4}"/>
              </a:ext>
            </a:extLst>
          </p:cNvPr>
          <p:cNvSpPr/>
          <p:nvPr/>
        </p:nvSpPr>
        <p:spPr>
          <a:xfrm>
            <a:off x="8751425" y="3522388"/>
            <a:ext cx="324013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797306-C1A5-49A4-96D5-871F3B0042AF}"/>
              </a:ext>
            </a:extLst>
          </p:cNvPr>
          <p:cNvSpPr txBox="1"/>
          <p:nvPr/>
        </p:nvSpPr>
        <p:spPr>
          <a:xfrm>
            <a:off x="770980" y="1674221"/>
            <a:ext cx="648094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 Present, Forecast and Recent Weather:  BR = Mist 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2EF88E-02CF-4AB6-B66E-F65CCE49B0C6}"/>
              </a:ext>
            </a:extLst>
          </p:cNvPr>
          <p:cNvSpPr/>
          <p:nvPr/>
        </p:nvSpPr>
        <p:spPr>
          <a:xfrm>
            <a:off x="1916575" y="3825257"/>
            <a:ext cx="1028139" cy="3090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E04CB7-0E15-4A89-9CE3-A361F63E8D66}"/>
              </a:ext>
            </a:extLst>
          </p:cNvPr>
          <p:cNvSpPr txBox="1"/>
          <p:nvPr/>
        </p:nvSpPr>
        <p:spPr>
          <a:xfrm>
            <a:off x="772910" y="4511946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5th day of the month at 1600Z 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the next forecast validity period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7905ED-091D-4760-A37E-2EDFAB47B380}"/>
              </a:ext>
            </a:extLst>
          </p:cNvPr>
          <p:cNvSpPr/>
          <p:nvPr/>
        </p:nvSpPr>
        <p:spPr>
          <a:xfrm>
            <a:off x="2937076" y="3832975"/>
            <a:ext cx="854519" cy="3090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6D21AC-6D70-497E-A32D-971E3EDD81F4}"/>
              </a:ext>
            </a:extLst>
          </p:cNvPr>
          <p:cNvSpPr txBox="1"/>
          <p:nvPr/>
        </p:nvSpPr>
        <p:spPr>
          <a:xfrm>
            <a:off x="774838" y="4880407"/>
            <a:ext cx="6637843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Wind Direction &amp; Velocity: 180 degrees true 10 knots 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BF9429-CA61-4071-8504-AE4458338D33}"/>
              </a:ext>
            </a:extLst>
          </p:cNvPr>
          <p:cNvSpPr/>
          <p:nvPr/>
        </p:nvSpPr>
        <p:spPr>
          <a:xfrm>
            <a:off x="3783957" y="3821401"/>
            <a:ext cx="613380" cy="3186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F2E0AE-2367-4CC9-92EA-DB1D60EC8AD9}"/>
              </a:ext>
            </a:extLst>
          </p:cNvPr>
          <p:cNvSpPr txBox="1"/>
          <p:nvPr/>
        </p:nvSpPr>
        <p:spPr>
          <a:xfrm>
            <a:off x="770980" y="5243081"/>
            <a:ext cx="5455789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P = Greater Than  6 statue miles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8883D78-2A44-4110-9CDA-1EA6A76DBBAF}"/>
              </a:ext>
            </a:extLst>
          </p:cNvPr>
          <p:cNvSpPr/>
          <p:nvPr/>
        </p:nvSpPr>
        <p:spPr>
          <a:xfrm>
            <a:off x="4399344" y="3829117"/>
            <a:ext cx="459051" cy="3090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DD9E43-0BA3-47CE-AB5E-91649C4BA299}"/>
              </a:ext>
            </a:extLst>
          </p:cNvPr>
          <p:cNvSpPr txBox="1"/>
          <p:nvPr/>
        </p:nvSpPr>
        <p:spPr>
          <a:xfrm>
            <a:off x="770979" y="5609613"/>
            <a:ext cx="436767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Sky Condition: SKC = Sky Clear</a:t>
            </a:r>
          </a:p>
        </p:txBody>
      </p:sp>
    </p:spTree>
    <p:extLst>
      <p:ext uri="{BB962C8B-B14F-4D97-AF65-F5344CB8AC3E}">
        <p14:creationId xmlns:p14="http://schemas.microsoft.com/office/powerpoint/2010/main" val="5147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5" grpId="0" animBg="1"/>
      <p:bldP spid="37" grpId="0"/>
      <p:bldP spid="39" grpId="0" animBg="1"/>
      <p:bldP spid="41" grpId="0"/>
      <p:bldP spid="43" grpId="0" animBg="1"/>
      <p:bldP spid="45" grpId="0"/>
      <p:bldP spid="47" grpId="0" animBg="1"/>
      <p:bldP spid="49" grpId="0"/>
      <p:bldP spid="51" grpId="0" animBg="1"/>
      <p:bldP spid="55" grpId="0"/>
      <p:bldP spid="57" grpId="0" animBg="1"/>
      <p:bldP spid="59" grpId="0"/>
      <p:bldP spid="61" grpId="0" animBg="1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D8F3D-03AB-439F-9810-E3C4E0C77D07}"/>
              </a:ext>
            </a:extLst>
          </p:cNvPr>
          <p:cNvSpPr/>
          <p:nvPr/>
        </p:nvSpPr>
        <p:spPr>
          <a:xfrm>
            <a:off x="999279" y="1544254"/>
            <a:ext cx="10031392" cy="1687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F5E01B-9037-4A06-8E84-BC15738B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22" y="3429000"/>
            <a:ext cx="9744798" cy="11279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F41D4F-26FF-4F8C-8D4E-2BDF839A4576}"/>
              </a:ext>
            </a:extLst>
          </p:cNvPr>
          <p:cNvGrpSpPr/>
          <p:nvPr/>
        </p:nvGrpSpPr>
        <p:grpSpPr>
          <a:xfrm>
            <a:off x="999280" y="3116482"/>
            <a:ext cx="10600480" cy="1601164"/>
            <a:chOff x="999280" y="3116482"/>
            <a:chExt cx="10600480" cy="1601164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9ED16F-005A-4F8E-87C4-12187BED9BEB}"/>
                </a:ext>
              </a:extLst>
            </p:cNvPr>
            <p:cNvSpPr/>
            <p:nvPr/>
          </p:nvSpPr>
          <p:spPr>
            <a:xfrm>
              <a:off x="999280" y="3116482"/>
              <a:ext cx="10600480" cy="1601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E972C03-2DE6-4FE4-A9BD-8345BB18A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1410" y="3814822"/>
              <a:ext cx="4974209" cy="357136"/>
            </a:xfrm>
            <a:prstGeom prst="rect">
              <a:avLst/>
            </a:prstGeom>
            <a:grp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9659845-EF2E-414C-8366-297F0BA82BE2}"/>
              </a:ext>
            </a:extLst>
          </p:cNvPr>
          <p:cNvSpPr/>
          <p:nvPr/>
        </p:nvSpPr>
        <p:spPr>
          <a:xfrm>
            <a:off x="4831466" y="3798251"/>
            <a:ext cx="796646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3F5B5-252E-4D30-A1CB-0280AA1FB276}"/>
              </a:ext>
            </a:extLst>
          </p:cNvPr>
          <p:cNvSpPr txBox="1"/>
          <p:nvPr/>
        </p:nvSpPr>
        <p:spPr>
          <a:xfrm>
            <a:off x="919523" y="4427065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BECMG:  Becoming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7B28-0657-4DBA-9D71-6919990B0575}"/>
              </a:ext>
            </a:extLst>
          </p:cNvPr>
          <p:cNvSpPr/>
          <p:nvPr/>
        </p:nvSpPr>
        <p:spPr>
          <a:xfrm>
            <a:off x="5649410" y="3796322"/>
            <a:ext cx="989557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6A9A5-9C36-43D2-8923-9CF8F66D32EA}"/>
              </a:ext>
            </a:extLst>
          </p:cNvPr>
          <p:cNvSpPr txBox="1"/>
          <p:nvPr/>
        </p:nvSpPr>
        <p:spPr>
          <a:xfrm>
            <a:off x="919523" y="4822533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5th day of the month at 2200Z 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5th day of the month at 2400Z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268C4-9AC8-4B32-A82A-B457B9130A04}"/>
              </a:ext>
            </a:extLst>
          </p:cNvPr>
          <p:cNvSpPr/>
          <p:nvPr/>
        </p:nvSpPr>
        <p:spPr>
          <a:xfrm>
            <a:off x="6631329" y="3804040"/>
            <a:ext cx="1221050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73610F-0002-458B-AF1E-9AB47D9B6E43}"/>
              </a:ext>
            </a:extLst>
          </p:cNvPr>
          <p:cNvSpPr txBox="1"/>
          <p:nvPr/>
        </p:nvSpPr>
        <p:spPr>
          <a:xfrm>
            <a:off x="919522" y="5189065"/>
            <a:ext cx="848007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Wind Direction &amp; Velocity: 200 degrees true 13 knots gusting 20 knots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1C7C6-6E7A-4A88-AA1A-15444F485801}"/>
              </a:ext>
            </a:extLst>
          </p:cNvPr>
          <p:cNvSpPr/>
          <p:nvPr/>
        </p:nvSpPr>
        <p:spPr>
          <a:xfrm>
            <a:off x="7854387" y="3802111"/>
            <a:ext cx="468696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B95A7-CDF5-4F76-9D41-315A11EA4EE5}"/>
              </a:ext>
            </a:extLst>
          </p:cNvPr>
          <p:cNvSpPr txBox="1"/>
          <p:nvPr/>
        </p:nvSpPr>
        <p:spPr>
          <a:xfrm>
            <a:off x="917593" y="5553668"/>
            <a:ext cx="351237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4 statue miles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2C3F1D-0183-4912-B2C0-B473F721735A}"/>
              </a:ext>
            </a:extLst>
          </p:cNvPr>
          <p:cNvSpPr/>
          <p:nvPr/>
        </p:nvSpPr>
        <p:spPr>
          <a:xfrm>
            <a:off x="8325091" y="3800182"/>
            <a:ext cx="594088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4718E-63EE-4832-AC09-99F701DE4196}"/>
              </a:ext>
            </a:extLst>
          </p:cNvPr>
          <p:cNvSpPr txBox="1"/>
          <p:nvPr/>
        </p:nvSpPr>
        <p:spPr>
          <a:xfrm>
            <a:off x="915663" y="5918272"/>
            <a:ext cx="8184356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 Present, Forecast and Recent Weather:  SH = Showers     RA = Rain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79FD4-4286-4A05-B276-914E4EC81640}"/>
              </a:ext>
            </a:extLst>
          </p:cNvPr>
          <p:cNvSpPr/>
          <p:nvPr/>
        </p:nvSpPr>
        <p:spPr>
          <a:xfrm>
            <a:off x="8921187" y="3807898"/>
            <a:ext cx="883455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663FA-667F-4DB4-AEA3-918674ACE180}"/>
              </a:ext>
            </a:extLst>
          </p:cNvPr>
          <p:cNvSpPr txBox="1"/>
          <p:nvPr/>
        </p:nvSpPr>
        <p:spPr>
          <a:xfrm>
            <a:off x="925309" y="6304094"/>
            <a:ext cx="57711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Sky Condition:  OVC = Overcast   2000' AGL </a:t>
            </a:r>
          </a:p>
        </p:txBody>
      </p:sp>
    </p:spTree>
    <p:extLst>
      <p:ext uri="{BB962C8B-B14F-4D97-AF65-F5344CB8AC3E}">
        <p14:creationId xmlns:p14="http://schemas.microsoft.com/office/powerpoint/2010/main" val="36680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D8F3D-03AB-439F-9810-E3C4E0C77D07}"/>
              </a:ext>
            </a:extLst>
          </p:cNvPr>
          <p:cNvSpPr/>
          <p:nvPr/>
        </p:nvSpPr>
        <p:spPr>
          <a:xfrm>
            <a:off x="999279" y="1544254"/>
            <a:ext cx="10031392" cy="1687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F5E01B-9037-4A06-8E84-BC15738B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22" y="3429000"/>
            <a:ext cx="9744798" cy="11279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898378-A77D-48B8-8F7B-278707DEC92C}"/>
              </a:ext>
            </a:extLst>
          </p:cNvPr>
          <p:cNvGrpSpPr/>
          <p:nvPr/>
        </p:nvGrpSpPr>
        <p:grpSpPr>
          <a:xfrm>
            <a:off x="1076444" y="3184001"/>
            <a:ext cx="10600480" cy="1601164"/>
            <a:chOff x="1076444" y="3184001"/>
            <a:chExt cx="10600480" cy="1601164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9ED16F-005A-4F8E-87C4-12187BED9BEB}"/>
                </a:ext>
              </a:extLst>
            </p:cNvPr>
            <p:cNvSpPr/>
            <p:nvPr/>
          </p:nvSpPr>
          <p:spPr>
            <a:xfrm>
              <a:off x="1076444" y="3184001"/>
              <a:ext cx="10600480" cy="1601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83F2C85-8759-447A-8A9D-212DC24C4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0221" y="4084898"/>
              <a:ext cx="4029494" cy="366785"/>
            </a:xfrm>
            <a:prstGeom prst="rect">
              <a:avLst/>
            </a:prstGeom>
            <a:grpFill/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E492D8-9C34-4783-AB09-4689C984678E}"/>
              </a:ext>
            </a:extLst>
          </p:cNvPr>
          <p:cNvSpPr/>
          <p:nvPr/>
        </p:nvSpPr>
        <p:spPr>
          <a:xfrm>
            <a:off x="1879922" y="4068327"/>
            <a:ext cx="912392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1E082-40A3-401B-9813-D54C863C236D}"/>
              </a:ext>
            </a:extLst>
          </p:cNvPr>
          <p:cNvSpPr txBox="1"/>
          <p:nvPr/>
        </p:nvSpPr>
        <p:spPr>
          <a:xfrm>
            <a:off x="1160662" y="3134559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PROB40:  PROB = Probability   40 = 40 percent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AB72BB-0027-4D48-92F8-92B74DC8A3B7}"/>
              </a:ext>
            </a:extLst>
          </p:cNvPr>
          <p:cNvSpPr/>
          <p:nvPr/>
        </p:nvSpPr>
        <p:spPr>
          <a:xfrm>
            <a:off x="2784676" y="4066398"/>
            <a:ext cx="989557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21C62D-07E8-4F26-87C7-48E3F3685F72}"/>
              </a:ext>
            </a:extLst>
          </p:cNvPr>
          <p:cNvSpPr txBox="1"/>
          <p:nvPr/>
        </p:nvSpPr>
        <p:spPr>
          <a:xfrm>
            <a:off x="1160662" y="2768027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6th day of the month at 0000Z 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6th day of the month at 0600Z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6D1498-4ECF-4916-9150-A063AEFAD055}"/>
              </a:ext>
            </a:extLst>
          </p:cNvPr>
          <p:cNvSpPr/>
          <p:nvPr/>
        </p:nvSpPr>
        <p:spPr>
          <a:xfrm>
            <a:off x="3755020" y="4072187"/>
            <a:ext cx="468696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700F7-4004-4EEC-9E20-24832F0A65E5}"/>
              </a:ext>
            </a:extLst>
          </p:cNvPr>
          <p:cNvSpPr txBox="1"/>
          <p:nvPr/>
        </p:nvSpPr>
        <p:spPr>
          <a:xfrm>
            <a:off x="1158732" y="2389921"/>
            <a:ext cx="351237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2 statue miles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28781-6BED-497E-B1A8-6A3DDE082A83}"/>
              </a:ext>
            </a:extLst>
          </p:cNvPr>
          <p:cNvSpPr/>
          <p:nvPr/>
        </p:nvSpPr>
        <p:spPr>
          <a:xfrm>
            <a:off x="4225724" y="4070258"/>
            <a:ext cx="584442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510A2-8C38-4497-B6F6-B718B76CD179}"/>
              </a:ext>
            </a:extLst>
          </p:cNvPr>
          <p:cNvSpPr txBox="1"/>
          <p:nvPr/>
        </p:nvSpPr>
        <p:spPr>
          <a:xfrm>
            <a:off x="1156802" y="2021462"/>
            <a:ext cx="883120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Significant Present, Forecast and Recent Weather:  TS = Thunderstorms     RA = Rain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FFD758-9945-409A-85FF-833239298C7D}"/>
              </a:ext>
            </a:extLst>
          </p:cNvPr>
          <p:cNvSpPr/>
          <p:nvPr/>
        </p:nvSpPr>
        <p:spPr>
          <a:xfrm>
            <a:off x="4812175" y="4068329"/>
            <a:ext cx="1095657" cy="3861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CDA5C8-EFB1-4D71-8958-8858160435A0}"/>
              </a:ext>
            </a:extLst>
          </p:cNvPr>
          <p:cNvSpPr txBox="1"/>
          <p:nvPr/>
        </p:nvSpPr>
        <p:spPr>
          <a:xfrm>
            <a:off x="1156803" y="1654929"/>
            <a:ext cx="794159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Sky Condition:  OVC = Overcast   800' AGL  CB = Cumulonimbus </a:t>
            </a:r>
          </a:p>
        </p:txBody>
      </p:sp>
    </p:spTree>
    <p:extLst>
      <p:ext uri="{BB962C8B-B14F-4D97-AF65-F5344CB8AC3E}">
        <p14:creationId xmlns:p14="http://schemas.microsoft.com/office/powerpoint/2010/main" val="691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6" grpId="0" animBg="1"/>
      <p:bldP spid="28" grpId="0"/>
      <p:bldP spid="30" grpId="0" animBg="1"/>
      <p:bldP spid="34" grpId="0"/>
      <p:bldP spid="36" grpId="0" animBg="1"/>
      <p:bldP spid="38" grpId="0"/>
      <p:bldP spid="40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925497" y="329550"/>
            <a:ext cx="23791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TAF KOKC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D8F3D-03AB-439F-9810-E3C4E0C77D07}"/>
              </a:ext>
            </a:extLst>
          </p:cNvPr>
          <p:cNvSpPr/>
          <p:nvPr/>
        </p:nvSpPr>
        <p:spPr>
          <a:xfrm>
            <a:off x="999279" y="1544254"/>
            <a:ext cx="10031392" cy="1687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F5E01B-9037-4A06-8E84-BC15738B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22" y="3429000"/>
            <a:ext cx="9744798" cy="11279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03474A-FD46-40F7-9542-80E881211C31}"/>
              </a:ext>
            </a:extLst>
          </p:cNvPr>
          <p:cNvGrpSpPr/>
          <p:nvPr/>
        </p:nvGrpSpPr>
        <p:grpSpPr>
          <a:xfrm>
            <a:off x="1221128" y="3290102"/>
            <a:ext cx="10600480" cy="1601164"/>
            <a:chOff x="1221128" y="3290102"/>
            <a:chExt cx="10600480" cy="1601164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9ED16F-005A-4F8E-87C4-12187BED9BEB}"/>
                </a:ext>
              </a:extLst>
            </p:cNvPr>
            <p:cNvSpPr/>
            <p:nvPr/>
          </p:nvSpPr>
          <p:spPr>
            <a:xfrm>
              <a:off x="1221128" y="3290102"/>
              <a:ext cx="10600480" cy="1601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1E71D38-DD60-40CD-819A-0F8EDB0E5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3131" y="4094543"/>
              <a:ext cx="4193371" cy="318526"/>
            </a:xfrm>
            <a:prstGeom prst="rect">
              <a:avLst/>
            </a:prstGeom>
            <a:grp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D1111D1-6E17-46FE-B19A-D8D4C083C52D}"/>
              </a:ext>
            </a:extLst>
          </p:cNvPr>
          <p:cNvSpPr/>
          <p:nvPr/>
        </p:nvSpPr>
        <p:spPr>
          <a:xfrm>
            <a:off x="5882833" y="4087617"/>
            <a:ext cx="796646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01BE8-A9BB-4764-BC41-0D91E0BE3974}"/>
              </a:ext>
            </a:extLst>
          </p:cNvPr>
          <p:cNvSpPr txBox="1"/>
          <p:nvPr/>
        </p:nvSpPr>
        <p:spPr>
          <a:xfrm>
            <a:off x="919523" y="4427065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BECMG:  Becoming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4DF80-BCA5-4F4F-B247-E1F22BDF74FF}"/>
              </a:ext>
            </a:extLst>
          </p:cNvPr>
          <p:cNvSpPr/>
          <p:nvPr/>
        </p:nvSpPr>
        <p:spPr>
          <a:xfrm>
            <a:off x="6700777" y="4085687"/>
            <a:ext cx="970266" cy="3283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7FF13-0DBC-405C-8C88-B9BB948B728D}"/>
              </a:ext>
            </a:extLst>
          </p:cNvPr>
          <p:cNvSpPr txBox="1"/>
          <p:nvPr/>
        </p:nvSpPr>
        <p:spPr>
          <a:xfrm>
            <a:off x="929168" y="4793597"/>
            <a:ext cx="1089140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Validity Day(s)/Times: From the 6th day of the month at 0600Z until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6th day of the month at 0800Z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82318D-2AEA-4BD1-AD57-064F07FAFF20}"/>
              </a:ext>
            </a:extLst>
          </p:cNvPr>
          <p:cNvSpPr/>
          <p:nvPr/>
        </p:nvSpPr>
        <p:spPr>
          <a:xfrm>
            <a:off x="7663405" y="4093404"/>
            <a:ext cx="864165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46EE6B-F988-4139-A314-9A13A870ADF8}"/>
              </a:ext>
            </a:extLst>
          </p:cNvPr>
          <p:cNvSpPr txBox="1"/>
          <p:nvPr/>
        </p:nvSpPr>
        <p:spPr>
          <a:xfrm>
            <a:off x="919522" y="5189065"/>
            <a:ext cx="6692730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Wind Direction &amp; Velocity: 210 degrees true 15 knots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7749F-A245-47F0-8241-3BACE04C3A16}"/>
              </a:ext>
            </a:extLst>
          </p:cNvPr>
          <p:cNvSpPr/>
          <p:nvPr/>
        </p:nvSpPr>
        <p:spPr>
          <a:xfrm>
            <a:off x="8529577" y="4091475"/>
            <a:ext cx="594090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BBF63-1FB5-4319-A546-F9B29916BE10}"/>
              </a:ext>
            </a:extLst>
          </p:cNvPr>
          <p:cNvSpPr txBox="1"/>
          <p:nvPr/>
        </p:nvSpPr>
        <p:spPr>
          <a:xfrm>
            <a:off x="915664" y="5551739"/>
            <a:ext cx="5455789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Visibility: P = Greater Than  6 statue miles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E893A1-D991-4C46-8045-6178A694D813}"/>
              </a:ext>
            </a:extLst>
          </p:cNvPr>
          <p:cNvSpPr/>
          <p:nvPr/>
        </p:nvSpPr>
        <p:spPr>
          <a:xfrm>
            <a:off x="9125673" y="4089546"/>
            <a:ext cx="738773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35487-AEFD-43C3-88A3-2AFA5AFB4B76}"/>
              </a:ext>
            </a:extLst>
          </p:cNvPr>
          <p:cNvSpPr txBox="1"/>
          <p:nvPr/>
        </p:nvSpPr>
        <p:spPr>
          <a:xfrm>
            <a:off x="915664" y="5918271"/>
            <a:ext cx="576003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Forecast Sky Condition:  SCT = Scattered   4000' AGL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29A96E-4DB8-4806-AC83-35FA436E65FE}"/>
              </a:ext>
            </a:extLst>
          </p:cNvPr>
          <p:cNvSpPr/>
          <p:nvPr/>
        </p:nvSpPr>
        <p:spPr>
          <a:xfrm>
            <a:off x="9837516" y="4097262"/>
            <a:ext cx="217913" cy="337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BE7423-33D3-4FDB-9E60-0081B05650CD}"/>
              </a:ext>
            </a:extLst>
          </p:cNvPr>
          <p:cNvSpPr txBox="1"/>
          <p:nvPr/>
        </p:nvSpPr>
        <p:spPr>
          <a:xfrm>
            <a:off x="923380" y="6282874"/>
            <a:ext cx="994183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 :  End</a:t>
            </a:r>
          </a:p>
        </p:txBody>
      </p:sp>
    </p:spTree>
    <p:extLst>
      <p:ext uri="{BB962C8B-B14F-4D97-AF65-F5344CB8AC3E}">
        <p14:creationId xmlns:p14="http://schemas.microsoft.com/office/powerpoint/2010/main" val="27477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24" grpId="0" animBg="1"/>
      <p:bldP spid="46" grpId="0"/>
      <p:bldP spid="48" grpId="0" animBg="1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452864" y="310259"/>
            <a:ext cx="32986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Weather charts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UA.III.A.K4</a:t>
            </a:r>
            <a:endParaRPr lang="en-US" dirty="0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626E181A-4BB9-4668-8618-935A25DBA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70" y="1052432"/>
            <a:ext cx="7855351" cy="54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6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452864" y="310259"/>
            <a:ext cx="32986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Weather charts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B770C4A-29F0-4CE4-B1ED-EEA69537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0" y="2238388"/>
            <a:ext cx="10961225" cy="19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452864" y="310259"/>
            <a:ext cx="32986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Weather charts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D40503E-4B85-4599-9579-F8233D3F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28" y="990910"/>
            <a:ext cx="4180389" cy="57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452864" y="310259"/>
            <a:ext cx="32986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Weather charts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344AC-5E3D-4A77-9ABB-913375699D6D}"/>
              </a:ext>
            </a:extLst>
          </p:cNvPr>
          <p:cNvSpPr/>
          <p:nvPr/>
        </p:nvSpPr>
        <p:spPr>
          <a:xfrm>
            <a:off x="3047998" y="5983545"/>
            <a:ext cx="6096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Airman Knowledge Testing Supplement for Sport Pilot, Recreational Pilot, Remote Pilot, and Private Pilot</a:t>
            </a:r>
          </a:p>
        </p:txBody>
      </p:sp>
      <p:pic>
        <p:nvPicPr>
          <p:cNvPr id="5" name="Picture 6" descr="Map&#10;&#10;Description automatically generated">
            <a:extLst>
              <a:ext uri="{FF2B5EF4-FFF2-40B4-BE49-F238E27FC236}">
                <a16:creationId xmlns:a16="http://schemas.microsoft.com/office/drawing/2014/main" id="{86CDFCEF-8CAD-43F6-A7AE-E38A9C8B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3667" y="-317267"/>
            <a:ext cx="5135301" cy="75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0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452864" y="310259"/>
            <a:ext cx="32986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Weather charts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344AC-5E3D-4A77-9ABB-913375699D6D}"/>
              </a:ext>
            </a:extLst>
          </p:cNvPr>
          <p:cNvSpPr/>
          <p:nvPr/>
        </p:nvSpPr>
        <p:spPr>
          <a:xfrm>
            <a:off x="3047998" y="5983545"/>
            <a:ext cx="6096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Airman Knowledge Testing Supplement for Sport Pilot, Recreational Pilot, Remote Pilot, and Private Pilot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1AD16C06-95A8-46CA-A809-F3BD8CD71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84" y="902632"/>
            <a:ext cx="4006769" cy="50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0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608618" y="329550"/>
            <a:ext cx="10976403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"/>
              </a:rPr>
              <a:t>Automated surface observing systems (ASOS) and 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"/>
              </a:rPr>
              <a:t>automated weather observing systems (AWOS)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B1380-582A-4AD4-B440-707CD8E367C9}"/>
              </a:ext>
            </a:extLst>
          </p:cNvPr>
          <p:cNvSpPr txBox="1"/>
          <p:nvPr/>
        </p:nvSpPr>
        <p:spPr>
          <a:xfrm>
            <a:off x="5582856" y="6364146"/>
            <a:ext cx="103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/>
              </a:rPr>
              <a:t>(AWOS)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5D27A31-29AF-4DD9-A837-604642A2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53" y="1660864"/>
            <a:ext cx="7546693" cy="46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759240" y="318885"/>
            <a:ext cx="865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 Light"/>
              </a:rPr>
              <a:t>Certification Knowledge Test Description</a:t>
            </a:r>
            <a:endParaRPr lang="en-US" sz="3600" dirty="0">
              <a:solidFill>
                <a:schemeClr val="bg1"/>
              </a:solidFill>
              <a:latin typeface="Avenir Next LT Pro Ligh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7782BAF9-E22B-4D43-A0CF-A687616A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92" y="2373048"/>
            <a:ext cx="7286262" cy="2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0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608618" y="329550"/>
            <a:ext cx="10976403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"/>
              </a:rPr>
              <a:t>Automated surface observing systems (ASOS) and  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"/>
              </a:rPr>
              <a:t>automated weather observing systems (AWOS)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260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BFC2B59-BF35-4D93-A410-A1952A86D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32" y="1712209"/>
            <a:ext cx="8106135" cy="4542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8CB2B-1FFF-4408-B943-98FE56C1CD9A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venir Next LT Pro"/>
              </a:rPr>
              <a:t>(ASOS)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B1380-582A-4AD4-B440-707CD8E367C9}"/>
              </a:ext>
            </a:extLst>
          </p:cNvPr>
          <p:cNvSpPr txBox="1"/>
          <p:nvPr/>
        </p:nvSpPr>
        <p:spPr>
          <a:xfrm>
            <a:off x="5582856" y="6364146"/>
            <a:ext cx="103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Next LT Pro"/>
              </a:rPr>
              <a:t>(ASOS)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5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08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Internet weather briefing and sources of weather </a:t>
            </a:r>
          </a:p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available for flight planning purposes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UA.III.A.K1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390B8-25A1-47C5-B505-25C96CC8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07" y="1631858"/>
            <a:ext cx="6198986" cy="4856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81F910-EAEB-41FB-9D60-7F1D26E7536E}"/>
              </a:ext>
            </a:extLst>
          </p:cNvPr>
          <p:cNvSpPr/>
          <p:nvPr/>
        </p:nvSpPr>
        <p:spPr>
          <a:xfrm>
            <a:off x="4346612" y="6488667"/>
            <a:ext cx="367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https://www.aviationweather.gov/</a:t>
            </a:r>
          </a:p>
        </p:txBody>
      </p:sp>
    </p:spTree>
    <p:extLst>
      <p:ext uri="{BB962C8B-B14F-4D97-AF65-F5344CB8AC3E}">
        <p14:creationId xmlns:p14="http://schemas.microsoft.com/office/powerpoint/2010/main" val="367154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08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Internet weather briefing and sources of weather </a:t>
            </a:r>
          </a:p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available for flight planning purposes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UA.III.A.K1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1F910-EAEB-41FB-9D60-7F1D26E7536E}"/>
              </a:ext>
            </a:extLst>
          </p:cNvPr>
          <p:cNvSpPr/>
          <p:nvPr/>
        </p:nvSpPr>
        <p:spPr>
          <a:xfrm>
            <a:off x="4625624" y="6491377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1800wxbrief.com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3D228-3BE9-4AFE-B2A3-01D9D1E7F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408" y="1631858"/>
            <a:ext cx="4941183" cy="48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08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Internet weather briefing and sources of weather </a:t>
            </a:r>
          </a:p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available for flight planning purposes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UA.III.A.K1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1F910-EAEB-41FB-9D60-7F1D26E7536E}"/>
              </a:ext>
            </a:extLst>
          </p:cNvPr>
          <p:cNvSpPr/>
          <p:nvPr/>
        </p:nvSpPr>
        <p:spPr>
          <a:xfrm>
            <a:off x="4340006" y="6306711"/>
            <a:ext cx="35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1 800 </a:t>
            </a:r>
            <a:r>
              <a:rPr lang="en-US" dirty="0" err="1">
                <a:solidFill>
                  <a:schemeClr val="bg1"/>
                </a:solidFill>
              </a:rPr>
              <a:t>wx</a:t>
            </a:r>
            <a:r>
              <a:rPr lang="en-US" dirty="0">
                <a:solidFill>
                  <a:schemeClr val="bg1"/>
                </a:solidFill>
              </a:rPr>
              <a:t>-brief (1 800 992-7433)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DDA02-593B-4242-A25E-E7BBA8EB7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6" y="2381322"/>
            <a:ext cx="5313816" cy="2989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35D11-B369-4556-AB66-89E763856B61}"/>
              </a:ext>
            </a:extLst>
          </p:cNvPr>
          <p:cNvSpPr txBox="1"/>
          <p:nvPr/>
        </p:nvSpPr>
        <p:spPr>
          <a:xfrm>
            <a:off x="6210936" y="2860447"/>
            <a:ext cx="51792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Types of Briefing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Standard Briefing - Operation &lt; 6 hours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Abbreviated Update – Update Standard Briefing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Outlook Briefing  - Operation &gt; 6 hours</a:t>
            </a:r>
          </a:p>
        </p:txBody>
      </p:sp>
    </p:spTree>
    <p:extLst>
      <p:ext uri="{BB962C8B-B14F-4D97-AF65-F5344CB8AC3E}">
        <p14:creationId xmlns:p14="http://schemas.microsoft.com/office/powerpoint/2010/main" val="158539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/>
              <a:t>Aviation routine weather reports (METAR)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FDD57-40D9-43C4-A2B3-CD255096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8F7DF-1018-4287-94FA-C7100E1854CC}"/>
              </a:ext>
            </a:extLst>
          </p:cNvPr>
          <p:cNvSpPr txBox="1"/>
          <p:nvPr/>
        </p:nvSpPr>
        <p:spPr>
          <a:xfrm>
            <a:off x="211756" y="5303520"/>
            <a:ext cx="370062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Greenwich Mean Time         (GMT)</a:t>
            </a:r>
          </a:p>
          <a:p>
            <a:r>
              <a:rPr lang="en-US" dirty="0"/>
              <a:t>Universal Coordinate Time  (UTC)</a:t>
            </a:r>
          </a:p>
          <a:p>
            <a:r>
              <a:rPr lang="en-US" dirty="0"/>
              <a:t>Zulu Time                                      (Z)</a:t>
            </a:r>
          </a:p>
        </p:txBody>
      </p:sp>
    </p:spTree>
    <p:extLst>
      <p:ext uri="{BB962C8B-B14F-4D97-AF65-F5344CB8AC3E}">
        <p14:creationId xmlns:p14="http://schemas.microsoft.com/office/powerpoint/2010/main" val="148756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053279" y="316767"/>
            <a:ext cx="439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ICAO Airport Codes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utoShape 4" descr="Aircraft registration - Wikipedia">
            <a:extLst>
              <a:ext uri="{FF2B5EF4-FFF2-40B4-BE49-F238E27FC236}">
                <a16:creationId xmlns:a16="http://schemas.microsoft.com/office/drawing/2014/main" id="{D6513C6F-4450-4BF4-B81F-25E8410E0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858488" cy="1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AutoShape 6" descr="Aircraft registration - Wikipedia">
            <a:extLst>
              <a:ext uri="{FF2B5EF4-FFF2-40B4-BE49-F238E27FC236}">
                <a16:creationId xmlns:a16="http://schemas.microsoft.com/office/drawing/2014/main" id="{09A8D9EC-1B66-43C8-B9C2-944A7647C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056" name="Picture 8" descr="ICAO airport code - Wikipedia">
            <a:extLst>
              <a:ext uri="{FF2B5EF4-FFF2-40B4-BE49-F238E27FC236}">
                <a16:creationId xmlns:a16="http://schemas.microsoft.com/office/drawing/2014/main" id="{8558ED6F-B661-4529-904B-80664440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3" y="963098"/>
            <a:ext cx="11129113" cy="57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655649" y="358487"/>
            <a:ext cx="888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Aviation routine weather reports (METAR)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UA.III.A.K2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ind caches in the field">
            <a:extLst>
              <a:ext uri="{FF2B5EF4-FFF2-40B4-BE49-F238E27FC236}">
                <a16:creationId xmlns:a16="http://schemas.microsoft.com/office/drawing/2014/main" id="{39D56EA3-95DE-48A3-84D2-DD1A1971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92" y="989904"/>
            <a:ext cx="5009615" cy="58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8486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2" ma:contentTypeDescription="Create a new document." ma:contentTypeScope="" ma:versionID="c73a84851dcf38450ff7b384194e9d85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c3bd0c2475cc4bc14d7e29d7e7aece26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32331-B800-4B26-8ED5-C7BA10A08D7D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61d66d-1dae-447d-bb72-e148995aadc1"/>
    <ds:schemaRef ds:uri="2bf66801-57ab-41bc-bb38-e9a17d4acc49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6B8535-D1FB-47A2-9FCD-15879643F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0E067-6C4A-4694-A41C-16AFCC37A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1550</Words>
  <Application>Microsoft Office PowerPoint</Application>
  <PresentationFormat>Widescreen</PresentationFormat>
  <Paragraphs>209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Avenir Next LT Pro</vt:lpstr>
      <vt:lpstr>Avenir Next LT Pro Light</vt:lpstr>
      <vt:lpstr>Sitka Subheading</vt:lpstr>
      <vt:lpstr>PebbleVTI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1762</cp:revision>
  <dcterms:created xsi:type="dcterms:W3CDTF">2020-07-28T22:59:09Z</dcterms:created>
  <dcterms:modified xsi:type="dcterms:W3CDTF">2025-01-02T14:37:27Z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