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9" r:id="rId7"/>
    <p:sldId id="262" r:id="rId8"/>
    <p:sldId id="269" r:id="rId9"/>
    <p:sldId id="268"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530AE-7C87-F5B6-9927-2CA80369C8CD}" v="58" dt="2025-01-01T23:19:09.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EF27D-FE09-4121-BB23-0504054E7429}"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4E2DD-F06F-426D-857F-40846104A785}" type="slidenum">
              <a:rPr lang="en-US" smtClean="0"/>
              <a:t>‹#›</a:t>
            </a:fld>
            <a:endParaRPr lang="en-US"/>
          </a:p>
        </p:txBody>
      </p:sp>
    </p:spTree>
    <p:extLst>
      <p:ext uri="{BB962C8B-B14F-4D97-AF65-F5344CB8AC3E}">
        <p14:creationId xmlns:p14="http://schemas.microsoft.com/office/powerpoint/2010/main" val="274036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a.gov/ua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Welcome to the sUAS Remote Pilot Certification course. Below, you will find links to the presentation slide deck that corresponds with the REMOTE PILOT Small Unmanned Aircraft Systems Knowledge Test Study Guide. You are encouraged to modify the slides as necessary to suit your course and teaching approach.</a:t>
            </a:r>
          </a:p>
        </p:txBody>
      </p:sp>
      <p:sp>
        <p:nvSpPr>
          <p:cNvPr id="4" name="Slide Number Placeholder 3"/>
          <p:cNvSpPr>
            <a:spLocks noGrp="1"/>
          </p:cNvSpPr>
          <p:nvPr>
            <p:ph type="sldNum" sz="quarter" idx="5"/>
          </p:nvPr>
        </p:nvSpPr>
        <p:spPr/>
        <p:txBody>
          <a:bodyPr/>
          <a:lstStyle/>
          <a:p>
            <a:fld id="{9D24E2DD-F06F-426D-857F-40846104A785}" type="slidenum">
              <a:rPr lang="en-US" smtClean="0"/>
              <a:t>1</a:t>
            </a:fld>
            <a:endParaRPr lang="en-US"/>
          </a:p>
        </p:txBody>
      </p:sp>
    </p:spTree>
    <p:extLst>
      <p:ext uri="{BB962C8B-B14F-4D97-AF65-F5344CB8AC3E}">
        <p14:creationId xmlns:p14="http://schemas.microsoft.com/office/powerpoint/2010/main" val="118028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Aviation Administration’s </a:t>
            </a:r>
            <a:r>
              <a:rPr lang="en-US" dirty="0" err="1"/>
              <a:t>DroneZone</a:t>
            </a:r>
            <a:r>
              <a:rPr lang="en-US" dirty="0"/>
              <a:t> (</a:t>
            </a:r>
            <a:r>
              <a:rPr lang="en-US" dirty="0" err="1"/>
              <a:t>FAADroneZone</a:t>
            </a:r>
            <a:r>
              <a:rPr lang="en-US" dirty="0"/>
              <a:t>) is a solution specifically created to improve the customer experience and provide a single sign-on platform for the following services and any services that may be added in the future:  </a:t>
            </a:r>
          </a:p>
          <a:p>
            <a:br>
              <a:rPr lang="en-US" dirty="0">
                <a:cs typeface="+mn-lt"/>
              </a:rPr>
            </a:br>
            <a:r>
              <a:rPr lang="en-US" dirty="0"/>
              <a:t>•    Small Unmanned Aircraft System Registration System (</a:t>
            </a:r>
            <a:r>
              <a:rPr lang="en-US" dirty="0" err="1"/>
              <a:t>sUASRS</a:t>
            </a:r>
            <a:r>
              <a:rPr lang="en-US" dirty="0"/>
              <a:t>); </a:t>
            </a:r>
            <a:br>
              <a:rPr lang="en-US" dirty="0">
                <a:cs typeface="+mn-lt"/>
              </a:rPr>
            </a:br>
            <a:r>
              <a:rPr lang="en-US" dirty="0"/>
              <a:t>•    Small Unmanned Aircraft System (sUAS) Part 107 Waiver and/or Airspace Authorization (Part 107 Waiver Authorization) requests;  </a:t>
            </a:r>
            <a:br>
              <a:rPr lang="en-US" dirty="0">
                <a:cs typeface="+mn-lt"/>
              </a:rPr>
            </a:br>
            <a:r>
              <a:rPr lang="en-US" dirty="0"/>
              <a:t>•    sUAS Part 107 Accident Reporting (Part 107 Accident Reporting); </a:t>
            </a:r>
            <a:br>
              <a:rPr lang="en-US" dirty="0">
                <a:cs typeface="+mn-lt"/>
              </a:rPr>
            </a:br>
            <a:r>
              <a:rPr lang="en-US" dirty="0"/>
              <a:t>•    FAA Recognized Identification Area (FRIA); </a:t>
            </a:r>
            <a:br>
              <a:rPr lang="en-US" dirty="0">
                <a:cs typeface="+mn-lt"/>
              </a:rPr>
            </a:br>
            <a:r>
              <a:rPr lang="en-US" dirty="0"/>
              <a:t>•    Community Based Organizations (CBO); </a:t>
            </a:r>
            <a:br>
              <a:rPr lang="en-US" dirty="0">
                <a:cs typeface="+mn-lt"/>
              </a:rPr>
            </a:br>
            <a:r>
              <a:rPr lang="en-US" dirty="0"/>
              <a:t>•    Certificate of Authorization </a:t>
            </a:r>
            <a:r>
              <a:rPr lang="en-US" dirty="0" err="1"/>
              <a:t>DroneZone</a:t>
            </a:r>
            <a:r>
              <a:rPr lang="en-US" dirty="0"/>
              <a:t> (CADZ); and </a:t>
            </a:r>
            <a:br>
              <a:rPr lang="en-US" dirty="0">
                <a:cs typeface="+mn-lt"/>
              </a:rPr>
            </a:br>
            <a:r>
              <a:rPr lang="en-US" dirty="0"/>
              <a:t>•    Notice of Identification (NOI).</a:t>
            </a:r>
          </a:p>
          <a:p>
            <a:br>
              <a:rPr lang="en-US" dirty="0">
                <a:cs typeface="+mn-lt"/>
              </a:rPr>
            </a:br>
            <a:r>
              <a:rPr lang="en-US" dirty="0"/>
              <a:t>The </a:t>
            </a:r>
            <a:r>
              <a:rPr lang="en-US" dirty="0" err="1"/>
              <a:t>FAADroneZone</a:t>
            </a:r>
            <a:r>
              <a:rPr lang="en-US" dirty="0"/>
              <a:t> requires account creation and authentication and provides stakeholders access to </a:t>
            </a:r>
            <a:r>
              <a:rPr lang="en-US" dirty="0" err="1"/>
              <a:t>FAADroneZone</a:t>
            </a:r>
            <a:r>
              <a:rPr lang="en-US" dirty="0"/>
              <a:t> services. Stakeholders include drone owners, drone operators, educational institutions, community-based organizations, and drone proponents.  Additionally, the </a:t>
            </a:r>
            <a:r>
              <a:rPr lang="en-US" dirty="0" err="1"/>
              <a:t>FAADroneZone</a:t>
            </a:r>
            <a:r>
              <a:rPr lang="en-US" dirty="0"/>
              <a:t> provides a dashboard to authenticated users showing relevant information regarding submissions made to the FAA for regulated sUAS activities. Information provided may include a list of registered sUAS, status of waivers, authorizations, accident reports, operational guidance, or other services available on the platform. The </a:t>
            </a:r>
            <a:r>
              <a:rPr lang="en-US" dirty="0" err="1"/>
              <a:t>FAADroneZone</a:t>
            </a:r>
            <a:r>
              <a:rPr lang="en-US" dirty="0"/>
              <a:t> allows the FAA to group all of the sUAS back-end services used to manage the FAA’s engagement of sUAS within the National Airspace (NAS). </a:t>
            </a:r>
          </a:p>
          <a:p>
            <a:endParaRPr lang="en-US" dirty="0"/>
          </a:p>
        </p:txBody>
      </p:sp>
      <p:sp>
        <p:nvSpPr>
          <p:cNvPr id="4" name="Slide Number Placeholder 3"/>
          <p:cNvSpPr>
            <a:spLocks noGrp="1"/>
          </p:cNvSpPr>
          <p:nvPr>
            <p:ph type="sldNum" sz="quarter" idx="5"/>
          </p:nvPr>
        </p:nvSpPr>
        <p:spPr/>
        <p:txBody>
          <a:bodyPr/>
          <a:lstStyle/>
          <a:p>
            <a:fld id="{9D24E2DD-F06F-426D-857F-40846104A785}" type="slidenum">
              <a:rPr lang="en-US" smtClean="0"/>
              <a:t>10</a:t>
            </a:fld>
            <a:endParaRPr lang="en-US"/>
          </a:p>
        </p:txBody>
      </p:sp>
    </p:spTree>
    <p:extLst>
      <p:ext uri="{BB962C8B-B14F-4D97-AF65-F5344CB8AC3E}">
        <p14:creationId xmlns:p14="http://schemas.microsoft.com/office/powerpoint/2010/main" val="369409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requirements for this course is for the learner to successfully pass the Unmanned Aircraft General Knowledge Test and receive their FAA Remote Pilot Certification (shown here).</a:t>
            </a:r>
          </a:p>
        </p:txBody>
      </p:sp>
      <p:sp>
        <p:nvSpPr>
          <p:cNvPr id="4" name="Slide Number Placeholder 3"/>
          <p:cNvSpPr>
            <a:spLocks noGrp="1"/>
          </p:cNvSpPr>
          <p:nvPr>
            <p:ph type="sldNum" sz="quarter" idx="5"/>
          </p:nvPr>
        </p:nvSpPr>
        <p:spPr/>
        <p:txBody>
          <a:bodyPr/>
          <a:lstStyle/>
          <a:p>
            <a:fld id="{9D24E2DD-F06F-426D-857F-40846104A785}" type="slidenum">
              <a:rPr lang="en-US" smtClean="0"/>
              <a:t>2</a:t>
            </a:fld>
            <a:endParaRPr lang="en-US"/>
          </a:p>
        </p:txBody>
      </p:sp>
    </p:spTree>
    <p:extLst>
      <p:ext uri="{BB962C8B-B14F-4D97-AF65-F5344CB8AC3E}">
        <p14:creationId xmlns:p14="http://schemas.microsoft.com/office/powerpoint/2010/main" val="193531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Course topics.</a:t>
            </a:r>
          </a:p>
        </p:txBody>
      </p:sp>
      <p:sp>
        <p:nvSpPr>
          <p:cNvPr id="4" name="Slide Number Placeholder 3"/>
          <p:cNvSpPr>
            <a:spLocks noGrp="1"/>
          </p:cNvSpPr>
          <p:nvPr>
            <p:ph type="sldNum" sz="quarter" idx="5"/>
          </p:nvPr>
        </p:nvSpPr>
        <p:spPr/>
        <p:txBody>
          <a:bodyPr/>
          <a:lstStyle/>
          <a:p>
            <a:fld id="{9D24E2DD-F06F-426D-857F-40846104A785}" type="slidenum">
              <a:rPr lang="en-US" smtClean="0"/>
              <a:t>3</a:t>
            </a:fld>
            <a:endParaRPr lang="en-US"/>
          </a:p>
        </p:txBody>
      </p:sp>
    </p:spTree>
    <p:extLst>
      <p:ext uri="{BB962C8B-B14F-4D97-AF65-F5344CB8AC3E}">
        <p14:creationId xmlns:p14="http://schemas.microsoft.com/office/powerpoint/2010/main" val="2374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If you are using an LMS for your course describe how to navigate the course.</a:t>
            </a:r>
          </a:p>
        </p:txBody>
      </p:sp>
      <p:sp>
        <p:nvSpPr>
          <p:cNvPr id="4" name="Slide Number Placeholder 3"/>
          <p:cNvSpPr>
            <a:spLocks noGrp="1"/>
          </p:cNvSpPr>
          <p:nvPr>
            <p:ph type="sldNum" sz="quarter" idx="5"/>
          </p:nvPr>
        </p:nvSpPr>
        <p:spPr/>
        <p:txBody>
          <a:bodyPr/>
          <a:lstStyle/>
          <a:p>
            <a:fld id="{9D24E2DD-F06F-426D-857F-40846104A785}" type="slidenum">
              <a:rPr lang="en-US" smtClean="0"/>
              <a:t>4</a:t>
            </a:fld>
            <a:endParaRPr lang="en-US"/>
          </a:p>
        </p:txBody>
      </p:sp>
    </p:spTree>
    <p:extLst>
      <p:ext uri="{BB962C8B-B14F-4D97-AF65-F5344CB8AC3E}">
        <p14:creationId xmlns:p14="http://schemas.microsoft.com/office/powerpoint/2010/main" val="351871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Provide the learner with an overview of the syllabus and course expectations.</a:t>
            </a:r>
          </a:p>
        </p:txBody>
      </p:sp>
      <p:sp>
        <p:nvSpPr>
          <p:cNvPr id="4" name="Slide Number Placeholder 3"/>
          <p:cNvSpPr>
            <a:spLocks noGrp="1"/>
          </p:cNvSpPr>
          <p:nvPr>
            <p:ph type="sldNum" sz="quarter" idx="5"/>
          </p:nvPr>
        </p:nvSpPr>
        <p:spPr/>
        <p:txBody>
          <a:bodyPr/>
          <a:lstStyle/>
          <a:p>
            <a:fld id="{9D24E2DD-F06F-426D-857F-40846104A785}" type="slidenum">
              <a:rPr lang="en-US" smtClean="0"/>
              <a:t>5</a:t>
            </a:fld>
            <a:endParaRPr lang="en-US"/>
          </a:p>
        </p:txBody>
      </p:sp>
    </p:spTree>
    <p:extLst>
      <p:ext uri="{BB962C8B-B14F-4D97-AF65-F5344CB8AC3E}">
        <p14:creationId xmlns:p14="http://schemas.microsoft.com/office/powerpoint/2010/main" val="426853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One of the best resources for both educators and learners is the FAA UAS website. Show learners content available to them at </a:t>
            </a:r>
            <a:r>
              <a:rPr lang="en-US" dirty="0">
                <a:latin typeface="Calibri"/>
                <a:ea typeface="Calibri"/>
                <a:cs typeface="Calibri"/>
                <a:hlinkClick r:id="rId3"/>
              </a:rPr>
              <a:t>www.faa.gov/uas</a:t>
            </a:r>
            <a:r>
              <a:rPr lang="en-US" dirty="0">
                <a:latin typeface="Calibri"/>
                <a:ea typeface="Calibri"/>
                <a:cs typeface="Calibri"/>
              </a:rPr>
              <a:t>. Highlight the information available under the Certificated Remote Pilot including Commercial Operators section. Let the learner know that a step-by-step guide to getting their Remote </a:t>
            </a:r>
            <a:r>
              <a:rPr lang="en-US" dirty="0" err="1">
                <a:latin typeface="Calibri"/>
                <a:ea typeface="Calibri"/>
                <a:cs typeface="Calibri"/>
              </a:rPr>
              <a:t>Piote</a:t>
            </a:r>
            <a:r>
              <a:rPr lang="en-US" dirty="0">
                <a:latin typeface="Calibri"/>
                <a:ea typeface="Calibri"/>
                <a:cs typeface="Calibri"/>
              </a:rPr>
              <a:t> certificate is shown in the Become a Drone Pilot link.</a:t>
            </a:r>
          </a:p>
        </p:txBody>
      </p:sp>
      <p:sp>
        <p:nvSpPr>
          <p:cNvPr id="4" name="Slide Number Placeholder 3"/>
          <p:cNvSpPr>
            <a:spLocks noGrp="1"/>
          </p:cNvSpPr>
          <p:nvPr>
            <p:ph type="sldNum" sz="quarter" idx="5"/>
          </p:nvPr>
        </p:nvSpPr>
        <p:spPr/>
        <p:txBody>
          <a:bodyPr/>
          <a:lstStyle/>
          <a:p>
            <a:fld id="{9D24E2DD-F06F-426D-857F-40846104A785}" type="slidenum">
              <a:rPr lang="en-US" smtClean="0"/>
              <a:t>6</a:t>
            </a:fld>
            <a:endParaRPr lang="en-US"/>
          </a:p>
        </p:txBody>
      </p:sp>
    </p:spTree>
    <p:extLst>
      <p:ext uri="{BB962C8B-B14F-4D97-AF65-F5344CB8AC3E}">
        <p14:creationId xmlns:p14="http://schemas.microsoft.com/office/powerpoint/2010/main" val="385345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course is based on the FAA Remote Pilot ACS. Show the learners how the ACS is </a:t>
            </a:r>
            <a:r>
              <a:rPr lang="en-US" dirty="0" err="1">
                <a:latin typeface="Calibri"/>
                <a:ea typeface="Calibri"/>
                <a:cs typeface="Calibri"/>
              </a:rPr>
              <a:t>organzized</a:t>
            </a:r>
            <a:r>
              <a:rPr lang="en-US" dirty="0">
                <a:latin typeface="Calibri"/>
                <a:ea typeface="Calibri"/>
                <a:cs typeface="Calibri"/>
              </a:rPr>
              <a:t> and information contained in the Appendices.</a:t>
            </a:r>
          </a:p>
        </p:txBody>
      </p:sp>
      <p:sp>
        <p:nvSpPr>
          <p:cNvPr id="4" name="Slide Number Placeholder 3"/>
          <p:cNvSpPr>
            <a:spLocks noGrp="1"/>
          </p:cNvSpPr>
          <p:nvPr>
            <p:ph type="sldNum" sz="quarter" idx="5"/>
          </p:nvPr>
        </p:nvSpPr>
        <p:spPr/>
        <p:txBody>
          <a:bodyPr/>
          <a:lstStyle/>
          <a:p>
            <a:fld id="{9D24E2DD-F06F-426D-857F-40846104A785}" type="slidenum">
              <a:rPr lang="en-US" smtClean="0"/>
              <a:t>7</a:t>
            </a:fld>
            <a:endParaRPr lang="en-US"/>
          </a:p>
        </p:txBody>
      </p:sp>
    </p:spTree>
    <p:extLst>
      <p:ext uri="{BB962C8B-B14F-4D97-AF65-F5344CB8AC3E}">
        <p14:creationId xmlns:p14="http://schemas.microsoft.com/office/powerpoint/2010/main" val="12145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IACRA is a web-based certification and rating application that assists users in navigating the FAA's airman application process. It ensures applicants comply with regulatory and policy requirements by performing thorough data validation. Learners will need to create an account and obtain an FAA Tracking Number (FTN), which is necessary to take the Unmanned Aircraft General Knowledge (UAG) test and to apply for their Remote Pilot certificate.</a:t>
            </a:r>
          </a:p>
          <a:p>
            <a:endParaRPr lang="en-US" dirty="0"/>
          </a:p>
          <a:p>
            <a:r>
              <a:rPr lang="en-US" dirty="0"/>
              <a:t>You can have learners create an account on their on or </a:t>
            </a:r>
            <a:r>
              <a:rPr lang="en-US"/>
              <a:t>walk</a:t>
            </a:r>
            <a:r>
              <a:rPr lang="en-US" dirty="0"/>
              <a:t> them through the process in class. </a:t>
            </a:r>
          </a:p>
        </p:txBody>
      </p:sp>
      <p:sp>
        <p:nvSpPr>
          <p:cNvPr id="4" name="Slide Number Placeholder 3"/>
          <p:cNvSpPr>
            <a:spLocks noGrp="1"/>
          </p:cNvSpPr>
          <p:nvPr>
            <p:ph type="sldNum" sz="quarter" idx="5"/>
          </p:nvPr>
        </p:nvSpPr>
        <p:spPr/>
        <p:txBody>
          <a:bodyPr/>
          <a:lstStyle/>
          <a:p>
            <a:fld id="{9D24E2DD-F06F-426D-857F-40846104A785}" type="slidenum">
              <a:rPr lang="en-US" smtClean="0"/>
              <a:t>8</a:t>
            </a:fld>
            <a:endParaRPr lang="en-US"/>
          </a:p>
        </p:txBody>
      </p:sp>
    </p:spTree>
    <p:extLst>
      <p:ext uri="{BB962C8B-B14F-4D97-AF65-F5344CB8AC3E}">
        <p14:creationId xmlns:p14="http://schemas.microsoft.com/office/powerpoint/2010/main" val="312594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PSI is the FAA approved third-party test provider. Learners will need to create an account in order to schedule and pay for the UAG test. </a:t>
            </a:r>
          </a:p>
          <a:p>
            <a:endParaRPr lang="en-US" dirty="0"/>
          </a:p>
        </p:txBody>
      </p:sp>
      <p:sp>
        <p:nvSpPr>
          <p:cNvPr id="4" name="Slide Number Placeholder 3"/>
          <p:cNvSpPr>
            <a:spLocks noGrp="1"/>
          </p:cNvSpPr>
          <p:nvPr>
            <p:ph type="sldNum" sz="quarter" idx="5"/>
          </p:nvPr>
        </p:nvSpPr>
        <p:spPr/>
        <p:txBody>
          <a:bodyPr/>
          <a:lstStyle/>
          <a:p>
            <a:fld id="{9D24E2DD-F06F-426D-857F-40846104A785}" type="slidenum">
              <a:rPr lang="en-US" smtClean="0"/>
              <a:t>9</a:t>
            </a:fld>
            <a:endParaRPr lang="en-US"/>
          </a:p>
        </p:txBody>
      </p:sp>
    </p:spTree>
    <p:extLst>
      <p:ext uri="{BB962C8B-B14F-4D97-AF65-F5344CB8AC3E}">
        <p14:creationId xmlns:p14="http://schemas.microsoft.com/office/powerpoint/2010/main" val="288277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3D9-707C-B91F-649F-B64675259E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345F27-82A2-C6B6-D58E-4B3B4CDFC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BD202-FAA9-82FB-6084-8CB61B54D1EF}"/>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5" name="Footer Placeholder 4">
            <a:extLst>
              <a:ext uri="{FF2B5EF4-FFF2-40B4-BE49-F238E27FC236}">
                <a16:creationId xmlns:a16="http://schemas.microsoft.com/office/drawing/2014/main" id="{B7923A51-E402-0EA7-76E3-7F4AFE8B7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53206-F119-B02A-4E36-8EA76D039F15}"/>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189192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F55D-48CD-A1DC-5ED3-4B358C87B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CFDE39-7DF3-30F1-390E-AFC5E3B99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5140-FED1-0552-A63C-59E698141C34}"/>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5" name="Footer Placeholder 4">
            <a:extLst>
              <a:ext uri="{FF2B5EF4-FFF2-40B4-BE49-F238E27FC236}">
                <a16:creationId xmlns:a16="http://schemas.microsoft.com/office/drawing/2014/main" id="{F1F0EABB-BF68-40E6-155D-64E07B86C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6511A-B5B4-22B0-0001-3A3E9F84186C}"/>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337930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055F-CE2B-504E-EDFF-422838D8C1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F8680D-ACFE-A854-7180-7B1E737DFF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15389-3B6E-DB7D-81FA-84A4F3AB4EAA}"/>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5" name="Footer Placeholder 4">
            <a:extLst>
              <a:ext uri="{FF2B5EF4-FFF2-40B4-BE49-F238E27FC236}">
                <a16:creationId xmlns:a16="http://schemas.microsoft.com/office/drawing/2014/main" id="{15C47077-388A-5F68-FE56-A012661A7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22AFD-385B-E3D0-665E-A74C6BBC5F34}"/>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358550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D178-C309-DC8D-375E-7BDE50765E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45A32-EB47-56AC-FDD1-5EB9EDB1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51FE9-A0A7-E1B8-5314-F16CC5F048CD}"/>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5" name="Footer Placeholder 4">
            <a:extLst>
              <a:ext uri="{FF2B5EF4-FFF2-40B4-BE49-F238E27FC236}">
                <a16:creationId xmlns:a16="http://schemas.microsoft.com/office/drawing/2014/main" id="{8610116F-B59E-3EDE-FD62-5C9CF8C21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128BE-FCAD-A1FC-40F5-532EC8A43393}"/>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57874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AE6A-9637-45C0-705E-BFA67FEAC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DAEC91-7EC9-A790-CD70-312ABED0C4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512AF8-E808-FBA7-1588-0CFF299D8B55}"/>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5" name="Footer Placeholder 4">
            <a:extLst>
              <a:ext uri="{FF2B5EF4-FFF2-40B4-BE49-F238E27FC236}">
                <a16:creationId xmlns:a16="http://schemas.microsoft.com/office/drawing/2014/main" id="{797E9A65-B869-FC96-7087-66204B279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E301F-4A77-E2E5-8D30-937FD1860E17}"/>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59416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1F87-B0E5-7F16-4007-8E33B1412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F3701-8B82-3083-048F-0A457F50E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F5573-D557-163A-C96F-73B0FF8E7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47E60-1028-5612-93A2-FE916B81A186}"/>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6" name="Footer Placeholder 5">
            <a:extLst>
              <a:ext uri="{FF2B5EF4-FFF2-40B4-BE49-F238E27FC236}">
                <a16:creationId xmlns:a16="http://schemas.microsoft.com/office/drawing/2014/main" id="{B41D9A99-ED06-1050-DCFA-277BD8978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0D308-1304-8D74-E640-5B713792E37E}"/>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141872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8F8D-8F5D-82B4-3252-0CF475E5AA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DCB62-AB70-821D-5091-072090519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E3D8F-B56D-3C3E-8E6C-7B6A132A20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48DEC-52C6-5AF8-77A5-4C7F488A9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C5F306-8577-C467-96C4-1A19170A4D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536BAF-09A3-6C9B-E93A-BF08E21D642E}"/>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8" name="Footer Placeholder 7">
            <a:extLst>
              <a:ext uri="{FF2B5EF4-FFF2-40B4-BE49-F238E27FC236}">
                <a16:creationId xmlns:a16="http://schemas.microsoft.com/office/drawing/2014/main" id="{F87A4560-E7A2-CB60-11AE-F4A0E3AB9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304677-804A-CEDB-ACB6-E232389BEE57}"/>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379623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F102-E0C5-9D60-7FD2-58901388F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FEB205-5D2C-0D7F-2E6D-25300BDB5948}"/>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4" name="Footer Placeholder 3">
            <a:extLst>
              <a:ext uri="{FF2B5EF4-FFF2-40B4-BE49-F238E27FC236}">
                <a16:creationId xmlns:a16="http://schemas.microsoft.com/office/drawing/2014/main" id="{7ABAC881-B08E-6653-EAB5-A05B94A4F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F8651A-0029-11A4-9CAB-86B4B2B4DFCE}"/>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421375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6205F-FE22-2894-189D-E58EF54F2EBD}"/>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3" name="Footer Placeholder 2">
            <a:extLst>
              <a:ext uri="{FF2B5EF4-FFF2-40B4-BE49-F238E27FC236}">
                <a16:creationId xmlns:a16="http://schemas.microsoft.com/office/drawing/2014/main" id="{999CFBD7-3FE9-8420-E653-F10F24AF97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35651-6488-C826-57FF-03E2D5666898}"/>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139525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9092-C7C7-4D0C-347F-E650B17C1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1D9ABD-5016-FDD0-8369-5A0A9481C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50CC6C-EA3D-6CEF-2471-D638B11F6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E4F6A-1B83-DECB-9350-536742DBD18D}"/>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6" name="Footer Placeholder 5">
            <a:extLst>
              <a:ext uri="{FF2B5EF4-FFF2-40B4-BE49-F238E27FC236}">
                <a16:creationId xmlns:a16="http://schemas.microsoft.com/office/drawing/2014/main" id="{86C57542-F628-F046-6023-D65648C81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F0662-4331-B150-24E0-CAD49E38A181}"/>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379063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52ED-D078-9A52-1F60-FD7961BF9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9E4FE4-AB69-C949-3C44-019754F74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591165-0480-C36A-BF2D-6E48BC95F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E9EAF-99A4-A3C0-FB71-B2F44C424558}"/>
              </a:ext>
            </a:extLst>
          </p:cNvPr>
          <p:cNvSpPr>
            <a:spLocks noGrp="1"/>
          </p:cNvSpPr>
          <p:nvPr>
            <p:ph type="dt" sz="half" idx="10"/>
          </p:nvPr>
        </p:nvSpPr>
        <p:spPr/>
        <p:txBody>
          <a:bodyPr/>
          <a:lstStyle/>
          <a:p>
            <a:fld id="{C794D0F0-CF4B-49EC-8C25-A184D78FF3CF}" type="datetimeFigureOut">
              <a:rPr lang="en-US" smtClean="0"/>
              <a:t>1/1/2025</a:t>
            </a:fld>
            <a:endParaRPr lang="en-US"/>
          </a:p>
        </p:txBody>
      </p:sp>
      <p:sp>
        <p:nvSpPr>
          <p:cNvPr id="6" name="Footer Placeholder 5">
            <a:extLst>
              <a:ext uri="{FF2B5EF4-FFF2-40B4-BE49-F238E27FC236}">
                <a16:creationId xmlns:a16="http://schemas.microsoft.com/office/drawing/2014/main" id="{566DEE7B-E257-CD32-9BD6-D0799428A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DFA85-7ABE-1F1C-F783-2FA41770A015}"/>
              </a:ext>
            </a:extLst>
          </p:cNvPr>
          <p:cNvSpPr>
            <a:spLocks noGrp="1"/>
          </p:cNvSpPr>
          <p:nvPr>
            <p:ph type="sldNum" sz="quarter" idx="12"/>
          </p:nvPr>
        </p:nvSpPr>
        <p:spPr/>
        <p:txBody>
          <a:bodyPr/>
          <a:lstStyle/>
          <a:p>
            <a:fld id="{79423CC2-F60F-47E4-BD24-B2DD58A06EE9}" type="slidenum">
              <a:rPr lang="en-US" smtClean="0"/>
              <a:t>‹#›</a:t>
            </a:fld>
            <a:endParaRPr lang="en-US"/>
          </a:p>
        </p:txBody>
      </p:sp>
    </p:spTree>
    <p:extLst>
      <p:ext uri="{BB962C8B-B14F-4D97-AF65-F5344CB8AC3E}">
        <p14:creationId xmlns:p14="http://schemas.microsoft.com/office/powerpoint/2010/main" val="200691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14286-DC9D-B1E2-2E93-10001BEB7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9AAC60-7AA9-BBC8-A781-578DC3023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8CD3A-1C96-8ACE-4183-1E3894FE37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94D0F0-CF4B-49EC-8C25-A184D78FF3CF}" type="datetimeFigureOut">
              <a:rPr lang="en-US" smtClean="0"/>
              <a:t>1/1/2025</a:t>
            </a:fld>
            <a:endParaRPr lang="en-US"/>
          </a:p>
        </p:txBody>
      </p:sp>
      <p:sp>
        <p:nvSpPr>
          <p:cNvPr id="5" name="Footer Placeholder 4">
            <a:extLst>
              <a:ext uri="{FF2B5EF4-FFF2-40B4-BE49-F238E27FC236}">
                <a16:creationId xmlns:a16="http://schemas.microsoft.com/office/drawing/2014/main" id="{BB8311F6-897D-FFA2-37D2-F6D35EF25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8E6566-6B2F-1C27-5E84-FB4D607BF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423CC2-F60F-47E4-BD24-B2DD58A06EE9}" type="slidenum">
              <a:rPr lang="en-US" smtClean="0"/>
              <a:t>‹#›</a:t>
            </a:fld>
            <a:endParaRPr lang="en-US"/>
          </a:p>
        </p:txBody>
      </p:sp>
    </p:spTree>
    <p:extLst>
      <p:ext uri="{BB962C8B-B14F-4D97-AF65-F5344CB8AC3E}">
        <p14:creationId xmlns:p14="http://schemas.microsoft.com/office/powerpoint/2010/main" val="23491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aadronezone-access.fa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a.gov/ua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faa.gov/training_testing/testing/acs/uas_ac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iacra.faa.gov/IACRA/Default.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faa.psiexams.com/faa/log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180EB7-B090-67B0-1E82-CBD0447CB98F}"/>
              </a:ext>
            </a:extLst>
          </p:cNvPr>
          <p:cNvSpPr txBox="1"/>
          <p:nvPr/>
        </p:nvSpPr>
        <p:spPr>
          <a:xfrm>
            <a:off x="7355998" y="1364922"/>
            <a:ext cx="4740400" cy="1077218"/>
          </a:xfrm>
          <a:prstGeom prst="rect">
            <a:avLst/>
          </a:prstGeom>
          <a:noFill/>
        </p:spPr>
        <p:txBody>
          <a:bodyPr wrap="none" lIns="91440" tIns="45720" rIns="91440" bIns="45720" rtlCol="0" anchor="t">
            <a:spAutoFit/>
          </a:bodyPr>
          <a:lstStyle/>
          <a:p>
            <a:pPr algn="ctr"/>
            <a:r>
              <a:rPr lang="en-US" sz="3200" dirty="0">
                <a:solidFill>
                  <a:schemeClr val="bg1"/>
                </a:solidFill>
                <a:latin typeface="Arial"/>
                <a:cs typeface="Arial"/>
              </a:rPr>
              <a:t>Remote Pilot</a:t>
            </a:r>
            <a:endParaRPr lang="en-US" sz="3200" dirty="0">
              <a:solidFill>
                <a:schemeClr val="bg1"/>
              </a:solidFill>
              <a:latin typeface="Arial" panose="020B0604020202020204" pitchFamily="34" charset="0"/>
              <a:cs typeface="Arial" panose="020B0604020202020204" pitchFamily="34" charset="0"/>
            </a:endParaRPr>
          </a:p>
          <a:p>
            <a:pPr algn="ctr"/>
            <a:r>
              <a:rPr lang="en-US" sz="3200" dirty="0" err="1">
                <a:solidFill>
                  <a:schemeClr val="bg1"/>
                </a:solidFill>
                <a:latin typeface="Arial"/>
                <a:cs typeface="Arial"/>
              </a:rPr>
              <a:t>UA.i</a:t>
            </a:r>
            <a:r>
              <a:rPr lang="en-US" sz="3200" dirty="0">
                <a:solidFill>
                  <a:schemeClr val="bg1"/>
                </a:solidFill>
                <a:latin typeface="Arial"/>
                <a:cs typeface="Arial"/>
              </a:rPr>
              <a:t>: Starting the Course</a:t>
            </a:r>
          </a:p>
        </p:txBody>
      </p:sp>
    </p:spTree>
    <p:extLst>
      <p:ext uri="{BB962C8B-B14F-4D97-AF65-F5344CB8AC3E}">
        <p14:creationId xmlns:p14="http://schemas.microsoft.com/office/powerpoint/2010/main" val="402559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C2BE-1BA0-6D58-6B08-4FD31CD019EA}"/>
              </a:ext>
            </a:extLst>
          </p:cNvPr>
          <p:cNvSpPr>
            <a:spLocks noGrp="1"/>
          </p:cNvSpPr>
          <p:nvPr>
            <p:ph type="title"/>
          </p:nvPr>
        </p:nvSpPr>
        <p:spPr/>
        <p:txBody>
          <a:bodyPr/>
          <a:lstStyle/>
          <a:p>
            <a:pPr algn="ctr"/>
            <a:r>
              <a:rPr lang="en-US" dirty="0"/>
              <a:t>FAA </a:t>
            </a:r>
            <a:r>
              <a:rPr lang="en-US" dirty="0" err="1"/>
              <a:t>DroneZone</a:t>
            </a:r>
            <a:endParaRPr lang="en-US" dirty="0"/>
          </a:p>
        </p:txBody>
      </p:sp>
      <p:pic>
        <p:nvPicPr>
          <p:cNvPr id="6" name="Content Placeholder 5">
            <a:hlinkClick r:id="rId3"/>
            <a:extLst>
              <a:ext uri="{FF2B5EF4-FFF2-40B4-BE49-F238E27FC236}">
                <a16:creationId xmlns:a16="http://schemas.microsoft.com/office/drawing/2014/main" id="{CA745DE6-5EFD-1B96-B27E-C92690912910}"/>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017309" y="1556353"/>
            <a:ext cx="6772413" cy="4610451"/>
          </a:xfrm>
        </p:spPr>
      </p:pic>
      <p:sp>
        <p:nvSpPr>
          <p:cNvPr id="8" name="TextBox 7">
            <a:extLst>
              <a:ext uri="{FF2B5EF4-FFF2-40B4-BE49-F238E27FC236}">
                <a16:creationId xmlns:a16="http://schemas.microsoft.com/office/drawing/2014/main" id="{20FAA930-0230-FD67-8126-041BBC4C0ED3}"/>
              </a:ext>
            </a:extLst>
          </p:cNvPr>
          <p:cNvSpPr txBox="1"/>
          <p:nvPr/>
        </p:nvSpPr>
        <p:spPr>
          <a:xfrm>
            <a:off x="0" y="6308209"/>
            <a:ext cx="12192000" cy="369332"/>
          </a:xfrm>
          <a:prstGeom prst="rect">
            <a:avLst/>
          </a:prstGeom>
          <a:noFill/>
        </p:spPr>
        <p:txBody>
          <a:bodyPr wrap="square">
            <a:spAutoFit/>
          </a:bodyPr>
          <a:lstStyle/>
          <a:p>
            <a:pPr algn="ctr"/>
            <a:r>
              <a:rPr lang="en-US" dirty="0"/>
              <a:t>https://faadronezone-access.faa.gov/#/</a:t>
            </a:r>
          </a:p>
        </p:txBody>
      </p:sp>
      <p:pic>
        <p:nvPicPr>
          <p:cNvPr id="10" name="Picture 9">
            <a:hlinkClick r:id="rId3"/>
            <a:extLst>
              <a:ext uri="{FF2B5EF4-FFF2-40B4-BE49-F238E27FC236}">
                <a16:creationId xmlns:a16="http://schemas.microsoft.com/office/drawing/2014/main" id="{BCEF8440-9931-8FC5-93F8-55A0F47F48D9}"/>
              </a:ext>
            </a:extLst>
          </p:cNvPr>
          <p:cNvPicPr>
            <a:picLocks noChangeAspect="1"/>
          </p:cNvPicPr>
          <p:nvPr/>
        </p:nvPicPr>
        <p:blipFill>
          <a:blip r:embed="rId5"/>
          <a:stretch>
            <a:fillRect/>
          </a:stretch>
        </p:blipFill>
        <p:spPr>
          <a:xfrm>
            <a:off x="8884452" y="2275667"/>
            <a:ext cx="2714625" cy="3171825"/>
          </a:xfrm>
          <a:prstGeom prst="rect">
            <a:avLst/>
          </a:prstGeom>
        </p:spPr>
      </p:pic>
      <p:sp>
        <p:nvSpPr>
          <p:cNvPr id="3" name="TextBox 2">
            <a:extLst>
              <a:ext uri="{FF2B5EF4-FFF2-40B4-BE49-F238E27FC236}">
                <a16:creationId xmlns:a16="http://schemas.microsoft.com/office/drawing/2014/main" id="{8419F628-96CD-D1B9-B7FE-16E4748A7198}"/>
              </a:ext>
            </a:extLst>
          </p:cNvPr>
          <p:cNvSpPr txBox="1"/>
          <p:nvPr/>
        </p:nvSpPr>
        <p:spPr>
          <a:xfrm>
            <a:off x="11019933" y="6308209"/>
            <a:ext cx="824328" cy="369332"/>
          </a:xfrm>
          <a:prstGeom prst="rect">
            <a:avLst/>
          </a:prstGeom>
          <a:noFill/>
        </p:spPr>
        <p:txBody>
          <a:bodyPr wrap="none" rtlCol="0">
            <a:spAutoFit/>
          </a:bodyPr>
          <a:lstStyle/>
          <a:p>
            <a:r>
              <a:rPr lang="en-US" dirty="0"/>
              <a:t>UA.i.G</a:t>
            </a:r>
          </a:p>
        </p:txBody>
      </p:sp>
    </p:spTree>
    <p:extLst>
      <p:ext uri="{BB962C8B-B14F-4D97-AF65-F5344CB8AC3E}">
        <p14:creationId xmlns:p14="http://schemas.microsoft.com/office/powerpoint/2010/main" val="378232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85621C-5F4F-23B0-F042-13FC238F5EB6}"/>
              </a:ext>
            </a:extLst>
          </p:cNvPr>
          <p:cNvPicPr>
            <a:picLocks noGrp="1" noChangeAspect="1"/>
          </p:cNvPicPr>
          <p:nvPr>
            <p:ph idx="1"/>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171124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17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0070-035A-86E7-59FD-F02F1F33256C}"/>
              </a:ext>
            </a:extLst>
          </p:cNvPr>
          <p:cNvSpPr>
            <a:spLocks noGrp="1"/>
          </p:cNvSpPr>
          <p:nvPr>
            <p:ph type="title"/>
          </p:nvPr>
        </p:nvSpPr>
        <p:spPr/>
        <p:txBody>
          <a:bodyPr/>
          <a:lstStyle/>
          <a:p>
            <a:pPr algn="ctr"/>
            <a:r>
              <a:rPr lang="en-US" dirty="0"/>
              <a:t>Topics</a:t>
            </a:r>
          </a:p>
        </p:txBody>
      </p:sp>
      <p:sp>
        <p:nvSpPr>
          <p:cNvPr id="9" name="Content Placeholder 8">
            <a:extLst>
              <a:ext uri="{FF2B5EF4-FFF2-40B4-BE49-F238E27FC236}">
                <a16:creationId xmlns:a16="http://schemas.microsoft.com/office/drawing/2014/main" id="{774EB43E-BC86-950A-8CA7-077AB5CAD822}"/>
              </a:ext>
            </a:extLst>
          </p:cNvPr>
          <p:cNvSpPr>
            <a:spLocks noGrp="1"/>
          </p:cNvSpPr>
          <p:nvPr>
            <p:ph idx="1"/>
          </p:nvPr>
        </p:nvSpPr>
        <p:spPr/>
        <p:txBody>
          <a:bodyPr vert="horz" lIns="91440" tIns="45720" rIns="91440" bIns="45720" rtlCol="0" anchor="t">
            <a:noAutofit/>
          </a:bodyPr>
          <a:lstStyle/>
          <a:p>
            <a:pPr algn="l">
              <a:buFont typeface="Arial" panose="020B0604020202020204" pitchFamily="34" charset="0"/>
              <a:buChar char="•"/>
            </a:pPr>
            <a:r>
              <a:rPr lang="en-US" sz="2400" b="0" i="0">
                <a:solidFill>
                  <a:srgbClr val="000000"/>
                </a:solidFill>
                <a:effectLst/>
                <a:latin typeface="Arial"/>
                <a:cs typeface="Arial"/>
              </a:rPr>
              <a:t>UA.</a:t>
            </a:r>
            <a:r>
              <a:rPr lang="en-US" sz="2400">
                <a:solidFill>
                  <a:srgbClr val="000000"/>
                </a:solidFill>
                <a:latin typeface="Arial"/>
                <a:cs typeface="Arial"/>
              </a:rPr>
              <a:t>i</a:t>
            </a:r>
            <a:r>
              <a:rPr lang="en-US" sz="2400" b="0" i="0">
                <a:solidFill>
                  <a:srgbClr val="000000"/>
                </a:solidFill>
                <a:effectLst/>
                <a:latin typeface="Arial"/>
                <a:cs typeface="Arial"/>
              </a:rPr>
              <a:t>: Starting the Course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 Course Navigation</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B: Syllabus</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 FAA UAS Website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 Remote Pilot - Airman Certification Standards</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 Create an FAA Tracking Number (FTN)</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F: Create PSI Testing Account</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G: Create FAA Drone Zone Account</a:t>
            </a:r>
          </a:p>
          <a:p>
            <a:pPr algn="l">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17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A98A-8B06-2A9A-245B-87521747AA8F}"/>
              </a:ext>
            </a:extLst>
          </p:cNvPr>
          <p:cNvSpPr>
            <a:spLocks noGrp="1"/>
          </p:cNvSpPr>
          <p:nvPr>
            <p:ph type="title"/>
          </p:nvPr>
        </p:nvSpPr>
        <p:spPr/>
        <p:txBody>
          <a:bodyPr>
            <a:normAutofit/>
          </a:bodyPr>
          <a:lstStyle/>
          <a:p>
            <a:pPr algn="ctr"/>
            <a:r>
              <a:rPr lang="en-US" dirty="0">
                <a:solidFill>
                  <a:srgbClr val="000000"/>
                </a:solidFill>
                <a:highlight>
                  <a:srgbClr val="FFFFFF"/>
                </a:highlight>
                <a:latin typeface="Arial"/>
                <a:cs typeface="Arial"/>
              </a:rPr>
              <a:t>Course Navigation</a:t>
            </a:r>
            <a:endParaRPr lang="en-US" dirty="0"/>
          </a:p>
        </p:txBody>
      </p:sp>
      <p:sp>
        <p:nvSpPr>
          <p:cNvPr id="3" name="TextBox 2">
            <a:extLst>
              <a:ext uri="{FF2B5EF4-FFF2-40B4-BE49-F238E27FC236}">
                <a16:creationId xmlns:a16="http://schemas.microsoft.com/office/drawing/2014/main" id="{4FCA7ED6-B924-15CE-9764-CFF6152198DA}"/>
              </a:ext>
            </a:extLst>
          </p:cNvPr>
          <p:cNvSpPr txBox="1"/>
          <p:nvPr/>
        </p:nvSpPr>
        <p:spPr>
          <a:xfrm>
            <a:off x="11019933" y="6308209"/>
            <a:ext cx="800668" cy="369332"/>
          </a:xfrm>
          <a:prstGeom prst="rect">
            <a:avLst/>
          </a:prstGeom>
          <a:noFill/>
        </p:spPr>
        <p:txBody>
          <a:bodyPr wrap="none" lIns="91440" tIns="45720" rIns="91440" bIns="45720" rtlCol="0" anchor="t">
            <a:spAutoFit/>
          </a:bodyPr>
          <a:lstStyle/>
          <a:p>
            <a:r>
              <a:rPr lang="en-US" dirty="0"/>
              <a:t>UA.i.A</a:t>
            </a:r>
          </a:p>
        </p:txBody>
      </p:sp>
      <p:sp>
        <p:nvSpPr>
          <p:cNvPr id="6" name="Content Placeholder 5">
            <a:extLst>
              <a:ext uri="{FF2B5EF4-FFF2-40B4-BE49-F238E27FC236}">
                <a16:creationId xmlns:a16="http://schemas.microsoft.com/office/drawing/2014/main" id="{C05B04A8-1C7A-8C60-9B47-D759661C5E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2029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A98A-8B06-2A9A-245B-87521747AA8F}"/>
              </a:ext>
            </a:extLst>
          </p:cNvPr>
          <p:cNvSpPr>
            <a:spLocks noGrp="1"/>
          </p:cNvSpPr>
          <p:nvPr>
            <p:ph type="title"/>
          </p:nvPr>
        </p:nvSpPr>
        <p:spPr/>
        <p:txBody>
          <a:bodyPr>
            <a:normAutofit/>
          </a:bodyPr>
          <a:lstStyle/>
          <a:p>
            <a:pPr algn="ctr"/>
            <a:r>
              <a:rPr lang="en-US" dirty="0">
                <a:solidFill>
                  <a:srgbClr val="000000"/>
                </a:solidFill>
                <a:highlight>
                  <a:srgbClr val="FFFFFF"/>
                </a:highlight>
                <a:latin typeface="Arial"/>
                <a:cs typeface="Arial"/>
              </a:rPr>
              <a:t>Syllabus</a:t>
            </a:r>
            <a:endParaRPr lang="en-US" dirty="0"/>
          </a:p>
        </p:txBody>
      </p:sp>
      <p:sp>
        <p:nvSpPr>
          <p:cNvPr id="3" name="TextBox 2">
            <a:extLst>
              <a:ext uri="{FF2B5EF4-FFF2-40B4-BE49-F238E27FC236}">
                <a16:creationId xmlns:a16="http://schemas.microsoft.com/office/drawing/2014/main" id="{4FCA7ED6-B924-15CE-9764-CFF6152198DA}"/>
              </a:ext>
            </a:extLst>
          </p:cNvPr>
          <p:cNvSpPr txBox="1"/>
          <p:nvPr/>
        </p:nvSpPr>
        <p:spPr>
          <a:xfrm>
            <a:off x="11019933" y="6308209"/>
            <a:ext cx="800668" cy="369332"/>
          </a:xfrm>
          <a:prstGeom prst="rect">
            <a:avLst/>
          </a:prstGeom>
          <a:noFill/>
        </p:spPr>
        <p:txBody>
          <a:bodyPr wrap="none" lIns="91440" tIns="45720" rIns="91440" bIns="45720" rtlCol="0" anchor="t">
            <a:spAutoFit/>
          </a:bodyPr>
          <a:lstStyle/>
          <a:p>
            <a:r>
              <a:rPr lang="en-US" err="1"/>
              <a:t>UA.i.B</a:t>
            </a:r>
            <a:endParaRPr lang="en-US"/>
          </a:p>
        </p:txBody>
      </p:sp>
      <p:sp>
        <p:nvSpPr>
          <p:cNvPr id="6" name="Content Placeholder 5">
            <a:extLst>
              <a:ext uri="{FF2B5EF4-FFF2-40B4-BE49-F238E27FC236}">
                <a16:creationId xmlns:a16="http://schemas.microsoft.com/office/drawing/2014/main" id="{C05B04A8-1C7A-8C60-9B47-D759661C5E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831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A98A-8B06-2A9A-245B-87521747AA8F}"/>
              </a:ext>
            </a:extLst>
          </p:cNvPr>
          <p:cNvSpPr>
            <a:spLocks noGrp="1"/>
          </p:cNvSpPr>
          <p:nvPr>
            <p:ph type="title"/>
          </p:nvPr>
        </p:nvSpPr>
        <p:spPr/>
        <p:txBody>
          <a:bodyPr/>
          <a:lstStyle/>
          <a:p>
            <a:pPr algn="ctr"/>
            <a:r>
              <a:rPr lang="en-US" b="0" i="0" dirty="0">
                <a:solidFill>
                  <a:srgbClr val="000000"/>
                </a:solidFill>
                <a:effectLst/>
                <a:highlight>
                  <a:srgbClr val="FFFFFF"/>
                </a:highlight>
                <a:latin typeface="Arial" panose="020B0604020202020204" pitchFamily="34" charset="0"/>
              </a:rPr>
              <a:t>FAA UAS Website</a:t>
            </a:r>
            <a:endParaRPr lang="en-US" dirty="0"/>
          </a:p>
        </p:txBody>
      </p:sp>
      <p:pic>
        <p:nvPicPr>
          <p:cNvPr id="5" name="Content Placeholder 4">
            <a:hlinkClick r:id="rId3"/>
            <a:extLst>
              <a:ext uri="{FF2B5EF4-FFF2-40B4-BE49-F238E27FC236}">
                <a16:creationId xmlns:a16="http://schemas.microsoft.com/office/drawing/2014/main" id="{425FD544-6863-41C2-AEB3-DA8576198AA8}"/>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68902" y="1690688"/>
            <a:ext cx="7663246" cy="4351338"/>
          </a:xfrm>
        </p:spPr>
      </p:pic>
      <p:pic>
        <p:nvPicPr>
          <p:cNvPr id="7" name="Picture 6">
            <a:hlinkClick r:id="rId3"/>
            <a:extLst>
              <a:ext uri="{FF2B5EF4-FFF2-40B4-BE49-F238E27FC236}">
                <a16:creationId xmlns:a16="http://schemas.microsoft.com/office/drawing/2014/main" id="{F74F3FC0-4935-8722-F135-C73C361E277D}"/>
              </a:ext>
            </a:extLst>
          </p:cNvPr>
          <p:cNvPicPr>
            <a:picLocks noChangeAspect="1"/>
          </p:cNvPicPr>
          <p:nvPr/>
        </p:nvPicPr>
        <p:blipFill>
          <a:blip r:embed="rId5"/>
          <a:stretch>
            <a:fillRect/>
          </a:stretch>
        </p:blipFill>
        <p:spPr>
          <a:xfrm>
            <a:off x="8862766" y="2285207"/>
            <a:ext cx="2743200" cy="3162300"/>
          </a:xfrm>
          <a:prstGeom prst="rect">
            <a:avLst/>
          </a:prstGeom>
        </p:spPr>
      </p:pic>
      <p:sp>
        <p:nvSpPr>
          <p:cNvPr id="9" name="TextBox 8">
            <a:extLst>
              <a:ext uri="{FF2B5EF4-FFF2-40B4-BE49-F238E27FC236}">
                <a16:creationId xmlns:a16="http://schemas.microsoft.com/office/drawing/2014/main" id="{B4CBA3C0-69D2-47E5-D880-699ABEC2CEA1}"/>
              </a:ext>
            </a:extLst>
          </p:cNvPr>
          <p:cNvSpPr txBox="1"/>
          <p:nvPr/>
        </p:nvSpPr>
        <p:spPr>
          <a:xfrm>
            <a:off x="0" y="6308209"/>
            <a:ext cx="12192000" cy="369332"/>
          </a:xfrm>
          <a:prstGeom prst="rect">
            <a:avLst/>
          </a:prstGeom>
          <a:noFill/>
        </p:spPr>
        <p:txBody>
          <a:bodyPr wrap="square">
            <a:spAutoFit/>
          </a:bodyPr>
          <a:lstStyle/>
          <a:p>
            <a:pPr algn="ctr"/>
            <a:r>
              <a:rPr lang="en-US" dirty="0"/>
              <a:t>https://www.faa.gov/uas</a:t>
            </a:r>
          </a:p>
        </p:txBody>
      </p:sp>
      <p:sp>
        <p:nvSpPr>
          <p:cNvPr id="3" name="TextBox 2">
            <a:extLst>
              <a:ext uri="{FF2B5EF4-FFF2-40B4-BE49-F238E27FC236}">
                <a16:creationId xmlns:a16="http://schemas.microsoft.com/office/drawing/2014/main" id="{4FCA7ED6-B924-15CE-9764-CFF6152198DA}"/>
              </a:ext>
            </a:extLst>
          </p:cNvPr>
          <p:cNvSpPr txBox="1"/>
          <p:nvPr/>
        </p:nvSpPr>
        <p:spPr>
          <a:xfrm>
            <a:off x="11019933" y="6308209"/>
            <a:ext cx="832985" cy="369332"/>
          </a:xfrm>
          <a:prstGeom prst="rect">
            <a:avLst/>
          </a:prstGeom>
          <a:noFill/>
        </p:spPr>
        <p:txBody>
          <a:bodyPr wrap="none" rtlCol="0">
            <a:spAutoFit/>
          </a:bodyPr>
          <a:lstStyle/>
          <a:p>
            <a:r>
              <a:rPr lang="en-US" dirty="0"/>
              <a:t>UA.i.C</a:t>
            </a:r>
          </a:p>
        </p:txBody>
      </p:sp>
    </p:spTree>
    <p:extLst>
      <p:ext uri="{BB962C8B-B14F-4D97-AF65-F5344CB8AC3E}">
        <p14:creationId xmlns:p14="http://schemas.microsoft.com/office/powerpoint/2010/main" val="127387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DF73-3465-4F19-49B9-805BE258A390}"/>
              </a:ext>
            </a:extLst>
          </p:cNvPr>
          <p:cNvSpPr>
            <a:spLocks noGrp="1"/>
          </p:cNvSpPr>
          <p:nvPr>
            <p:ph type="title"/>
          </p:nvPr>
        </p:nvSpPr>
        <p:spPr/>
        <p:txBody>
          <a:bodyPr/>
          <a:lstStyle/>
          <a:p>
            <a:pPr algn="ctr"/>
            <a:r>
              <a:rPr lang="en-US" dirty="0"/>
              <a:t>Airman Certification Standards (ACS)</a:t>
            </a:r>
          </a:p>
        </p:txBody>
      </p:sp>
      <p:pic>
        <p:nvPicPr>
          <p:cNvPr id="6" name="Picture 5">
            <a:hlinkClick r:id="rId3"/>
            <a:extLst>
              <a:ext uri="{FF2B5EF4-FFF2-40B4-BE49-F238E27FC236}">
                <a16:creationId xmlns:a16="http://schemas.microsoft.com/office/drawing/2014/main" id="{E1041B2C-DC09-5234-F1BF-96869D4268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35206"/>
            <a:ext cx="8847693" cy="4773003"/>
          </a:xfrm>
          <a:prstGeom prst="rect">
            <a:avLst/>
          </a:prstGeom>
        </p:spPr>
      </p:pic>
      <p:sp>
        <p:nvSpPr>
          <p:cNvPr id="8" name="TextBox 7">
            <a:extLst>
              <a:ext uri="{FF2B5EF4-FFF2-40B4-BE49-F238E27FC236}">
                <a16:creationId xmlns:a16="http://schemas.microsoft.com/office/drawing/2014/main" id="{19784A78-97E4-1AE1-82DB-998E98C3723E}"/>
              </a:ext>
            </a:extLst>
          </p:cNvPr>
          <p:cNvSpPr txBox="1"/>
          <p:nvPr/>
        </p:nvSpPr>
        <p:spPr>
          <a:xfrm>
            <a:off x="0" y="6308209"/>
            <a:ext cx="12192000" cy="369332"/>
          </a:xfrm>
          <a:prstGeom prst="rect">
            <a:avLst/>
          </a:prstGeom>
          <a:noFill/>
        </p:spPr>
        <p:txBody>
          <a:bodyPr wrap="square">
            <a:spAutoFit/>
          </a:bodyPr>
          <a:lstStyle/>
          <a:p>
            <a:pPr algn="ctr"/>
            <a:r>
              <a:rPr lang="en-US" dirty="0"/>
              <a:t>https://www.faa.gov/training_testing/testing/acs/uas_acs.pdf</a:t>
            </a:r>
          </a:p>
        </p:txBody>
      </p:sp>
      <p:pic>
        <p:nvPicPr>
          <p:cNvPr id="10" name="Picture 9">
            <a:hlinkClick r:id="rId3"/>
            <a:extLst>
              <a:ext uri="{FF2B5EF4-FFF2-40B4-BE49-F238E27FC236}">
                <a16:creationId xmlns:a16="http://schemas.microsoft.com/office/drawing/2014/main" id="{4D9AD465-6417-D1C9-A20D-88A3391E9D33}"/>
              </a:ext>
            </a:extLst>
          </p:cNvPr>
          <p:cNvPicPr>
            <a:picLocks noChangeAspect="1"/>
          </p:cNvPicPr>
          <p:nvPr/>
        </p:nvPicPr>
        <p:blipFill>
          <a:blip r:embed="rId5"/>
          <a:stretch>
            <a:fillRect/>
          </a:stretch>
        </p:blipFill>
        <p:spPr>
          <a:xfrm>
            <a:off x="8955242" y="2364370"/>
            <a:ext cx="2695575" cy="3114675"/>
          </a:xfrm>
          <a:prstGeom prst="rect">
            <a:avLst/>
          </a:prstGeom>
        </p:spPr>
      </p:pic>
      <p:sp>
        <p:nvSpPr>
          <p:cNvPr id="3" name="TextBox 2">
            <a:extLst>
              <a:ext uri="{FF2B5EF4-FFF2-40B4-BE49-F238E27FC236}">
                <a16:creationId xmlns:a16="http://schemas.microsoft.com/office/drawing/2014/main" id="{300208E5-3DB9-3C3A-3218-AEC46B1DBAD6}"/>
              </a:ext>
            </a:extLst>
          </p:cNvPr>
          <p:cNvSpPr txBox="1"/>
          <p:nvPr/>
        </p:nvSpPr>
        <p:spPr>
          <a:xfrm>
            <a:off x="11019933" y="6308209"/>
            <a:ext cx="828175" cy="369332"/>
          </a:xfrm>
          <a:prstGeom prst="rect">
            <a:avLst/>
          </a:prstGeom>
          <a:noFill/>
        </p:spPr>
        <p:txBody>
          <a:bodyPr wrap="none" rtlCol="0">
            <a:spAutoFit/>
          </a:bodyPr>
          <a:lstStyle/>
          <a:p>
            <a:r>
              <a:rPr lang="en-US" dirty="0"/>
              <a:t>UA.i.D</a:t>
            </a:r>
          </a:p>
        </p:txBody>
      </p:sp>
    </p:spTree>
    <p:extLst>
      <p:ext uri="{BB962C8B-B14F-4D97-AF65-F5344CB8AC3E}">
        <p14:creationId xmlns:p14="http://schemas.microsoft.com/office/powerpoint/2010/main" val="412779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6502-46C0-A339-7869-6C302AA6C744}"/>
              </a:ext>
            </a:extLst>
          </p:cNvPr>
          <p:cNvSpPr>
            <a:spLocks noGrp="1"/>
          </p:cNvSpPr>
          <p:nvPr>
            <p:ph type="title"/>
          </p:nvPr>
        </p:nvSpPr>
        <p:spPr/>
        <p:txBody>
          <a:bodyPr/>
          <a:lstStyle/>
          <a:p>
            <a:pPr algn="ctr"/>
            <a:r>
              <a:rPr lang="en-US" b="0" i="0" dirty="0">
                <a:solidFill>
                  <a:srgbClr val="000000"/>
                </a:solidFill>
                <a:effectLst/>
                <a:highlight>
                  <a:srgbClr val="FFFFFF"/>
                </a:highlight>
                <a:latin typeface="Arial" panose="020B0604020202020204" pitchFamily="34" charset="0"/>
              </a:rPr>
              <a:t>FAA Tracking Number (FTN)</a:t>
            </a:r>
            <a:endParaRPr lang="en-US" dirty="0"/>
          </a:p>
        </p:txBody>
      </p:sp>
      <p:pic>
        <p:nvPicPr>
          <p:cNvPr id="11" name="Content Placeholder 10">
            <a:hlinkClick r:id="rId3"/>
            <a:extLst>
              <a:ext uri="{FF2B5EF4-FFF2-40B4-BE49-F238E27FC236}">
                <a16:creationId xmlns:a16="http://schemas.microsoft.com/office/drawing/2014/main" id="{F7EEE7B0-CEF1-9DE4-B60B-C304C0F55083}"/>
              </a:ext>
            </a:extLst>
          </p:cNvPr>
          <p:cNvPicPr>
            <a:picLocks noGrp="1" noChangeAspect="1"/>
          </p:cNvPicPr>
          <p:nvPr>
            <p:ph idx="1"/>
          </p:nvPr>
        </p:nvPicPr>
        <p:blipFill>
          <a:blip r:embed="rId4"/>
          <a:stretch>
            <a:fillRect/>
          </a:stretch>
        </p:blipFill>
        <p:spPr>
          <a:xfrm>
            <a:off x="8790087" y="2344825"/>
            <a:ext cx="2724150" cy="3143250"/>
          </a:xfrm>
        </p:spPr>
      </p:pic>
      <p:pic>
        <p:nvPicPr>
          <p:cNvPr id="6" name="Picture 5">
            <a:hlinkClick r:id="rId3"/>
            <a:extLst>
              <a:ext uri="{FF2B5EF4-FFF2-40B4-BE49-F238E27FC236}">
                <a16:creationId xmlns:a16="http://schemas.microsoft.com/office/drawing/2014/main" id="{EF9432D0-784F-793F-42AC-B31B89F77C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904" y="1518665"/>
            <a:ext cx="7299587" cy="4795571"/>
          </a:xfrm>
          <a:prstGeom prst="rect">
            <a:avLst/>
          </a:prstGeom>
        </p:spPr>
      </p:pic>
      <p:sp>
        <p:nvSpPr>
          <p:cNvPr id="7" name="Rectangle 6">
            <a:extLst>
              <a:ext uri="{FF2B5EF4-FFF2-40B4-BE49-F238E27FC236}">
                <a16:creationId xmlns:a16="http://schemas.microsoft.com/office/drawing/2014/main" id="{93A80A1C-F62D-3EC7-D940-2137221105FB}"/>
              </a:ext>
            </a:extLst>
          </p:cNvPr>
          <p:cNvSpPr/>
          <p:nvPr/>
        </p:nvSpPr>
        <p:spPr>
          <a:xfrm>
            <a:off x="6702458" y="2743200"/>
            <a:ext cx="395926" cy="12254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AC64F0-092D-0BB1-BB26-F2A7D4C4C0D8}"/>
              </a:ext>
            </a:extLst>
          </p:cNvPr>
          <p:cNvSpPr txBox="1"/>
          <p:nvPr/>
        </p:nvSpPr>
        <p:spPr>
          <a:xfrm>
            <a:off x="0" y="6308209"/>
            <a:ext cx="12192000" cy="369332"/>
          </a:xfrm>
          <a:prstGeom prst="rect">
            <a:avLst/>
          </a:prstGeom>
          <a:noFill/>
        </p:spPr>
        <p:txBody>
          <a:bodyPr wrap="square">
            <a:spAutoFit/>
          </a:bodyPr>
          <a:lstStyle/>
          <a:p>
            <a:pPr algn="ctr"/>
            <a:r>
              <a:rPr lang="en-US" dirty="0"/>
              <a:t>https://iacra.faa.gov/IACRA/Default.aspx</a:t>
            </a:r>
          </a:p>
        </p:txBody>
      </p:sp>
      <p:sp>
        <p:nvSpPr>
          <p:cNvPr id="3" name="TextBox 2">
            <a:extLst>
              <a:ext uri="{FF2B5EF4-FFF2-40B4-BE49-F238E27FC236}">
                <a16:creationId xmlns:a16="http://schemas.microsoft.com/office/drawing/2014/main" id="{7163AD5C-F7A7-78BD-4638-4FC1341D2859}"/>
              </a:ext>
            </a:extLst>
          </p:cNvPr>
          <p:cNvSpPr txBox="1"/>
          <p:nvPr/>
        </p:nvSpPr>
        <p:spPr>
          <a:xfrm>
            <a:off x="11019933" y="6308209"/>
            <a:ext cx="797719" cy="369332"/>
          </a:xfrm>
          <a:prstGeom prst="rect">
            <a:avLst/>
          </a:prstGeom>
          <a:noFill/>
        </p:spPr>
        <p:txBody>
          <a:bodyPr wrap="none" rtlCol="0">
            <a:spAutoFit/>
          </a:bodyPr>
          <a:lstStyle/>
          <a:p>
            <a:r>
              <a:rPr lang="en-US" dirty="0"/>
              <a:t>UA.i.E</a:t>
            </a:r>
          </a:p>
        </p:txBody>
      </p:sp>
    </p:spTree>
    <p:extLst>
      <p:ext uri="{BB962C8B-B14F-4D97-AF65-F5344CB8AC3E}">
        <p14:creationId xmlns:p14="http://schemas.microsoft.com/office/powerpoint/2010/main" val="9998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3926-B3F8-8419-B3C8-E124AE366292}"/>
              </a:ext>
            </a:extLst>
          </p:cNvPr>
          <p:cNvSpPr>
            <a:spLocks noGrp="1"/>
          </p:cNvSpPr>
          <p:nvPr>
            <p:ph type="title"/>
          </p:nvPr>
        </p:nvSpPr>
        <p:spPr/>
        <p:txBody>
          <a:bodyPr/>
          <a:lstStyle/>
          <a:p>
            <a:pPr algn="ctr"/>
            <a:r>
              <a:rPr lang="en-US" b="0" i="0" dirty="0">
                <a:solidFill>
                  <a:srgbClr val="000000"/>
                </a:solidFill>
                <a:effectLst/>
                <a:highlight>
                  <a:srgbClr val="FFFFFF"/>
                </a:highlight>
                <a:latin typeface="Arial" panose="020B0604020202020204" pitchFamily="34" charset="0"/>
              </a:rPr>
              <a:t>PSI </a:t>
            </a:r>
            <a:endParaRPr lang="en-US" dirty="0"/>
          </a:p>
        </p:txBody>
      </p:sp>
      <p:pic>
        <p:nvPicPr>
          <p:cNvPr id="6" name="Content Placeholder 5">
            <a:hlinkClick r:id="rId3"/>
            <a:extLst>
              <a:ext uri="{FF2B5EF4-FFF2-40B4-BE49-F238E27FC236}">
                <a16:creationId xmlns:a16="http://schemas.microsoft.com/office/drawing/2014/main" id="{AA32E3D1-81AD-F07B-73EF-A8F2E57D422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70808" y="1690688"/>
            <a:ext cx="8132170" cy="4108450"/>
          </a:xfrm>
        </p:spPr>
      </p:pic>
      <p:sp>
        <p:nvSpPr>
          <p:cNvPr id="8" name="TextBox 7">
            <a:extLst>
              <a:ext uri="{FF2B5EF4-FFF2-40B4-BE49-F238E27FC236}">
                <a16:creationId xmlns:a16="http://schemas.microsoft.com/office/drawing/2014/main" id="{B235B390-0907-E557-8986-C3E9E8CA4F5B}"/>
              </a:ext>
            </a:extLst>
          </p:cNvPr>
          <p:cNvSpPr txBox="1"/>
          <p:nvPr/>
        </p:nvSpPr>
        <p:spPr>
          <a:xfrm>
            <a:off x="0" y="6308209"/>
            <a:ext cx="12192000" cy="369332"/>
          </a:xfrm>
          <a:prstGeom prst="rect">
            <a:avLst/>
          </a:prstGeom>
          <a:noFill/>
        </p:spPr>
        <p:txBody>
          <a:bodyPr wrap="square">
            <a:spAutoFit/>
          </a:bodyPr>
          <a:lstStyle/>
          <a:p>
            <a:pPr algn="ctr"/>
            <a:r>
              <a:rPr lang="en-US" dirty="0"/>
              <a:t>https://faa.psiexams.com/faa/login</a:t>
            </a:r>
          </a:p>
        </p:txBody>
      </p:sp>
      <p:pic>
        <p:nvPicPr>
          <p:cNvPr id="10" name="Picture 9">
            <a:hlinkClick r:id="rId3"/>
            <a:extLst>
              <a:ext uri="{FF2B5EF4-FFF2-40B4-BE49-F238E27FC236}">
                <a16:creationId xmlns:a16="http://schemas.microsoft.com/office/drawing/2014/main" id="{6153BE31-66F6-1A5B-82C7-F94CAD009715}"/>
              </a:ext>
            </a:extLst>
          </p:cNvPr>
          <p:cNvPicPr>
            <a:picLocks noChangeAspect="1"/>
          </p:cNvPicPr>
          <p:nvPr/>
        </p:nvPicPr>
        <p:blipFill>
          <a:blip r:embed="rId5"/>
          <a:stretch>
            <a:fillRect/>
          </a:stretch>
        </p:blipFill>
        <p:spPr>
          <a:xfrm>
            <a:off x="8959246" y="2199759"/>
            <a:ext cx="2724150" cy="3190875"/>
          </a:xfrm>
          <a:prstGeom prst="rect">
            <a:avLst/>
          </a:prstGeom>
        </p:spPr>
      </p:pic>
      <p:sp>
        <p:nvSpPr>
          <p:cNvPr id="3" name="TextBox 2">
            <a:extLst>
              <a:ext uri="{FF2B5EF4-FFF2-40B4-BE49-F238E27FC236}">
                <a16:creationId xmlns:a16="http://schemas.microsoft.com/office/drawing/2014/main" id="{4CE4AFDA-A62E-3777-8536-093B47043656}"/>
              </a:ext>
            </a:extLst>
          </p:cNvPr>
          <p:cNvSpPr txBox="1"/>
          <p:nvPr/>
        </p:nvSpPr>
        <p:spPr>
          <a:xfrm>
            <a:off x="11019933" y="6308209"/>
            <a:ext cx="791307" cy="369332"/>
          </a:xfrm>
          <a:prstGeom prst="rect">
            <a:avLst/>
          </a:prstGeom>
          <a:noFill/>
        </p:spPr>
        <p:txBody>
          <a:bodyPr wrap="none" rtlCol="0">
            <a:spAutoFit/>
          </a:bodyPr>
          <a:lstStyle/>
          <a:p>
            <a:r>
              <a:rPr lang="en-US" dirty="0"/>
              <a:t>UA.i.F</a:t>
            </a:r>
          </a:p>
        </p:txBody>
      </p:sp>
    </p:spTree>
    <p:extLst>
      <p:ext uri="{BB962C8B-B14F-4D97-AF65-F5344CB8AC3E}">
        <p14:creationId xmlns:p14="http://schemas.microsoft.com/office/powerpoint/2010/main" val="1370995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461d66d-1dae-447d-bb72-e148995aad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8" ma:contentTypeDescription="Create a new document." ma:contentTypeScope="" ma:versionID="4c175b2d8b3613615e5e5169c31bf0f7">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a64fbdbc87bf93aec50c8afc21b9efc9"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496986-73E8-44E3-A36D-14618F3C20B1}">
  <ds:schemaRefs>
    <ds:schemaRef ds:uri="b461d66d-1dae-447d-bb72-e148995aadc1"/>
    <ds:schemaRef ds:uri="http://www.w3.org/XML/1998/namespace"/>
    <ds:schemaRef ds:uri="2bf66801-57ab-41bc-bb38-e9a17d4acc49"/>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EF2994B-9174-4A02-8F46-D798663DA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29484C-974A-4D92-BBA6-4A3D6352A9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TotalTime>
  <Words>758</Words>
  <Application>Microsoft Office PowerPoint</Application>
  <PresentationFormat>Widescreen</PresentationFormat>
  <Paragraphs>54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PowerPoint Presentation</vt:lpstr>
      <vt:lpstr>PowerPoint Presentation</vt:lpstr>
      <vt:lpstr>Topics</vt:lpstr>
      <vt:lpstr>Course Navigation</vt:lpstr>
      <vt:lpstr>Syllabus</vt:lpstr>
      <vt:lpstr>FAA UAS Website</vt:lpstr>
      <vt:lpstr>Airman Certification Standards (ACS)</vt:lpstr>
      <vt:lpstr>FAA Tracking Number (FTN)</vt:lpstr>
      <vt:lpstr>PSI </vt:lpstr>
      <vt:lpstr>FAA DroneZone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Corns</dc:creator>
  <cp:lastModifiedBy>Kevin Corns</cp:lastModifiedBy>
  <cp:revision>140</cp:revision>
  <dcterms:created xsi:type="dcterms:W3CDTF">2024-08-25T20:54:36Z</dcterms:created>
  <dcterms:modified xsi:type="dcterms:W3CDTF">2025-01-02T00:08:17Z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