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256" r:id="rId5"/>
    <p:sldId id="257" r:id="rId6"/>
    <p:sldId id="259" r:id="rId7"/>
    <p:sldId id="287" r:id="rId8"/>
    <p:sldId id="288" r:id="rId9"/>
    <p:sldId id="274" r:id="rId10"/>
    <p:sldId id="291" r:id="rId11"/>
    <p:sldId id="292" r:id="rId12"/>
    <p:sldId id="289" r:id="rId13"/>
    <p:sldId id="290" r:id="rId14"/>
    <p:sldId id="293" r:id="rId15"/>
    <p:sldId id="258" r:id="rId16"/>
    <p:sldId id="295" r:id="rId17"/>
    <p:sldId id="296" r:id="rId18"/>
    <p:sldId id="294"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2" r:id="rId34"/>
    <p:sldId id="311" r:id="rId35"/>
    <p:sldId id="313" r:id="rId36"/>
    <p:sldId id="314" r:id="rId37"/>
    <p:sldId id="315" r:id="rId38"/>
    <p:sldId id="316" r:id="rId39"/>
    <p:sldId id="317" r:id="rId40"/>
    <p:sldId id="318" r:id="rId41"/>
    <p:sldId id="319" r:id="rId42"/>
    <p:sldId id="320" r:id="rId43"/>
    <p:sldId id="324" r:id="rId44"/>
    <p:sldId id="321" r:id="rId45"/>
    <p:sldId id="322" r:id="rId46"/>
    <p:sldId id="325" r:id="rId47"/>
    <p:sldId id="323"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27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8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43D041-4135-4CD7-8A71-E742347630F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F7EE-403C-4005-8EE4-E760813A024D}" type="slidenum">
              <a:rPr lang="en-US" smtClean="0"/>
              <a:t>‹#›</a:t>
            </a:fld>
            <a:endParaRPr lang="en-US"/>
          </a:p>
        </p:txBody>
      </p:sp>
    </p:spTree>
    <p:extLst>
      <p:ext uri="{BB962C8B-B14F-4D97-AF65-F5344CB8AC3E}">
        <p14:creationId xmlns:p14="http://schemas.microsoft.com/office/powerpoint/2010/main" val="15881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https://www.youtube.com/watch?v=rQ3BAE5GJWw</a:t>
            </a:r>
          </a:p>
        </p:txBody>
      </p:sp>
      <p:sp>
        <p:nvSpPr>
          <p:cNvPr id="4" name="Slide Number Placeholder 3"/>
          <p:cNvSpPr>
            <a:spLocks noGrp="1"/>
          </p:cNvSpPr>
          <p:nvPr>
            <p:ph type="sldNum" sz="quarter" idx="5"/>
          </p:nvPr>
        </p:nvSpPr>
        <p:spPr/>
        <p:txBody>
          <a:bodyPr/>
          <a:lstStyle/>
          <a:p>
            <a:fld id="{334AF7EE-403C-4005-8EE4-E760813A024D}" type="slidenum">
              <a:rPr lang="en-US" smtClean="0"/>
              <a:t>14</a:t>
            </a:fld>
            <a:endParaRPr lang="en-US"/>
          </a:p>
        </p:txBody>
      </p:sp>
    </p:spTree>
    <p:extLst>
      <p:ext uri="{BB962C8B-B14F-4D97-AF65-F5344CB8AC3E}">
        <p14:creationId xmlns:p14="http://schemas.microsoft.com/office/powerpoint/2010/main" val="203318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fly in this Class E without ATC permission. Class E starts at 1200” AGL</a:t>
            </a:r>
          </a:p>
        </p:txBody>
      </p:sp>
      <p:sp>
        <p:nvSpPr>
          <p:cNvPr id="4" name="Slide Number Placeholder 3"/>
          <p:cNvSpPr>
            <a:spLocks noGrp="1"/>
          </p:cNvSpPr>
          <p:nvPr>
            <p:ph type="sldNum" sz="quarter" idx="5"/>
          </p:nvPr>
        </p:nvSpPr>
        <p:spPr/>
        <p:txBody>
          <a:bodyPr/>
          <a:lstStyle/>
          <a:p>
            <a:fld id="{334AF7EE-403C-4005-8EE4-E760813A024D}" type="slidenum">
              <a:rPr lang="en-US" smtClean="0"/>
              <a:t>31</a:t>
            </a:fld>
            <a:endParaRPr lang="en-US"/>
          </a:p>
        </p:txBody>
      </p:sp>
    </p:spTree>
    <p:extLst>
      <p:ext uri="{BB962C8B-B14F-4D97-AF65-F5344CB8AC3E}">
        <p14:creationId xmlns:p14="http://schemas.microsoft.com/office/powerpoint/2010/main" val="326303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F0F0F"/>
                </a:solidFill>
                <a:effectLst/>
                <a:highlight>
                  <a:srgbClr val="FFFFFF"/>
                </a:highlight>
                <a:latin typeface="Roboto" panose="02000000000000000000" pitchFamily="2" charset="0"/>
              </a:rPr>
              <a:t>How to Identify Class G Airspace Tutorial 0:55 </a:t>
            </a:r>
            <a:r>
              <a:rPr lang="en-US" b="0" i="0" dirty="0">
                <a:solidFill>
                  <a:srgbClr val="0F0F0F"/>
                </a:solidFill>
                <a:effectLst/>
                <a:highlight>
                  <a:srgbClr val="FFFFFF"/>
                </a:highlight>
                <a:latin typeface="Roboto" panose="02000000000000000000" pitchFamily="2" charset="0"/>
              </a:rPr>
              <a:t>https://www.youtube.com/watch?v=i5GH2mcmh7U</a:t>
            </a:r>
          </a:p>
          <a:p>
            <a:r>
              <a:rPr lang="en-US" dirty="0"/>
              <a:t> </a:t>
            </a:r>
          </a:p>
        </p:txBody>
      </p:sp>
      <p:sp>
        <p:nvSpPr>
          <p:cNvPr id="4" name="Slide Number Placeholder 3"/>
          <p:cNvSpPr>
            <a:spLocks noGrp="1"/>
          </p:cNvSpPr>
          <p:nvPr>
            <p:ph type="sldNum" sz="quarter" idx="5"/>
          </p:nvPr>
        </p:nvSpPr>
        <p:spPr/>
        <p:txBody>
          <a:bodyPr/>
          <a:lstStyle/>
          <a:p>
            <a:fld id="{334AF7EE-403C-4005-8EE4-E760813A024D}" type="slidenum">
              <a:rPr lang="en-US" smtClean="0"/>
              <a:t>34</a:t>
            </a:fld>
            <a:endParaRPr lang="en-US"/>
          </a:p>
        </p:txBody>
      </p:sp>
    </p:spTree>
    <p:extLst>
      <p:ext uri="{BB962C8B-B14F-4D97-AF65-F5344CB8AC3E}">
        <p14:creationId xmlns:p14="http://schemas.microsoft.com/office/powerpoint/2010/main" val="3387831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G airspace. Can fly in this Class E without ATC permission. Class E starts at 1200” AGL.</a:t>
            </a:r>
          </a:p>
        </p:txBody>
      </p:sp>
      <p:sp>
        <p:nvSpPr>
          <p:cNvPr id="4" name="Slide Number Placeholder 3"/>
          <p:cNvSpPr>
            <a:spLocks noGrp="1"/>
          </p:cNvSpPr>
          <p:nvPr>
            <p:ph type="sldNum" sz="quarter" idx="5"/>
          </p:nvPr>
        </p:nvSpPr>
        <p:spPr/>
        <p:txBody>
          <a:bodyPr/>
          <a:lstStyle/>
          <a:p>
            <a:fld id="{334AF7EE-403C-4005-8EE4-E760813A024D}" type="slidenum">
              <a:rPr lang="en-US" smtClean="0"/>
              <a:t>35</a:t>
            </a:fld>
            <a:endParaRPr lang="en-US"/>
          </a:p>
        </p:txBody>
      </p:sp>
    </p:spTree>
    <p:extLst>
      <p:ext uri="{BB962C8B-B14F-4D97-AF65-F5344CB8AC3E}">
        <p14:creationId xmlns:p14="http://schemas.microsoft.com/office/powerpoint/2010/main" val="288246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David P-40 </a:t>
            </a:r>
          </a:p>
        </p:txBody>
      </p:sp>
      <p:sp>
        <p:nvSpPr>
          <p:cNvPr id="4" name="Slide Number Placeholder 3"/>
          <p:cNvSpPr>
            <a:spLocks noGrp="1"/>
          </p:cNvSpPr>
          <p:nvPr>
            <p:ph type="sldNum" sz="quarter" idx="5"/>
          </p:nvPr>
        </p:nvSpPr>
        <p:spPr/>
        <p:txBody>
          <a:bodyPr/>
          <a:lstStyle/>
          <a:p>
            <a:fld id="{334AF7EE-403C-4005-8EE4-E760813A024D}" type="slidenum">
              <a:rPr lang="en-US" smtClean="0"/>
              <a:t>39</a:t>
            </a:fld>
            <a:endParaRPr lang="en-US"/>
          </a:p>
        </p:txBody>
      </p:sp>
    </p:spTree>
    <p:extLst>
      <p:ext uri="{BB962C8B-B14F-4D97-AF65-F5344CB8AC3E}">
        <p14:creationId xmlns:p14="http://schemas.microsoft.com/office/powerpoint/2010/main" val="345940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Yuma Restricted Areas</a:t>
            </a:r>
          </a:p>
        </p:txBody>
      </p:sp>
      <p:sp>
        <p:nvSpPr>
          <p:cNvPr id="4" name="Slide Number Placeholder 3"/>
          <p:cNvSpPr>
            <a:spLocks noGrp="1"/>
          </p:cNvSpPr>
          <p:nvPr>
            <p:ph type="sldNum" sz="quarter" idx="5"/>
          </p:nvPr>
        </p:nvSpPr>
        <p:spPr/>
        <p:txBody>
          <a:bodyPr/>
          <a:lstStyle/>
          <a:p>
            <a:fld id="{334AF7EE-403C-4005-8EE4-E760813A024D}" type="slidenum">
              <a:rPr lang="en-US" smtClean="0"/>
              <a:t>41</a:t>
            </a:fld>
            <a:endParaRPr lang="en-US"/>
          </a:p>
        </p:txBody>
      </p:sp>
    </p:spTree>
    <p:extLst>
      <p:ext uri="{BB962C8B-B14F-4D97-AF65-F5344CB8AC3E}">
        <p14:creationId xmlns:p14="http://schemas.microsoft.com/office/powerpoint/2010/main" val="307906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Phoenix Sectional</a:t>
            </a:r>
          </a:p>
        </p:txBody>
      </p:sp>
      <p:sp>
        <p:nvSpPr>
          <p:cNvPr id="4" name="Slide Number Placeholder 3"/>
          <p:cNvSpPr>
            <a:spLocks noGrp="1"/>
          </p:cNvSpPr>
          <p:nvPr>
            <p:ph type="sldNum" sz="quarter" idx="5"/>
          </p:nvPr>
        </p:nvSpPr>
        <p:spPr/>
        <p:txBody>
          <a:bodyPr/>
          <a:lstStyle/>
          <a:p>
            <a:fld id="{334AF7EE-403C-4005-8EE4-E760813A024D}" type="slidenum">
              <a:rPr lang="en-US" smtClean="0"/>
              <a:t>42</a:t>
            </a:fld>
            <a:endParaRPr lang="en-US"/>
          </a:p>
        </p:txBody>
      </p:sp>
    </p:spTree>
    <p:extLst>
      <p:ext uri="{BB962C8B-B14F-4D97-AF65-F5344CB8AC3E}">
        <p14:creationId xmlns:p14="http://schemas.microsoft.com/office/powerpoint/2010/main" val="34882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Phoenix Sectional</a:t>
            </a:r>
          </a:p>
        </p:txBody>
      </p:sp>
      <p:sp>
        <p:nvSpPr>
          <p:cNvPr id="4" name="Slide Number Placeholder 3"/>
          <p:cNvSpPr>
            <a:spLocks noGrp="1"/>
          </p:cNvSpPr>
          <p:nvPr>
            <p:ph type="sldNum" sz="quarter" idx="5"/>
          </p:nvPr>
        </p:nvSpPr>
        <p:spPr/>
        <p:txBody>
          <a:bodyPr/>
          <a:lstStyle/>
          <a:p>
            <a:fld id="{334AF7EE-403C-4005-8EE4-E760813A024D}" type="slidenum">
              <a:rPr lang="en-US" smtClean="0"/>
              <a:t>44</a:t>
            </a:fld>
            <a:endParaRPr lang="en-US"/>
          </a:p>
        </p:txBody>
      </p:sp>
    </p:spTree>
    <p:extLst>
      <p:ext uri="{BB962C8B-B14F-4D97-AF65-F5344CB8AC3E}">
        <p14:creationId xmlns:p14="http://schemas.microsoft.com/office/powerpoint/2010/main" val="318708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Phoenix Sectional</a:t>
            </a:r>
          </a:p>
        </p:txBody>
      </p:sp>
      <p:sp>
        <p:nvSpPr>
          <p:cNvPr id="4" name="Slide Number Placeholder 3"/>
          <p:cNvSpPr>
            <a:spLocks noGrp="1"/>
          </p:cNvSpPr>
          <p:nvPr>
            <p:ph type="sldNum" sz="quarter" idx="5"/>
          </p:nvPr>
        </p:nvSpPr>
        <p:spPr/>
        <p:txBody>
          <a:bodyPr/>
          <a:lstStyle/>
          <a:p>
            <a:fld id="{334AF7EE-403C-4005-8EE4-E760813A024D}" type="slidenum">
              <a:rPr lang="en-US" smtClean="0"/>
              <a:t>46</a:t>
            </a:fld>
            <a:endParaRPr lang="en-US"/>
          </a:p>
        </p:txBody>
      </p:sp>
    </p:spTree>
    <p:extLst>
      <p:ext uri="{BB962C8B-B14F-4D97-AF65-F5344CB8AC3E}">
        <p14:creationId xmlns:p14="http://schemas.microsoft.com/office/powerpoint/2010/main" val="1807994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Phoenix Sectional</a:t>
            </a:r>
          </a:p>
        </p:txBody>
      </p:sp>
      <p:sp>
        <p:nvSpPr>
          <p:cNvPr id="4" name="Slide Number Placeholder 3"/>
          <p:cNvSpPr>
            <a:spLocks noGrp="1"/>
          </p:cNvSpPr>
          <p:nvPr>
            <p:ph type="sldNum" sz="quarter" idx="5"/>
          </p:nvPr>
        </p:nvSpPr>
        <p:spPr/>
        <p:txBody>
          <a:bodyPr/>
          <a:lstStyle/>
          <a:p>
            <a:fld id="{334AF7EE-403C-4005-8EE4-E760813A024D}" type="slidenum">
              <a:rPr lang="en-US" smtClean="0"/>
              <a:t>48</a:t>
            </a:fld>
            <a:endParaRPr lang="en-US"/>
          </a:p>
        </p:txBody>
      </p:sp>
    </p:spTree>
    <p:extLst>
      <p:ext uri="{BB962C8B-B14F-4D97-AF65-F5344CB8AC3E}">
        <p14:creationId xmlns:p14="http://schemas.microsoft.com/office/powerpoint/2010/main" val="894839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AF7EE-403C-4005-8EE4-E760813A024D}" type="slidenum">
              <a:rPr lang="en-US" smtClean="0"/>
              <a:t>51</a:t>
            </a:fld>
            <a:endParaRPr lang="en-US"/>
          </a:p>
        </p:txBody>
      </p:sp>
    </p:spTree>
    <p:extLst>
      <p:ext uri="{BB962C8B-B14F-4D97-AF65-F5344CB8AC3E}">
        <p14:creationId xmlns:p14="http://schemas.microsoft.com/office/powerpoint/2010/main" val="101770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AF7EE-403C-4005-8EE4-E760813A024D}" type="slidenum">
              <a:rPr lang="en-US" smtClean="0"/>
              <a:t>15</a:t>
            </a:fld>
            <a:endParaRPr lang="en-US"/>
          </a:p>
        </p:txBody>
      </p:sp>
    </p:spTree>
    <p:extLst>
      <p:ext uri="{BB962C8B-B14F-4D97-AF65-F5344CB8AC3E}">
        <p14:creationId xmlns:p14="http://schemas.microsoft.com/office/powerpoint/2010/main" val="29470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AF7EE-403C-4005-8EE4-E760813A024D}" type="slidenum">
              <a:rPr lang="en-US" smtClean="0"/>
              <a:t>56</a:t>
            </a:fld>
            <a:endParaRPr lang="en-US"/>
          </a:p>
        </p:txBody>
      </p:sp>
    </p:spTree>
    <p:extLst>
      <p:ext uri="{BB962C8B-B14F-4D97-AF65-F5344CB8AC3E}">
        <p14:creationId xmlns:p14="http://schemas.microsoft.com/office/powerpoint/2010/main" val="336267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AF7EE-403C-4005-8EE4-E760813A024D}" type="slidenum">
              <a:rPr lang="en-US" smtClean="0"/>
              <a:t>58</a:t>
            </a:fld>
            <a:endParaRPr lang="en-US"/>
          </a:p>
        </p:txBody>
      </p:sp>
    </p:spTree>
    <p:extLst>
      <p:ext uri="{BB962C8B-B14F-4D97-AF65-F5344CB8AC3E}">
        <p14:creationId xmlns:p14="http://schemas.microsoft.com/office/powerpoint/2010/main" val="78121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https://www.youtube.com/watch?v=IpH-xWGyWfE</a:t>
            </a:r>
          </a:p>
        </p:txBody>
      </p:sp>
      <p:sp>
        <p:nvSpPr>
          <p:cNvPr id="4" name="Slide Number Placeholder 3"/>
          <p:cNvSpPr>
            <a:spLocks noGrp="1"/>
          </p:cNvSpPr>
          <p:nvPr>
            <p:ph type="sldNum" sz="quarter" idx="5"/>
          </p:nvPr>
        </p:nvSpPr>
        <p:spPr/>
        <p:txBody>
          <a:bodyPr/>
          <a:lstStyle/>
          <a:p>
            <a:fld id="{334AF7EE-403C-4005-8EE4-E760813A024D}" type="slidenum">
              <a:rPr lang="en-US" smtClean="0"/>
              <a:t>18</a:t>
            </a:fld>
            <a:endParaRPr lang="en-US"/>
          </a:p>
        </p:txBody>
      </p:sp>
    </p:spTree>
    <p:extLst>
      <p:ext uri="{BB962C8B-B14F-4D97-AF65-F5344CB8AC3E}">
        <p14:creationId xmlns:p14="http://schemas.microsoft.com/office/powerpoint/2010/main" val="301296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AF7EE-403C-4005-8EE4-E760813A024D}" type="slidenum">
              <a:rPr lang="en-US" smtClean="0"/>
              <a:t>19</a:t>
            </a:fld>
            <a:endParaRPr lang="en-US"/>
          </a:p>
        </p:txBody>
      </p:sp>
    </p:spTree>
    <p:extLst>
      <p:ext uri="{BB962C8B-B14F-4D97-AF65-F5344CB8AC3E}">
        <p14:creationId xmlns:p14="http://schemas.microsoft.com/office/powerpoint/2010/main" val="405080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F0F0F"/>
                </a:solidFill>
                <a:effectLst/>
                <a:highlight>
                  <a:srgbClr val="FFFFFF"/>
                </a:highlight>
                <a:latin typeface="Roboto" panose="02000000000000000000" pitchFamily="2" charset="0"/>
              </a:rPr>
              <a:t>How to Identify Class D Airspace Tutorial 0:42 </a:t>
            </a:r>
            <a:r>
              <a:rPr lang="en-US" dirty="0"/>
              <a:t>https://www.youtube.com/watch?v=QlBPNAUseNE</a:t>
            </a:r>
          </a:p>
        </p:txBody>
      </p:sp>
      <p:sp>
        <p:nvSpPr>
          <p:cNvPr id="4" name="Slide Number Placeholder 3"/>
          <p:cNvSpPr>
            <a:spLocks noGrp="1"/>
          </p:cNvSpPr>
          <p:nvPr>
            <p:ph type="sldNum" sz="quarter" idx="5"/>
          </p:nvPr>
        </p:nvSpPr>
        <p:spPr/>
        <p:txBody>
          <a:bodyPr/>
          <a:lstStyle/>
          <a:p>
            <a:fld id="{334AF7EE-403C-4005-8EE4-E760813A024D}" type="slidenum">
              <a:rPr lang="en-US" smtClean="0"/>
              <a:t>22</a:t>
            </a:fld>
            <a:endParaRPr lang="en-US"/>
          </a:p>
        </p:txBody>
      </p:sp>
    </p:spTree>
    <p:extLst>
      <p:ext uri="{BB962C8B-B14F-4D97-AF65-F5344CB8AC3E}">
        <p14:creationId xmlns:p14="http://schemas.microsoft.com/office/powerpoint/2010/main" val="406185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KNMM</a:t>
            </a:r>
          </a:p>
        </p:txBody>
      </p:sp>
      <p:sp>
        <p:nvSpPr>
          <p:cNvPr id="4" name="Slide Number Placeholder 3"/>
          <p:cNvSpPr>
            <a:spLocks noGrp="1"/>
          </p:cNvSpPr>
          <p:nvPr>
            <p:ph type="sldNum" sz="quarter" idx="5"/>
          </p:nvPr>
        </p:nvSpPr>
        <p:spPr/>
        <p:txBody>
          <a:bodyPr/>
          <a:lstStyle/>
          <a:p>
            <a:fld id="{334AF7EE-403C-4005-8EE4-E760813A024D}" type="slidenum">
              <a:rPr lang="en-US" smtClean="0"/>
              <a:t>23</a:t>
            </a:fld>
            <a:endParaRPr lang="en-US"/>
          </a:p>
        </p:txBody>
      </p:sp>
    </p:spTree>
    <p:extLst>
      <p:ext uri="{BB962C8B-B14F-4D97-AF65-F5344CB8AC3E}">
        <p14:creationId xmlns:p14="http://schemas.microsoft.com/office/powerpoint/2010/main" val="137691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E airspace designated for an airport SFC to 17,999</a:t>
            </a:r>
          </a:p>
        </p:txBody>
      </p:sp>
      <p:sp>
        <p:nvSpPr>
          <p:cNvPr id="4" name="Slide Number Placeholder 3"/>
          <p:cNvSpPr>
            <a:spLocks noGrp="1"/>
          </p:cNvSpPr>
          <p:nvPr>
            <p:ph type="sldNum" sz="quarter" idx="5"/>
          </p:nvPr>
        </p:nvSpPr>
        <p:spPr/>
        <p:txBody>
          <a:bodyPr/>
          <a:lstStyle/>
          <a:p>
            <a:fld id="{334AF7EE-403C-4005-8EE4-E760813A024D}" type="slidenum">
              <a:rPr lang="en-US" smtClean="0"/>
              <a:t>27</a:t>
            </a:fld>
            <a:endParaRPr lang="en-US"/>
          </a:p>
        </p:txBody>
      </p:sp>
    </p:spTree>
    <p:extLst>
      <p:ext uri="{BB962C8B-B14F-4D97-AF65-F5344CB8AC3E}">
        <p14:creationId xmlns:p14="http://schemas.microsoft.com/office/powerpoint/2010/main" val="310052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E airspace extension SFC to bottom of Class B in this case. Can fly in this Class E without ATC permission.</a:t>
            </a:r>
          </a:p>
        </p:txBody>
      </p:sp>
      <p:sp>
        <p:nvSpPr>
          <p:cNvPr id="4" name="Slide Number Placeholder 3"/>
          <p:cNvSpPr>
            <a:spLocks noGrp="1"/>
          </p:cNvSpPr>
          <p:nvPr>
            <p:ph type="sldNum" sz="quarter" idx="5"/>
          </p:nvPr>
        </p:nvSpPr>
        <p:spPr/>
        <p:txBody>
          <a:bodyPr/>
          <a:lstStyle/>
          <a:p>
            <a:fld id="{334AF7EE-403C-4005-8EE4-E760813A024D}" type="slidenum">
              <a:rPr lang="en-US" smtClean="0"/>
              <a:t>29</a:t>
            </a:fld>
            <a:endParaRPr lang="en-US"/>
          </a:p>
        </p:txBody>
      </p:sp>
    </p:spTree>
    <p:extLst>
      <p:ext uri="{BB962C8B-B14F-4D97-AF65-F5344CB8AC3E}">
        <p14:creationId xmlns:p14="http://schemas.microsoft.com/office/powerpoint/2010/main" val="198022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fly in this Class E without ATC permission. Class E starts at 700’ AGL</a:t>
            </a:r>
          </a:p>
        </p:txBody>
      </p:sp>
      <p:sp>
        <p:nvSpPr>
          <p:cNvPr id="4" name="Slide Number Placeholder 3"/>
          <p:cNvSpPr>
            <a:spLocks noGrp="1"/>
          </p:cNvSpPr>
          <p:nvPr>
            <p:ph type="sldNum" sz="quarter" idx="5"/>
          </p:nvPr>
        </p:nvSpPr>
        <p:spPr/>
        <p:txBody>
          <a:bodyPr/>
          <a:lstStyle/>
          <a:p>
            <a:fld id="{334AF7EE-403C-4005-8EE4-E760813A024D}" type="slidenum">
              <a:rPr lang="en-US" smtClean="0"/>
              <a:t>30</a:t>
            </a:fld>
            <a:endParaRPr lang="en-US"/>
          </a:p>
        </p:txBody>
      </p:sp>
    </p:spTree>
    <p:extLst>
      <p:ext uri="{BB962C8B-B14F-4D97-AF65-F5344CB8AC3E}">
        <p14:creationId xmlns:p14="http://schemas.microsoft.com/office/powerpoint/2010/main" val="155842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FC29-0DBF-405C-325B-2E4614B317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8FEF48-F956-CD3D-3780-A511773E5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9C617A-1A64-0E20-D5BE-032F85BC547A}"/>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F9A5151F-15DA-EA2D-1223-58488E72B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B45C3-24FF-0986-0B1E-94C0BB8ED0AE}"/>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116613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EE4B-B4F9-33F2-B66C-B7F2D33DB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879BCE-DAE1-1AAF-EA68-AAA8EFD29A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9BEAF-54C2-F2A1-EC3A-8EAC1EA4B477}"/>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2B6815D3-617D-94A0-DEA1-DCE28893E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702CF-4B86-5676-2EB8-549C48C2ECB0}"/>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199466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1DCF6-7026-3E82-E2FA-C52298F19C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7984C1-5634-A650-BB5E-C359131849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9B0B8-5A9D-D963-5B43-6F3568EE914F}"/>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C7A319DF-49E9-5A1B-5C51-89CD6AAD8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0FD81-32F6-0C86-8EC4-6A0CC1CE1B62}"/>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370299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C3D9-21C0-5820-01EE-15B6DAB92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B2353-6A1F-87D7-1D2F-1B50647D54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A5705-0EB5-C93D-AABD-40AA68AEE38F}"/>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50923F0E-96C8-2AD9-4590-9D3A2EB82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DDD3F-35AD-9DE4-B56C-B4F38D2FD72A}"/>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425451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F8FA-FA5E-A843-34C7-A9B7579F7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2A52E-6512-2726-C370-FB65B58443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545669-E6AF-5E87-DA62-272EA1CFABE6}"/>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6A4D7828-FFCA-2A9B-7265-CA74F8163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E25C3-4D10-EE85-2503-488C5DB93649}"/>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9649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E052-2C04-93F1-6040-E84C23B7F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86D7E-8D1D-9814-6996-269F03034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A86A1B-C21C-467B-B2FA-874FB7A72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3DC17-65EA-79A6-FA5B-589E13C9EFAE}"/>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6" name="Footer Placeholder 5">
            <a:extLst>
              <a:ext uri="{FF2B5EF4-FFF2-40B4-BE49-F238E27FC236}">
                <a16:creationId xmlns:a16="http://schemas.microsoft.com/office/drawing/2014/main" id="{7150727A-8C77-FCAD-449C-9818A2B70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24017-B64E-44B4-D3AC-37D11729426B}"/>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425364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A0C7-3BE0-DC7E-9511-9416E8021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11223-C2C8-BCFE-D4C1-139715A62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29EF7-1C7E-2FD1-DA68-9E1C56E74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C539A-D6BF-BC6E-D4BF-628BDC3C9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8FF25-B695-5B0D-42CE-399983E77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5ACCB8-62D9-8A22-DFAC-2081FA0ACDFA}"/>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8" name="Footer Placeholder 7">
            <a:extLst>
              <a:ext uri="{FF2B5EF4-FFF2-40B4-BE49-F238E27FC236}">
                <a16:creationId xmlns:a16="http://schemas.microsoft.com/office/drawing/2014/main" id="{AD8D59AB-59F2-6976-9950-3F03E5E1A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D9F6C-0688-8FC8-B240-CB293A214635}"/>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237908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8342-2609-BEF2-0649-A2A81B69C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388608-B088-A2F5-2E37-EDBD50B913B8}"/>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4" name="Footer Placeholder 3">
            <a:extLst>
              <a:ext uri="{FF2B5EF4-FFF2-40B4-BE49-F238E27FC236}">
                <a16:creationId xmlns:a16="http://schemas.microsoft.com/office/drawing/2014/main" id="{DE0551FF-0E1C-EB67-604F-02976A30B7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9DC04F-2507-A110-DFA8-F37834FEAE18}"/>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146271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791D3-F0D1-7955-AA7C-9FC6839D9A70}"/>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3" name="Footer Placeholder 2">
            <a:extLst>
              <a:ext uri="{FF2B5EF4-FFF2-40B4-BE49-F238E27FC236}">
                <a16:creationId xmlns:a16="http://schemas.microsoft.com/office/drawing/2014/main" id="{B71A8264-C664-C0A5-865B-4F032AFEAE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D6B5E-7CCA-410A-CF87-936CB4BE22DD}"/>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27678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E99D-87D9-4C6F-8AED-D53A9B697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77C19-CBDD-8B5F-CB4E-2FC83D4B0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7F7DA-D602-70FA-A7D8-DC17DA5FF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7114D-694A-8DD2-A1C4-9FBBA1C3A52F}"/>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6" name="Footer Placeholder 5">
            <a:extLst>
              <a:ext uri="{FF2B5EF4-FFF2-40B4-BE49-F238E27FC236}">
                <a16:creationId xmlns:a16="http://schemas.microsoft.com/office/drawing/2014/main" id="{6C54FDF3-C879-E50A-BEAC-68B200410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67C23-C2CF-C1CA-7DD1-A41829DC4F7E}"/>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273372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59D5-DDEB-A855-2303-32BB3FB35E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542BEB-7596-DFB0-2AA4-9DAA770F6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6E5C43-28CD-91AD-6D68-A2C1BA84D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664AF-59C3-3975-16FE-455E27CAA082}"/>
              </a:ext>
            </a:extLst>
          </p:cNvPr>
          <p:cNvSpPr>
            <a:spLocks noGrp="1"/>
          </p:cNvSpPr>
          <p:nvPr>
            <p:ph type="dt" sz="half" idx="10"/>
          </p:nvPr>
        </p:nvSpPr>
        <p:spPr/>
        <p:txBody>
          <a:bodyPr/>
          <a:lstStyle/>
          <a:p>
            <a:fld id="{2E7CE1EA-5AD6-4D49-A3B7-463A26BEFFEF}" type="datetimeFigureOut">
              <a:rPr lang="en-US" smtClean="0"/>
              <a:t>1/1/2025</a:t>
            </a:fld>
            <a:endParaRPr lang="en-US"/>
          </a:p>
        </p:txBody>
      </p:sp>
      <p:sp>
        <p:nvSpPr>
          <p:cNvPr id="6" name="Footer Placeholder 5">
            <a:extLst>
              <a:ext uri="{FF2B5EF4-FFF2-40B4-BE49-F238E27FC236}">
                <a16:creationId xmlns:a16="http://schemas.microsoft.com/office/drawing/2014/main" id="{6DCBECBB-3657-DEFA-CFFA-66A0632B9E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21CBE-6D34-A15A-C13C-706DD2885D64}"/>
              </a:ext>
            </a:extLst>
          </p:cNvPr>
          <p:cNvSpPr>
            <a:spLocks noGrp="1"/>
          </p:cNvSpPr>
          <p:nvPr>
            <p:ph type="sldNum" sz="quarter" idx="12"/>
          </p:nvPr>
        </p:nvSpPr>
        <p:spPr/>
        <p:txBody>
          <a:bodyPr/>
          <a:lstStyle/>
          <a:p>
            <a:fld id="{92FA197A-C7B0-47B6-B464-D29C38C96700}" type="slidenum">
              <a:rPr lang="en-US" smtClean="0"/>
              <a:t>‹#›</a:t>
            </a:fld>
            <a:endParaRPr lang="en-US"/>
          </a:p>
        </p:txBody>
      </p:sp>
    </p:spTree>
    <p:extLst>
      <p:ext uri="{BB962C8B-B14F-4D97-AF65-F5344CB8AC3E}">
        <p14:creationId xmlns:p14="http://schemas.microsoft.com/office/powerpoint/2010/main" val="10518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8BD82-CAEF-D478-E5D1-F86EB44B5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5CB87-5625-84E4-FCFF-CD6081A6CC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8453F-AF09-4F80-1A93-B24DBF6B96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7CE1EA-5AD6-4D49-A3B7-463A26BEFFEF}" type="datetimeFigureOut">
              <a:rPr lang="en-US" smtClean="0"/>
              <a:t>1/1/2025</a:t>
            </a:fld>
            <a:endParaRPr lang="en-US"/>
          </a:p>
        </p:txBody>
      </p:sp>
      <p:sp>
        <p:nvSpPr>
          <p:cNvPr id="5" name="Footer Placeholder 4">
            <a:extLst>
              <a:ext uri="{FF2B5EF4-FFF2-40B4-BE49-F238E27FC236}">
                <a16:creationId xmlns:a16="http://schemas.microsoft.com/office/drawing/2014/main" id="{54B91620-E8B3-CCED-D9F5-A3B0C94E3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AAD36C-9686-4064-EDF3-84C9EAB68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FA197A-C7B0-47B6-B464-D29C38C96700}" type="slidenum">
              <a:rPr lang="en-US" smtClean="0"/>
              <a:t>‹#›</a:t>
            </a:fld>
            <a:endParaRPr lang="en-US"/>
          </a:p>
        </p:txBody>
      </p:sp>
    </p:spTree>
    <p:extLst>
      <p:ext uri="{BB962C8B-B14F-4D97-AF65-F5344CB8AC3E}">
        <p14:creationId xmlns:p14="http://schemas.microsoft.com/office/powerpoint/2010/main" val="2578811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rQ3BAE5GJWw?feature=oembed"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IpH-xWGyWfE?feature=oembed"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QlBPNAUseNE?feature=oembed" TargetMode="Externa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CsrFQzSR2qo?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i5GH2mcmh7U?feature=oembed" TargetMode="Externa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skyvector.com/" TargetMode="Externa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skyvector.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4179B5-C03D-2A17-1DCD-8999B78228B5}"/>
              </a:ext>
            </a:extLst>
          </p:cNvPr>
          <p:cNvSpPr txBox="1"/>
          <p:nvPr/>
        </p:nvSpPr>
        <p:spPr>
          <a:xfrm>
            <a:off x="7717526" y="1346069"/>
            <a:ext cx="4300152" cy="1138773"/>
          </a:xfrm>
          <a:prstGeom prst="rect">
            <a:avLst/>
          </a:prstGeom>
          <a:noFill/>
        </p:spPr>
        <p:txBody>
          <a:bodyPr wrap="none" rtlCol="0">
            <a:spAutoFit/>
          </a:bodyPr>
          <a:lstStyle/>
          <a:p>
            <a:pPr algn="ctr"/>
            <a:r>
              <a:rPr lang="en-US" sz="3600" dirty="0">
                <a:solidFill>
                  <a:schemeClr val="bg1"/>
                </a:solidFill>
                <a:latin typeface="Arial" panose="020B0604020202020204" pitchFamily="34" charset="0"/>
                <a:cs typeface="Arial" panose="020B0604020202020204" pitchFamily="34" charset="0"/>
              </a:rPr>
              <a:t>UA.III Weather</a:t>
            </a:r>
          </a:p>
          <a:p>
            <a:pPr algn="ctr"/>
            <a:r>
              <a:rPr lang="en-US" sz="3200" dirty="0">
                <a:solidFill>
                  <a:schemeClr val="bg1"/>
                </a:solidFill>
                <a:latin typeface="Arial" panose="020B0604020202020204" pitchFamily="34" charset="0"/>
                <a:cs typeface="Arial" panose="020B0604020202020204" pitchFamily="34" charset="0"/>
              </a:rPr>
              <a:t>A. Sources of Weather</a:t>
            </a:r>
          </a:p>
        </p:txBody>
      </p:sp>
    </p:spTree>
    <p:extLst>
      <p:ext uri="{BB962C8B-B14F-4D97-AF65-F5344CB8AC3E}">
        <p14:creationId xmlns:p14="http://schemas.microsoft.com/office/powerpoint/2010/main" val="363619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2C68-74F7-BE4A-0926-D536037EE7DA}"/>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9E0BF6CD-567F-22F3-4539-F104865430B4}"/>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BDCE746B-D575-929B-F5F9-7FB05267E5A9}"/>
              </a:ext>
            </a:extLst>
          </p:cNvPr>
          <p:cNvPicPr>
            <a:picLocks noChangeAspect="1"/>
          </p:cNvPicPr>
          <p:nvPr/>
        </p:nvPicPr>
        <p:blipFill>
          <a:blip r:embed="rId2"/>
          <a:stretch>
            <a:fillRect/>
          </a:stretch>
        </p:blipFill>
        <p:spPr>
          <a:xfrm>
            <a:off x="1333500" y="80962"/>
            <a:ext cx="9525000" cy="6696075"/>
          </a:xfrm>
          <a:prstGeom prst="rect">
            <a:avLst/>
          </a:prstGeom>
        </p:spPr>
      </p:pic>
    </p:spTree>
    <p:extLst>
      <p:ext uri="{BB962C8B-B14F-4D97-AF65-F5344CB8AC3E}">
        <p14:creationId xmlns:p14="http://schemas.microsoft.com/office/powerpoint/2010/main" val="243573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6F11-DC19-776F-6374-85760545F67E}"/>
              </a:ext>
            </a:extLst>
          </p:cNvPr>
          <p:cNvSpPr>
            <a:spLocks noGrp="1"/>
          </p:cNvSpPr>
          <p:nvPr>
            <p:ph type="title"/>
          </p:nvPr>
        </p:nvSpPr>
        <p:spPr/>
        <p:txBody>
          <a:bodyPr/>
          <a:lstStyle/>
          <a:p>
            <a:pPr algn="ctr"/>
            <a:r>
              <a:rPr lang="en-US" dirty="0"/>
              <a:t>Additional Airspace Information</a:t>
            </a:r>
          </a:p>
        </p:txBody>
      </p:sp>
      <p:sp>
        <p:nvSpPr>
          <p:cNvPr id="3" name="Content Placeholder 2">
            <a:extLst>
              <a:ext uri="{FF2B5EF4-FFF2-40B4-BE49-F238E27FC236}">
                <a16:creationId xmlns:a16="http://schemas.microsoft.com/office/drawing/2014/main" id="{AD02A3AE-13EA-A1AA-6BF6-97C11A041D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080D565-1DE4-37CA-B6E7-B969BEFCF0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4136" y="1825624"/>
            <a:ext cx="3363646" cy="4351339"/>
          </a:xfrm>
          <a:prstGeom prst="rect">
            <a:avLst/>
          </a:prstGeom>
        </p:spPr>
      </p:pic>
      <p:sp>
        <p:nvSpPr>
          <p:cNvPr id="7" name="TextBox 6">
            <a:extLst>
              <a:ext uri="{FF2B5EF4-FFF2-40B4-BE49-F238E27FC236}">
                <a16:creationId xmlns:a16="http://schemas.microsoft.com/office/drawing/2014/main" id="{711A85BB-C253-F6DC-77FC-58033446FCEF}"/>
              </a:ext>
            </a:extLst>
          </p:cNvPr>
          <p:cNvSpPr txBox="1"/>
          <p:nvPr/>
        </p:nvSpPr>
        <p:spPr>
          <a:xfrm>
            <a:off x="838200" y="6311900"/>
            <a:ext cx="10515600" cy="369332"/>
          </a:xfrm>
          <a:prstGeom prst="rect">
            <a:avLst/>
          </a:prstGeom>
          <a:noFill/>
        </p:spPr>
        <p:txBody>
          <a:bodyPr wrap="square">
            <a:spAutoFit/>
          </a:bodyPr>
          <a:lstStyle/>
          <a:p>
            <a:pPr algn="ctr"/>
            <a:r>
              <a:rPr lang="en-US" dirty="0"/>
              <a:t>https://www.faa.gov/regulations_policies/handbooks_manuals/aviation/phak</a:t>
            </a:r>
          </a:p>
        </p:txBody>
      </p:sp>
      <p:pic>
        <p:nvPicPr>
          <p:cNvPr id="9" name="Picture 8">
            <a:extLst>
              <a:ext uri="{FF2B5EF4-FFF2-40B4-BE49-F238E27FC236}">
                <a16:creationId xmlns:a16="http://schemas.microsoft.com/office/drawing/2014/main" id="{60EFCC03-DB0C-0C2D-E967-081AE56E5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4220" y="1825623"/>
            <a:ext cx="3340705" cy="4351339"/>
          </a:xfrm>
          <a:prstGeom prst="rect">
            <a:avLst/>
          </a:prstGeom>
        </p:spPr>
      </p:pic>
      <p:pic>
        <p:nvPicPr>
          <p:cNvPr id="11" name="Picture 10">
            <a:extLst>
              <a:ext uri="{FF2B5EF4-FFF2-40B4-BE49-F238E27FC236}">
                <a16:creationId xmlns:a16="http://schemas.microsoft.com/office/drawing/2014/main" id="{8B1151D7-A49F-F186-0821-CE24FCBEC7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3642" y="3034504"/>
            <a:ext cx="1644718" cy="1933575"/>
          </a:xfrm>
          <a:prstGeom prst="rect">
            <a:avLst/>
          </a:prstGeom>
        </p:spPr>
      </p:pic>
    </p:spTree>
    <p:extLst>
      <p:ext uri="{BB962C8B-B14F-4D97-AF65-F5344CB8AC3E}">
        <p14:creationId xmlns:p14="http://schemas.microsoft.com/office/powerpoint/2010/main" val="2075897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Class B controlled airspace </a:t>
            </a:r>
            <a:r>
              <a:rPr lang="en-US" sz="1800" dirty="0"/>
              <a:t>(PHAK Ch. 15)</a:t>
            </a:r>
          </a:p>
          <a:p>
            <a:pPr marL="0" indent="0">
              <a:buNone/>
            </a:pPr>
            <a:r>
              <a:rPr lang="en-US" sz="2400" dirty="0">
                <a:latin typeface="Arial" panose="020B0604020202020204" pitchFamily="34" charset="0"/>
                <a:cs typeface="Arial" panose="020B0604020202020204" pitchFamily="34" charset="0"/>
              </a:rPr>
              <a:t>Class B airspace is generally airspace from the surface to 10,000 feet MSL surrounding the nation’s busiest airports in terms of airport operations or passenger enplanements. The configuration of each Class B airspace area is individually tailored, consists of a surface area and two or more layers (some Class B airspace areas resemble upside-down wedding cakes), and is designed to contain all published instrument procedures once an aircraft enters the airspace. ATC clearance is required for all aircraft to operate in the area, and all aircraft that are so cleared receive separation services within the airspace.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3245" cy="369332"/>
          </a:xfrm>
          <a:prstGeom prst="rect">
            <a:avLst/>
          </a:prstGeom>
          <a:noFill/>
        </p:spPr>
        <p:txBody>
          <a:bodyPr wrap="none" rtlCol="0">
            <a:spAutoFit/>
          </a:bodyPr>
          <a:lstStyle/>
          <a:p>
            <a:r>
              <a:rPr lang="en-US" dirty="0"/>
              <a:t>UA.II.A.K1a</a:t>
            </a:r>
          </a:p>
        </p:txBody>
      </p:sp>
    </p:spTree>
    <p:extLst>
      <p:ext uri="{BB962C8B-B14F-4D97-AF65-F5344CB8AC3E}">
        <p14:creationId xmlns:p14="http://schemas.microsoft.com/office/powerpoint/2010/main" val="176796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2" name="TextBox 1">
            <a:extLst>
              <a:ext uri="{FF2B5EF4-FFF2-40B4-BE49-F238E27FC236}">
                <a16:creationId xmlns:a16="http://schemas.microsoft.com/office/drawing/2014/main" id="{5AE25664-493B-CF6F-5D08-A5A1FF5B589A}"/>
              </a:ext>
            </a:extLst>
          </p:cNvPr>
          <p:cNvSpPr txBox="1"/>
          <p:nvPr/>
        </p:nvSpPr>
        <p:spPr>
          <a:xfrm>
            <a:off x="10788548" y="6308209"/>
            <a:ext cx="1313245" cy="369332"/>
          </a:xfrm>
          <a:prstGeom prst="rect">
            <a:avLst/>
          </a:prstGeom>
          <a:noFill/>
        </p:spPr>
        <p:txBody>
          <a:bodyPr wrap="none" rtlCol="0">
            <a:spAutoFit/>
          </a:bodyPr>
          <a:lstStyle/>
          <a:p>
            <a:r>
              <a:rPr lang="en-US" dirty="0"/>
              <a:t>UA.II.A.K1a</a:t>
            </a:r>
          </a:p>
        </p:txBody>
      </p:sp>
    </p:spTree>
    <p:extLst>
      <p:ext uri="{BB962C8B-B14F-4D97-AF65-F5344CB8AC3E}">
        <p14:creationId xmlns:p14="http://schemas.microsoft.com/office/powerpoint/2010/main" val="1220770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3B80-FAD7-3768-8BEB-21DACCB0E5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26AFAC-EB7D-9CAA-BFA0-FEA437C32C8A}"/>
              </a:ext>
            </a:extLst>
          </p:cNvPr>
          <p:cNvSpPr>
            <a:spLocks noGrp="1"/>
          </p:cNvSpPr>
          <p:nvPr>
            <p:ph idx="1"/>
          </p:nvPr>
        </p:nvSpPr>
        <p:spPr/>
        <p:txBody>
          <a:bodyPr/>
          <a:lstStyle/>
          <a:p>
            <a:endParaRPr lang="en-US"/>
          </a:p>
        </p:txBody>
      </p:sp>
      <p:pic>
        <p:nvPicPr>
          <p:cNvPr id="4" name="Online Media 3" title="How to Identify Class B Airspace Tutorial">
            <a:hlinkClick r:id="" action="ppaction://media"/>
            <a:extLst>
              <a:ext uri="{FF2B5EF4-FFF2-40B4-BE49-F238E27FC236}">
                <a16:creationId xmlns:a16="http://schemas.microsoft.com/office/drawing/2014/main" id="{2258E741-7BF3-9EC0-98E7-9872E6D3B3C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9027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3245" cy="369332"/>
          </a:xfrm>
          <a:prstGeom prst="rect">
            <a:avLst/>
          </a:prstGeom>
          <a:noFill/>
        </p:spPr>
        <p:txBody>
          <a:bodyPr wrap="none" rtlCol="0">
            <a:spAutoFit/>
          </a:bodyPr>
          <a:lstStyle/>
          <a:p>
            <a:r>
              <a:rPr lang="en-US" dirty="0"/>
              <a:t>UA.II.A.K1a</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004055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Class C controlled airspace </a:t>
            </a:r>
            <a:r>
              <a:rPr lang="en-US" sz="2000" dirty="0"/>
              <a:t>(PHAK Ch. 15)</a:t>
            </a:r>
          </a:p>
          <a:p>
            <a:pPr marL="0" indent="0">
              <a:buNone/>
            </a:pPr>
            <a:r>
              <a:rPr lang="en-US" sz="2400" dirty="0">
                <a:latin typeface="Arial" panose="020B0604020202020204" pitchFamily="34" charset="0"/>
                <a:cs typeface="Arial" panose="020B0604020202020204" pitchFamily="34" charset="0"/>
              </a:rPr>
              <a:t>Class C airspace is generally airspace from the surface to 4,000 feet above the airport elevation (charted in MSL) surrounding those airports that have an operational control tower, are serviced by a radar approach control, and have a certain number of IFR operations or passenger enplanements. Although the configuration of each Class C area is individually tailored, the airspace usually consists of a surface area with a five NM radius, an outer circle with a ten NM radius that extends from 1,200 feet to 4,000 feet above the airport elevation. Each aircraft must establish two-way radio communications with the ATC facility providing air traffic services prior to entering the airspace and thereafter must maintain those communications while within the airspace.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UA.II.A.K1b</a:t>
            </a:r>
          </a:p>
        </p:txBody>
      </p:sp>
    </p:spTree>
    <p:extLst>
      <p:ext uri="{BB962C8B-B14F-4D97-AF65-F5344CB8AC3E}">
        <p14:creationId xmlns:p14="http://schemas.microsoft.com/office/powerpoint/2010/main" val="83531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2" name="TextBox 1">
            <a:extLst>
              <a:ext uri="{FF2B5EF4-FFF2-40B4-BE49-F238E27FC236}">
                <a16:creationId xmlns:a16="http://schemas.microsoft.com/office/drawing/2014/main" id="{5AE25664-493B-CF6F-5D08-A5A1FF5B589A}"/>
              </a:ext>
            </a:extLst>
          </p:cNvPr>
          <p:cNvSpPr txBox="1"/>
          <p:nvPr/>
        </p:nvSpPr>
        <p:spPr>
          <a:xfrm>
            <a:off x="10788548" y="6308209"/>
            <a:ext cx="1313245" cy="369332"/>
          </a:xfrm>
          <a:prstGeom prst="rect">
            <a:avLst/>
          </a:prstGeom>
          <a:noFill/>
        </p:spPr>
        <p:txBody>
          <a:bodyPr wrap="none" rtlCol="0">
            <a:spAutoFit/>
          </a:bodyPr>
          <a:lstStyle/>
          <a:p>
            <a:r>
              <a:rPr lang="en-US" dirty="0"/>
              <a:t>UA.II.A.K1b</a:t>
            </a:r>
          </a:p>
        </p:txBody>
      </p:sp>
    </p:spTree>
    <p:extLst>
      <p:ext uri="{BB962C8B-B14F-4D97-AF65-F5344CB8AC3E}">
        <p14:creationId xmlns:p14="http://schemas.microsoft.com/office/powerpoint/2010/main" val="364375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to Identify Class C Airspace Tutorial">
            <a:hlinkClick r:id="" action="ppaction://media"/>
            <a:extLst>
              <a:ext uri="{FF2B5EF4-FFF2-40B4-BE49-F238E27FC236}">
                <a16:creationId xmlns:a16="http://schemas.microsoft.com/office/drawing/2014/main" id="{E0D3DFD0-56D8-A72F-FABB-96A81F368EF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40650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3245" cy="369332"/>
          </a:xfrm>
          <a:prstGeom prst="rect">
            <a:avLst/>
          </a:prstGeom>
          <a:noFill/>
        </p:spPr>
        <p:txBody>
          <a:bodyPr wrap="none" rtlCol="0">
            <a:spAutoFit/>
          </a:bodyPr>
          <a:lstStyle/>
          <a:p>
            <a:r>
              <a:rPr lang="en-US" dirty="0"/>
              <a:t>UA.II.A.K1a</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62853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C88E-9912-7722-ECEC-D23BAE21DBFB}"/>
              </a:ext>
            </a:extLst>
          </p:cNvPr>
          <p:cNvSpPr>
            <a:spLocks noGrp="1"/>
          </p:cNvSpPr>
          <p:nvPr>
            <p:ph type="title"/>
          </p:nvPr>
        </p:nvSpPr>
        <p:spPr/>
        <p:txBody>
          <a:bodyPr/>
          <a:lstStyle/>
          <a:p>
            <a:pPr algn="ctr"/>
            <a:r>
              <a:rPr lang="en-US" dirty="0"/>
              <a:t>Topics</a:t>
            </a:r>
          </a:p>
        </p:txBody>
      </p:sp>
      <p:pic>
        <p:nvPicPr>
          <p:cNvPr id="5" name="Picture 4">
            <a:extLst>
              <a:ext uri="{FF2B5EF4-FFF2-40B4-BE49-F238E27FC236}">
                <a16:creationId xmlns:a16="http://schemas.microsoft.com/office/drawing/2014/main" id="{D98DDFED-1942-EE02-B08E-F2EACD87C41B}"/>
              </a:ext>
            </a:extLst>
          </p:cNvPr>
          <p:cNvPicPr>
            <a:picLocks noChangeAspect="1"/>
          </p:cNvPicPr>
          <p:nvPr/>
        </p:nvPicPr>
        <p:blipFill>
          <a:blip r:embed="rId2"/>
          <a:stretch>
            <a:fillRect/>
          </a:stretch>
        </p:blipFill>
        <p:spPr>
          <a:xfrm>
            <a:off x="1554687" y="1433147"/>
            <a:ext cx="9082628" cy="3987184"/>
          </a:xfrm>
          <a:prstGeom prst="rect">
            <a:avLst/>
          </a:prstGeom>
        </p:spPr>
      </p:pic>
    </p:spTree>
    <p:extLst>
      <p:ext uri="{BB962C8B-B14F-4D97-AF65-F5344CB8AC3E}">
        <p14:creationId xmlns:p14="http://schemas.microsoft.com/office/powerpoint/2010/main" val="382183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Class D controlled airspace </a:t>
            </a:r>
            <a:r>
              <a:rPr lang="en-US" sz="2000" dirty="0"/>
              <a:t>(PHAK Ch. 15)</a:t>
            </a:r>
          </a:p>
          <a:p>
            <a:pPr marL="0" indent="0">
              <a:buNone/>
            </a:pPr>
            <a:r>
              <a:rPr lang="en-US" sz="2400" dirty="0">
                <a:latin typeface="Arial" panose="020B0604020202020204" pitchFamily="34" charset="0"/>
                <a:cs typeface="Arial" panose="020B0604020202020204" pitchFamily="34" charset="0"/>
              </a:rPr>
              <a:t>Class D airspace is generally airspace from the surface to 2,500 feet above the airport elevation (charted in MSL) surrounding those airports that have an operational control tower. The configuration of each Class D airspace area is individually tailored and, when instrument procedures are published, the airspace is normally designed to contain the procedures. Arrival extensions for instrument approach procedures (IAPs) may be Class D or Class E airspace. Unless otherwise authorized, each aircraft must establish two-way radio communications with the ATC facility providing air traffic services prior to entering the airspace and thereafter maintain those communications while in the airspace.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1641" cy="369332"/>
          </a:xfrm>
          <a:prstGeom prst="rect">
            <a:avLst/>
          </a:prstGeom>
          <a:noFill/>
        </p:spPr>
        <p:txBody>
          <a:bodyPr wrap="none" rtlCol="0">
            <a:spAutoFit/>
          </a:bodyPr>
          <a:lstStyle/>
          <a:p>
            <a:r>
              <a:rPr lang="en-US" dirty="0"/>
              <a:t>UA.II.A.K1c</a:t>
            </a:r>
          </a:p>
        </p:txBody>
      </p:sp>
    </p:spTree>
    <p:extLst>
      <p:ext uri="{BB962C8B-B14F-4D97-AF65-F5344CB8AC3E}">
        <p14:creationId xmlns:p14="http://schemas.microsoft.com/office/powerpoint/2010/main" val="27006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2" name="TextBox 1">
            <a:extLst>
              <a:ext uri="{FF2B5EF4-FFF2-40B4-BE49-F238E27FC236}">
                <a16:creationId xmlns:a16="http://schemas.microsoft.com/office/drawing/2014/main" id="{5AE25664-493B-CF6F-5D08-A5A1FF5B589A}"/>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Tree>
    <p:extLst>
      <p:ext uri="{BB962C8B-B14F-4D97-AF65-F5344CB8AC3E}">
        <p14:creationId xmlns:p14="http://schemas.microsoft.com/office/powerpoint/2010/main" val="172028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Identify Class D Airspace Tutorial">
            <a:hlinkClick r:id="" action="ppaction://media"/>
            <a:extLst>
              <a:ext uri="{FF2B5EF4-FFF2-40B4-BE49-F238E27FC236}">
                <a16:creationId xmlns:a16="http://schemas.microsoft.com/office/drawing/2014/main" id="{56DBF282-00F7-F5C9-443D-9B8BC065F104}"/>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4482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3245" cy="369332"/>
          </a:xfrm>
          <a:prstGeom prst="rect">
            <a:avLst/>
          </a:prstGeom>
          <a:noFill/>
        </p:spPr>
        <p:txBody>
          <a:bodyPr wrap="none" rtlCol="0">
            <a:spAutoFit/>
          </a:bodyPr>
          <a:lstStyle/>
          <a:p>
            <a:r>
              <a:rPr lang="en-US" dirty="0"/>
              <a:t>UA.II.A.K1a</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27036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Class E controlled airspace </a:t>
            </a:r>
            <a:r>
              <a:rPr lang="en-US" sz="2000" dirty="0"/>
              <a:t>(PHAK Ch. 15)</a:t>
            </a:r>
          </a:p>
          <a:p>
            <a:pPr marL="0" indent="0">
              <a:buNone/>
            </a:pPr>
            <a:r>
              <a:rPr lang="en-US" sz="2400" dirty="0">
                <a:latin typeface="Arial" panose="020B0604020202020204" pitchFamily="34" charset="0"/>
                <a:cs typeface="Arial" panose="020B0604020202020204" pitchFamily="34" charset="0"/>
              </a:rPr>
              <a:t>Class D airspace is generally airspace from the surface to 2,500 feet above the airport elevation (charted in MSL) surrounding those airports that have an operational control tower. The configuration of each Class D airspace area is individually tailored and, when instrument procedures are published, the airspace is normally designed to contain the procedures. Arrival extensions for instrument approach procedures (IAPs) may be Class D or Class E airspace. Unless otherwise authorized, each aircraft must establish two-way radio communications with the ATC facility providing air traffic services prior to entering the airspace and thereafter maintain those communications while in the airspace.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1641" cy="369332"/>
          </a:xfrm>
          <a:prstGeom prst="rect">
            <a:avLst/>
          </a:prstGeom>
          <a:noFill/>
        </p:spPr>
        <p:txBody>
          <a:bodyPr wrap="none" rtlCol="0">
            <a:spAutoFit/>
          </a:bodyPr>
          <a:lstStyle/>
          <a:p>
            <a:r>
              <a:rPr lang="en-US" dirty="0"/>
              <a:t>UA.II.A.K1d</a:t>
            </a:r>
          </a:p>
        </p:txBody>
      </p:sp>
    </p:spTree>
    <p:extLst>
      <p:ext uri="{BB962C8B-B14F-4D97-AF65-F5344CB8AC3E}">
        <p14:creationId xmlns:p14="http://schemas.microsoft.com/office/powerpoint/2010/main" val="384427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2" name="TextBox 1">
            <a:extLst>
              <a:ext uri="{FF2B5EF4-FFF2-40B4-BE49-F238E27FC236}">
                <a16:creationId xmlns:a16="http://schemas.microsoft.com/office/drawing/2014/main" id="{5AE25664-493B-CF6F-5D08-A5A1FF5B589A}"/>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Tree>
    <p:extLst>
      <p:ext uri="{BB962C8B-B14F-4D97-AF65-F5344CB8AC3E}">
        <p14:creationId xmlns:p14="http://schemas.microsoft.com/office/powerpoint/2010/main" val="101636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Identify Class E Airspace Tutorial">
            <a:hlinkClick r:id="" action="ppaction://media"/>
            <a:extLst>
              <a:ext uri="{FF2B5EF4-FFF2-40B4-BE49-F238E27FC236}">
                <a16:creationId xmlns:a16="http://schemas.microsoft.com/office/drawing/2014/main" id="{7FAA9C7F-DC66-BAB5-509E-62ED6A3C14BA}"/>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6135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1176711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FEA3-919F-3DF8-284D-F197A5277AB9}"/>
              </a:ext>
            </a:extLst>
          </p:cNvPr>
          <p:cNvSpPr>
            <a:spLocks noGrp="1"/>
          </p:cNvSpPr>
          <p:nvPr>
            <p:ph type="title"/>
          </p:nvPr>
        </p:nvSpPr>
        <p:spPr/>
        <p:txBody>
          <a:bodyPr/>
          <a:lstStyle/>
          <a:p>
            <a:pPr algn="ctr"/>
            <a:r>
              <a:rPr lang="en-US" dirty="0"/>
              <a:t>Subpart B—Operating Rules</a:t>
            </a:r>
          </a:p>
        </p:txBody>
      </p:sp>
      <p:sp>
        <p:nvSpPr>
          <p:cNvPr id="3" name="Content Placeholder 2">
            <a:extLst>
              <a:ext uri="{FF2B5EF4-FFF2-40B4-BE49-F238E27FC236}">
                <a16:creationId xmlns:a16="http://schemas.microsoft.com/office/drawing/2014/main" id="{98F384CC-56DF-2CC5-F0A1-447157B859BF}"/>
              </a:ext>
            </a:extLst>
          </p:cNvPr>
          <p:cNvSpPr>
            <a:spLocks noGrp="1"/>
          </p:cNvSpPr>
          <p:nvPr>
            <p:ph idx="1"/>
          </p:nvPr>
        </p:nvSpPr>
        <p:spPr/>
        <p:txBody>
          <a:bodyPr/>
          <a:lstStyle/>
          <a:p>
            <a:pPr marL="0" indent="0">
              <a:buNone/>
            </a:pPr>
            <a:r>
              <a:rPr lang="en-US" dirty="0"/>
              <a:t>§ 107.41 Operation in certain airspace.</a:t>
            </a:r>
          </a:p>
        </p:txBody>
      </p:sp>
      <p:sp>
        <p:nvSpPr>
          <p:cNvPr id="5" name="TextBox 4">
            <a:extLst>
              <a:ext uri="{FF2B5EF4-FFF2-40B4-BE49-F238E27FC236}">
                <a16:creationId xmlns:a16="http://schemas.microsoft.com/office/drawing/2014/main" id="{F04B179A-29F0-5162-D68D-A263061835E7}"/>
              </a:ext>
            </a:extLst>
          </p:cNvPr>
          <p:cNvSpPr txBox="1"/>
          <p:nvPr/>
        </p:nvSpPr>
        <p:spPr>
          <a:xfrm>
            <a:off x="10712767" y="6308209"/>
            <a:ext cx="1247777" cy="369332"/>
          </a:xfrm>
          <a:prstGeom prst="rect">
            <a:avLst/>
          </a:prstGeom>
          <a:noFill/>
        </p:spPr>
        <p:txBody>
          <a:bodyPr wrap="none" rtlCol="0">
            <a:spAutoFit/>
          </a:bodyPr>
          <a:lstStyle/>
          <a:p>
            <a:r>
              <a:rPr lang="en-US" dirty="0"/>
              <a:t>UA.I.B.K16</a:t>
            </a:r>
          </a:p>
        </p:txBody>
      </p:sp>
      <p:pic>
        <p:nvPicPr>
          <p:cNvPr id="6" name="Picture 5">
            <a:extLst>
              <a:ext uri="{FF2B5EF4-FFF2-40B4-BE49-F238E27FC236}">
                <a16:creationId xmlns:a16="http://schemas.microsoft.com/office/drawing/2014/main" id="{8395F30D-5B57-251C-CCEA-E1819CDBD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804" y="2462428"/>
            <a:ext cx="8936392" cy="780471"/>
          </a:xfrm>
          <a:prstGeom prst="rect">
            <a:avLst/>
          </a:prstGeom>
        </p:spPr>
      </p:pic>
    </p:spTree>
    <p:extLst>
      <p:ext uri="{BB962C8B-B14F-4D97-AF65-F5344CB8AC3E}">
        <p14:creationId xmlns:p14="http://schemas.microsoft.com/office/powerpoint/2010/main" val="98107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91008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478F-F9FF-155B-F25D-2A530F12AC74}"/>
              </a:ext>
            </a:extLst>
          </p:cNvPr>
          <p:cNvSpPr>
            <a:spLocks noGrp="1"/>
          </p:cNvSpPr>
          <p:nvPr>
            <p:ph type="title"/>
          </p:nvPr>
        </p:nvSpPr>
        <p:spPr/>
        <p:txBody>
          <a:bodyPr>
            <a:normAutofit/>
          </a:bodyPr>
          <a:lstStyle/>
          <a:p>
            <a:r>
              <a:rPr lang="en-US" sz="4000" dirty="0"/>
              <a:t>14 CFR §107—Small Unmanned Aircraft Systems</a:t>
            </a:r>
          </a:p>
        </p:txBody>
      </p:sp>
      <p:sp>
        <p:nvSpPr>
          <p:cNvPr id="3" name="Content Placeholder 2">
            <a:extLst>
              <a:ext uri="{FF2B5EF4-FFF2-40B4-BE49-F238E27FC236}">
                <a16:creationId xmlns:a16="http://schemas.microsoft.com/office/drawing/2014/main" id="{906CAC82-9C34-9694-7F3B-E9A8AD00732F}"/>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https://www.ecfr.gov/current/title-14/chapter-I/subchapter-F/part-107</a:t>
            </a:r>
          </a:p>
        </p:txBody>
      </p:sp>
      <p:pic>
        <p:nvPicPr>
          <p:cNvPr id="5" name="Picture 4">
            <a:extLst>
              <a:ext uri="{FF2B5EF4-FFF2-40B4-BE49-F238E27FC236}">
                <a16:creationId xmlns:a16="http://schemas.microsoft.com/office/drawing/2014/main" id="{B0ED6DF2-D801-31B2-C18B-FFBB8DD0B402}"/>
              </a:ext>
            </a:extLst>
          </p:cNvPr>
          <p:cNvPicPr>
            <a:picLocks noChangeAspect="1"/>
          </p:cNvPicPr>
          <p:nvPr/>
        </p:nvPicPr>
        <p:blipFill>
          <a:blip r:embed="rId2"/>
          <a:stretch>
            <a:fillRect/>
          </a:stretch>
        </p:blipFill>
        <p:spPr>
          <a:xfrm>
            <a:off x="4762500" y="1866900"/>
            <a:ext cx="2667000" cy="3124200"/>
          </a:xfrm>
          <a:prstGeom prst="rect">
            <a:avLst/>
          </a:prstGeom>
        </p:spPr>
      </p:pic>
    </p:spTree>
    <p:extLst>
      <p:ext uri="{BB962C8B-B14F-4D97-AF65-F5344CB8AC3E}">
        <p14:creationId xmlns:p14="http://schemas.microsoft.com/office/powerpoint/2010/main" val="2111504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594495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284567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Class G uncontrolled airspace </a:t>
            </a:r>
            <a:r>
              <a:rPr lang="en-US" sz="2000" dirty="0"/>
              <a:t>(PHAK Ch. 15)</a:t>
            </a:r>
            <a:endParaRPr lang="en-US" sz="2000" b="1" dirty="0"/>
          </a:p>
          <a:p>
            <a:pPr marL="0" indent="0">
              <a:buNone/>
            </a:pPr>
            <a:r>
              <a:rPr lang="en-US" sz="2400" dirty="0">
                <a:latin typeface="Arial" panose="020B0604020202020204" pitchFamily="34" charset="0"/>
                <a:cs typeface="Arial" panose="020B0604020202020204" pitchFamily="34" charset="0"/>
              </a:rPr>
              <a:t>Uncontrolled airspace or Class G airspace is the portion of the airspace that has not been designated as Class A, B, C, D, or E. It is therefore designated uncontrolled airspace. Class G airspace extends from the surface to the base of the overlying Class E airspace. Although ATC has no authority or responsibility to control air traffic, pilots should remember there are visual flight rules (VFR) minimums that apply to Class G airspace.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1641" cy="369332"/>
          </a:xfrm>
          <a:prstGeom prst="rect">
            <a:avLst/>
          </a:prstGeom>
          <a:noFill/>
        </p:spPr>
        <p:txBody>
          <a:bodyPr wrap="none" rtlCol="0">
            <a:spAutoFit/>
          </a:bodyPr>
          <a:lstStyle/>
          <a:p>
            <a:r>
              <a:rPr lang="en-US" dirty="0"/>
              <a:t>UA.II.A.K1e</a:t>
            </a:r>
          </a:p>
        </p:txBody>
      </p:sp>
    </p:spTree>
    <p:extLst>
      <p:ext uri="{BB962C8B-B14F-4D97-AF65-F5344CB8AC3E}">
        <p14:creationId xmlns:p14="http://schemas.microsoft.com/office/powerpoint/2010/main" val="986614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2" name="TextBox 1">
            <a:extLst>
              <a:ext uri="{FF2B5EF4-FFF2-40B4-BE49-F238E27FC236}">
                <a16:creationId xmlns:a16="http://schemas.microsoft.com/office/drawing/2014/main" id="{5AE25664-493B-CF6F-5D08-A5A1FF5B589A}"/>
              </a:ext>
            </a:extLst>
          </p:cNvPr>
          <p:cNvSpPr txBox="1"/>
          <p:nvPr/>
        </p:nvSpPr>
        <p:spPr>
          <a:xfrm>
            <a:off x="10788548" y="6308209"/>
            <a:ext cx="1319657" cy="369332"/>
          </a:xfrm>
          <a:prstGeom prst="rect">
            <a:avLst/>
          </a:prstGeom>
          <a:noFill/>
        </p:spPr>
        <p:txBody>
          <a:bodyPr wrap="none" rtlCol="0">
            <a:spAutoFit/>
          </a:bodyPr>
          <a:lstStyle/>
          <a:p>
            <a:r>
              <a:rPr lang="en-US" dirty="0"/>
              <a:t>UA.II.A.K1e</a:t>
            </a:r>
          </a:p>
        </p:txBody>
      </p:sp>
    </p:spTree>
    <p:extLst>
      <p:ext uri="{BB962C8B-B14F-4D97-AF65-F5344CB8AC3E}">
        <p14:creationId xmlns:p14="http://schemas.microsoft.com/office/powerpoint/2010/main" val="1795312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Identify Class G Airspace Tutorial">
            <a:hlinkClick r:id="" action="ppaction://media"/>
            <a:extLst>
              <a:ext uri="{FF2B5EF4-FFF2-40B4-BE49-F238E27FC236}">
                <a16:creationId xmlns:a16="http://schemas.microsoft.com/office/drawing/2014/main" id="{82268B5A-B75F-0C87-2206-6C9F8AC7AECD}"/>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2020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319657" cy="369332"/>
          </a:xfrm>
          <a:prstGeom prst="rect">
            <a:avLst/>
          </a:prstGeom>
          <a:noFill/>
        </p:spPr>
        <p:txBody>
          <a:bodyPr wrap="none" rtlCol="0">
            <a:spAutoFit/>
          </a:bodyPr>
          <a:lstStyle/>
          <a:p>
            <a:r>
              <a:rPr lang="en-US" dirty="0"/>
              <a:t>UA.II.A.K1d</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72880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5F97A-76F4-62F0-6B47-436DC3A2E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804" y="2462428"/>
            <a:ext cx="8936392" cy="542754"/>
          </a:xfrm>
          <a:prstGeom prst="rect">
            <a:avLst/>
          </a:prstGeom>
        </p:spPr>
      </p:pic>
      <p:sp>
        <p:nvSpPr>
          <p:cNvPr id="2" name="Title 1">
            <a:extLst>
              <a:ext uri="{FF2B5EF4-FFF2-40B4-BE49-F238E27FC236}">
                <a16:creationId xmlns:a16="http://schemas.microsoft.com/office/drawing/2014/main" id="{16D1FEA3-919F-3DF8-284D-F197A5277AB9}"/>
              </a:ext>
            </a:extLst>
          </p:cNvPr>
          <p:cNvSpPr>
            <a:spLocks noGrp="1"/>
          </p:cNvSpPr>
          <p:nvPr>
            <p:ph type="title"/>
          </p:nvPr>
        </p:nvSpPr>
        <p:spPr/>
        <p:txBody>
          <a:bodyPr/>
          <a:lstStyle/>
          <a:p>
            <a:pPr algn="ctr"/>
            <a:r>
              <a:rPr lang="en-US" dirty="0"/>
              <a:t>Subpart B—Operating Rules</a:t>
            </a:r>
          </a:p>
        </p:txBody>
      </p:sp>
      <p:sp>
        <p:nvSpPr>
          <p:cNvPr id="3" name="Content Placeholder 2">
            <a:extLst>
              <a:ext uri="{FF2B5EF4-FFF2-40B4-BE49-F238E27FC236}">
                <a16:creationId xmlns:a16="http://schemas.microsoft.com/office/drawing/2014/main" id="{98F384CC-56DF-2CC5-F0A1-447157B859BF}"/>
              </a:ext>
            </a:extLst>
          </p:cNvPr>
          <p:cNvSpPr>
            <a:spLocks noGrp="1"/>
          </p:cNvSpPr>
          <p:nvPr>
            <p:ph idx="1"/>
          </p:nvPr>
        </p:nvSpPr>
        <p:spPr/>
        <p:txBody>
          <a:bodyPr/>
          <a:lstStyle/>
          <a:p>
            <a:pPr marL="0" indent="0">
              <a:buNone/>
            </a:pPr>
            <a:r>
              <a:rPr lang="en-US" dirty="0"/>
              <a:t>§ 107.45 Operation in prohibited or restricted areas.</a:t>
            </a:r>
          </a:p>
        </p:txBody>
      </p:sp>
      <p:sp>
        <p:nvSpPr>
          <p:cNvPr id="5" name="TextBox 4">
            <a:extLst>
              <a:ext uri="{FF2B5EF4-FFF2-40B4-BE49-F238E27FC236}">
                <a16:creationId xmlns:a16="http://schemas.microsoft.com/office/drawing/2014/main" id="{F04B179A-29F0-5162-D68D-A263061835E7}"/>
              </a:ext>
            </a:extLst>
          </p:cNvPr>
          <p:cNvSpPr txBox="1"/>
          <p:nvPr/>
        </p:nvSpPr>
        <p:spPr>
          <a:xfrm>
            <a:off x="10712767" y="6308209"/>
            <a:ext cx="1247777" cy="369332"/>
          </a:xfrm>
          <a:prstGeom prst="rect">
            <a:avLst/>
          </a:prstGeom>
          <a:noFill/>
        </p:spPr>
        <p:txBody>
          <a:bodyPr wrap="none" rtlCol="0">
            <a:spAutoFit/>
          </a:bodyPr>
          <a:lstStyle/>
          <a:p>
            <a:r>
              <a:rPr lang="en-US" dirty="0"/>
              <a:t>UA.I.B.K18</a:t>
            </a:r>
          </a:p>
        </p:txBody>
      </p:sp>
    </p:spTree>
    <p:extLst>
      <p:ext uri="{BB962C8B-B14F-4D97-AF65-F5344CB8AC3E}">
        <p14:creationId xmlns:p14="http://schemas.microsoft.com/office/powerpoint/2010/main" val="2411329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fontScale="92500" lnSpcReduction="20000"/>
          </a:bodyPr>
          <a:lstStyle/>
          <a:p>
            <a:pPr marL="0" indent="0">
              <a:buNone/>
            </a:pPr>
            <a:r>
              <a:rPr lang="en-US" b="1" dirty="0"/>
              <a:t>Special Use Airspace </a:t>
            </a:r>
            <a:r>
              <a:rPr lang="en-US" sz="2200" dirty="0"/>
              <a:t>(PHAK Ch. 15)</a:t>
            </a:r>
          </a:p>
          <a:p>
            <a:pPr marL="0" indent="0">
              <a:buNone/>
            </a:pPr>
            <a:r>
              <a:rPr lang="en-US" sz="2000" dirty="0">
                <a:latin typeface="Arial" panose="020B0604020202020204" pitchFamily="34" charset="0"/>
                <a:cs typeface="Arial" panose="020B0604020202020204" pitchFamily="34" charset="0"/>
              </a:rPr>
              <a:t>Special use airspace or special area of operation (SAO) is the designation for airspace in which certain activities must be confined, or where limitations may be imposed on aircraft operations that are not part of those activities. Certain special use airspace areas can create limitations on the mixed use of airspace. The special use airspace depicted on instrument charts includes the area name or number, effective altitude, time and weather conditions of operation, the controlling agency, and the chart panel location. On National Aeronautical Charting Group (NACG)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route charts, this information is available on one of the end panels. Special use airspace usually consists of:</a:t>
            </a:r>
          </a:p>
          <a:p>
            <a:pPr marL="0" indent="0">
              <a:buNone/>
            </a:pPr>
            <a:r>
              <a:rPr lang="en-US" sz="2000" dirty="0">
                <a:latin typeface="Arial" panose="020B0604020202020204" pitchFamily="34" charset="0"/>
                <a:cs typeface="Arial" panose="020B0604020202020204" pitchFamily="34" charset="0"/>
              </a:rPr>
              <a:t>•  Prohibited areas </a:t>
            </a:r>
          </a:p>
          <a:p>
            <a:pPr marL="0" indent="0">
              <a:buNone/>
            </a:pPr>
            <a:r>
              <a:rPr lang="en-US" sz="2000" dirty="0">
                <a:latin typeface="Arial" panose="020B0604020202020204" pitchFamily="34" charset="0"/>
                <a:cs typeface="Arial" panose="020B0604020202020204" pitchFamily="34" charset="0"/>
              </a:rPr>
              <a:t>•  Restricted areas </a:t>
            </a:r>
          </a:p>
          <a:p>
            <a:pPr marL="0" indent="0">
              <a:buNone/>
            </a:pPr>
            <a:r>
              <a:rPr lang="en-US" sz="2000" dirty="0">
                <a:latin typeface="Arial" panose="020B0604020202020204" pitchFamily="34" charset="0"/>
                <a:cs typeface="Arial" panose="020B0604020202020204" pitchFamily="34" charset="0"/>
              </a:rPr>
              <a:t>•  Warning areas </a:t>
            </a:r>
          </a:p>
          <a:p>
            <a:pPr marL="0" indent="0">
              <a:buNone/>
            </a:pPr>
            <a:r>
              <a:rPr lang="en-US" sz="2000" dirty="0">
                <a:latin typeface="Arial" panose="020B0604020202020204" pitchFamily="34" charset="0"/>
                <a:cs typeface="Arial" panose="020B0604020202020204" pitchFamily="34" charset="0"/>
              </a:rPr>
              <a:t>•  Military operation areas (MOAs) </a:t>
            </a:r>
          </a:p>
          <a:p>
            <a:pPr marL="0" indent="0">
              <a:buNone/>
            </a:pPr>
            <a:r>
              <a:rPr lang="en-US" sz="2000" dirty="0">
                <a:latin typeface="Arial" panose="020B0604020202020204" pitchFamily="34" charset="0"/>
                <a:cs typeface="Arial" panose="020B0604020202020204" pitchFamily="34" charset="0"/>
              </a:rPr>
              <a:t>•  Alert areas </a:t>
            </a:r>
          </a:p>
          <a:p>
            <a:pPr marL="0" indent="0">
              <a:buNone/>
            </a:pPr>
            <a:r>
              <a:rPr lang="en-US" sz="2000" dirty="0">
                <a:latin typeface="Arial" panose="020B0604020202020204" pitchFamily="34" charset="0"/>
                <a:cs typeface="Arial" panose="020B0604020202020204" pitchFamily="34" charset="0"/>
              </a:rPr>
              <a:t>•  Controlled firing areas (CFAs)</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3486195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Prohibited Area </a:t>
            </a:r>
            <a:r>
              <a:rPr lang="en-US" sz="2000" dirty="0"/>
              <a:t>(PHAK Ch. 15)</a:t>
            </a:r>
          </a:p>
          <a:p>
            <a:pPr marL="0" indent="0">
              <a:buNone/>
            </a:pPr>
            <a:r>
              <a:rPr lang="en-US" sz="2000" dirty="0">
                <a:latin typeface="Arial" panose="020B0604020202020204" pitchFamily="34" charset="0"/>
                <a:cs typeface="Arial" panose="020B0604020202020204" pitchFamily="34" charset="0"/>
              </a:rPr>
              <a:t>Prohibited areas contain airspace of defined dimensions within which the flight of aircraft is prohibited. Such areas are established for security or other reasons associated with the national welfare. These areas are published in the Federal Register and are depicted on aeronautical charts. The area is charted as a “P” followed by a number (e.g., P-40). Examples of prohibited areas include Camp David and the National Mall in Washington, D.C., where the White House and the Congressional buildings are located. </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2978586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186043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FEA3-919F-3DF8-284D-F197A5277AB9}"/>
              </a:ext>
            </a:extLst>
          </p:cNvPr>
          <p:cNvSpPr>
            <a:spLocks noGrp="1"/>
          </p:cNvSpPr>
          <p:nvPr>
            <p:ph type="title"/>
          </p:nvPr>
        </p:nvSpPr>
        <p:spPr/>
        <p:txBody>
          <a:bodyPr/>
          <a:lstStyle/>
          <a:p>
            <a:pPr algn="ctr"/>
            <a:r>
              <a:rPr lang="en-US" dirty="0"/>
              <a:t>Subpart B—Operating Rules</a:t>
            </a:r>
          </a:p>
        </p:txBody>
      </p:sp>
      <p:sp>
        <p:nvSpPr>
          <p:cNvPr id="3" name="Content Placeholder 2">
            <a:extLst>
              <a:ext uri="{FF2B5EF4-FFF2-40B4-BE49-F238E27FC236}">
                <a16:creationId xmlns:a16="http://schemas.microsoft.com/office/drawing/2014/main" id="{98F384CC-56DF-2CC5-F0A1-447157B859BF}"/>
              </a:ext>
            </a:extLst>
          </p:cNvPr>
          <p:cNvSpPr>
            <a:spLocks noGrp="1"/>
          </p:cNvSpPr>
          <p:nvPr>
            <p:ph idx="1"/>
          </p:nvPr>
        </p:nvSpPr>
        <p:spPr/>
        <p:txBody>
          <a:bodyPr/>
          <a:lstStyle/>
          <a:p>
            <a:pPr marL="0" indent="0">
              <a:buNone/>
            </a:pPr>
            <a:r>
              <a:rPr lang="en-US" dirty="0"/>
              <a:t>§ 107.41 Operation in certain airspace.</a:t>
            </a:r>
          </a:p>
        </p:txBody>
      </p:sp>
      <p:sp>
        <p:nvSpPr>
          <p:cNvPr id="5" name="TextBox 4">
            <a:extLst>
              <a:ext uri="{FF2B5EF4-FFF2-40B4-BE49-F238E27FC236}">
                <a16:creationId xmlns:a16="http://schemas.microsoft.com/office/drawing/2014/main" id="{F04B179A-29F0-5162-D68D-A263061835E7}"/>
              </a:ext>
            </a:extLst>
          </p:cNvPr>
          <p:cNvSpPr txBox="1"/>
          <p:nvPr/>
        </p:nvSpPr>
        <p:spPr>
          <a:xfrm>
            <a:off x="10712767" y="6308209"/>
            <a:ext cx="1247777" cy="369332"/>
          </a:xfrm>
          <a:prstGeom prst="rect">
            <a:avLst/>
          </a:prstGeom>
          <a:noFill/>
        </p:spPr>
        <p:txBody>
          <a:bodyPr wrap="none" rtlCol="0">
            <a:spAutoFit/>
          </a:bodyPr>
          <a:lstStyle/>
          <a:p>
            <a:r>
              <a:rPr lang="en-US" dirty="0"/>
              <a:t>UA.I.B.K16</a:t>
            </a:r>
          </a:p>
        </p:txBody>
      </p:sp>
      <p:pic>
        <p:nvPicPr>
          <p:cNvPr id="6" name="Picture 5">
            <a:extLst>
              <a:ext uri="{FF2B5EF4-FFF2-40B4-BE49-F238E27FC236}">
                <a16:creationId xmlns:a16="http://schemas.microsoft.com/office/drawing/2014/main" id="{8395F30D-5B57-251C-CCEA-E1819CDBD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7804" y="2462428"/>
            <a:ext cx="8936392" cy="780471"/>
          </a:xfrm>
          <a:prstGeom prst="rect">
            <a:avLst/>
          </a:prstGeom>
        </p:spPr>
      </p:pic>
    </p:spTree>
    <p:extLst>
      <p:ext uri="{BB962C8B-B14F-4D97-AF65-F5344CB8AC3E}">
        <p14:creationId xmlns:p14="http://schemas.microsoft.com/office/powerpoint/2010/main" val="2865546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Restricted Areas </a:t>
            </a:r>
            <a:r>
              <a:rPr lang="en-US" sz="2000" dirty="0"/>
              <a:t>(PHAK Ch. 15)</a:t>
            </a:r>
          </a:p>
          <a:p>
            <a:pPr marL="0" indent="0">
              <a:buNone/>
            </a:pPr>
            <a:r>
              <a:rPr lang="en-US" sz="2000" dirty="0">
                <a:latin typeface="Arial" panose="020B0604020202020204" pitchFamily="34" charset="0"/>
                <a:cs typeface="Arial" panose="020B0604020202020204" pitchFamily="34" charset="0"/>
              </a:rPr>
              <a:t>Restricted areas are areas where operations are hazardous to nonparticipating aircraft and contain airspace within which the flight of aircraft, while not wholly prohibited, is subject to restrictions. Activities within these areas must be confined because of their nature, or limitations may be imposed upon aircraft operations that are not a part of those activities, or both. Restricted areas denote the existence of unusual, often invisible, hazards to aircraft (e.g., artillery firing, aerial gunnery, or guided missiles). IFR flights may be authorized to transit the airspace and are routed accordingly. Penetration of restricted areas without authorization from the using or controlling agency may be extremely hazardous to the aircraft and its occupants. </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3898889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351318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8C5EB-A063-ABC2-E5A7-12826291B87B}"/>
              </a:ext>
            </a:extLst>
          </p:cNvPr>
          <p:cNvPicPr>
            <a:picLocks noChangeAspect="1"/>
          </p:cNvPicPr>
          <p:nvPr/>
        </p:nvPicPr>
        <p:blipFill>
          <a:blip r:embed="rId4"/>
          <a:stretch>
            <a:fillRect/>
          </a:stretch>
        </p:blipFill>
        <p:spPr>
          <a:xfrm>
            <a:off x="0" y="-1"/>
            <a:ext cx="12192000" cy="8377925"/>
          </a:xfrm>
          <a:prstGeom prst="rect">
            <a:avLst/>
          </a:prstGeom>
        </p:spPr>
      </p:pic>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5">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grpSp>
        <p:nvGrpSpPr>
          <p:cNvPr id="10" name="Group 9">
            <a:extLst>
              <a:ext uri="{FF2B5EF4-FFF2-40B4-BE49-F238E27FC236}">
                <a16:creationId xmlns:a16="http://schemas.microsoft.com/office/drawing/2014/main" id="{955717C3-D925-AC63-2B43-5C1370B52A77}"/>
              </a:ext>
            </a:extLst>
          </p:cNvPr>
          <p:cNvGrpSpPr/>
          <p:nvPr/>
        </p:nvGrpSpPr>
        <p:grpSpPr>
          <a:xfrm>
            <a:off x="1998482" y="0"/>
            <a:ext cx="9891860" cy="4788285"/>
            <a:chOff x="1998482" y="0"/>
            <a:chExt cx="9891860" cy="4788285"/>
          </a:xfrm>
        </p:grpSpPr>
        <p:sp>
          <p:nvSpPr>
            <p:cNvPr id="4" name="Rectangle 3">
              <a:extLst>
                <a:ext uri="{FF2B5EF4-FFF2-40B4-BE49-F238E27FC236}">
                  <a16:creationId xmlns:a16="http://schemas.microsoft.com/office/drawing/2014/main" id="{8728415E-E8C0-118B-AC0B-9D3759099DFB}"/>
                </a:ext>
              </a:extLst>
            </p:cNvPr>
            <p:cNvSpPr/>
            <p:nvPr/>
          </p:nvSpPr>
          <p:spPr>
            <a:xfrm>
              <a:off x="2095500" y="0"/>
              <a:ext cx="2000250" cy="4762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CEBE379-FBEB-978F-0238-CCD739D248FD}"/>
                </a:ext>
              </a:extLst>
            </p:cNvPr>
            <p:cNvGrpSpPr/>
            <p:nvPr/>
          </p:nvGrpSpPr>
          <p:grpSpPr>
            <a:xfrm>
              <a:off x="1998482" y="2388606"/>
              <a:ext cx="9891860" cy="2399679"/>
              <a:chOff x="1998482" y="2388606"/>
              <a:chExt cx="9891860" cy="2399679"/>
            </a:xfrm>
          </p:grpSpPr>
          <p:pic>
            <p:nvPicPr>
              <p:cNvPr id="7" name="Picture 6">
                <a:extLst>
                  <a:ext uri="{FF2B5EF4-FFF2-40B4-BE49-F238E27FC236}">
                    <a16:creationId xmlns:a16="http://schemas.microsoft.com/office/drawing/2014/main" id="{1AF772F3-5981-DE71-56A6-5B1E19039183}"/>
                  </a:ext>
                </a:extLst>
              </p:cNvPr>
              <p:cNvPicPr>
                <a:picLocks noChangeAspect="1"/>
              </p:cNvPicPr>
              <p:nvPr/>
            </p:nvPicPr>
            <p:blipFill>
              <a:blip r:embed="rId7"/>
              <a:stretch>
                <a:fillRect/>
              </a:stretch>
            </p:blipFill>
            <p:spPr>
              <a:xfrm>
                <a:off x="1998482" y="2388606"/>
                <a:ext cx="9891860" cy="2399679"/>
              </a:xfrm>
              <a:prstGeom prst="rect">
                <a:avLst/>
              </a:prstGeom>
            </p:spPr>
          </p:pic>
          <p:sp>
            <p:nvSpPr>
              <p:cNvPr id="8" name="Rectangle 7">
                <a:extLst>
                  <a:ext uri="{FF2B5EF4-FFF2-40B4-BE49-F238E27FC236}">
                    <a16:creationId xmlns:a16="http://schemas.microsoft.com/office/drawing/2014/main" id="{055C36E2-B04B-E651-9CF9-216947A311F8}"/>
                  </a:ext>
                </a:extLst>
              </p:cNvPr>
              <p:cNvSpPr/>
              <p:nvPr/>
            </p:nvSpPr>
            <p:spPr>
              <a:xfrm>
                <a:off x="1998482" y="2388607"/>
                <a:ext cx="9891860" cy="22682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357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Warning Areas </a:t>
            </a:r>
            <a:r>
              <a:rPr lang="en-US" sz="2000" dirty="0"/>
              <a:t>(PHAK Ch. 15)</a:t>
            </a:r>
          </a:p>
          <a:p>
            <a:pPr marL="0" indent="0">
              <a:buNone/>
            </a:pPr>
            <a:r>
              <a:rPr lang="en-US" sz="2000" dirty="0">
                <a:latin typeface="Arial" panose="020B0604020202020204" pitchFamily="34" charset="0"/>
                <a:cs typeface="Arial" panose="020B0604020202020204" pitchFamily="34" charset="0"/>
              </a:rPr>
              <a:t>Warning areas are similar in nature to restricted areas; however, the United States government does not have sole jurisdiction over the airspace. A warning area is airspace of defined dimensions, extending from 3 NM outward from the coast of the United States, containing activity that may be hazardous to nonparticipating aircraft. The purpose of such areas is to warn nonparticipating pilots of the potential danger. A warning area may be located over domestic or international waters or both.</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1945030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35521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a:xfrm>
            <a:off x="838200" y="1825625"/>
            <a:ext cx="10605940" cy="4351338"/>
          </a:xfrm>
        </p:spPr>
        <p:txBody>
          <a:bodyPr>
            <a:normAutofit/>
          </a:bodyPr>
          <a:lstStyle/>
          <a:p>
            <a:pPr marL="0" indent="0">
              <a:buNone/>
            </a:pPr>
            <a:r>
              <a:rPr lang="en-US" b="1" dirty="0"/>
              <a:t>Special Use Airspace – Military Operating Areas (MOAs)</a:t>
            </a:r>
            <a:r>
              <a:rPr lang="en-US" sz="2000" dirty="0"/>
              <a:t>(PHAK Ch. 15)</a:t>
            </a:r>
          </a:p>
          <a:p>
            <a:pPr marL="0" indent="0">
              <a:buNone/>
            </a:pPr>
            <a:r>
              <a:rPr lang="en-US" sz="2000" dirty="0">
                <a:latin typeface="Arial" panose="020B0604020202020204" pitchFamily="34" charset="0"/>
                <a:cs typeface="Arial" panose="020B0604020202020204" pitchFamily="34" charset="0"/>
              </a:rPr>
              <a:t>MOAs consist of airspace with defined vertical and lateral limits established for the purpose of separating certain military training activities from IFR traffic. Whenever an MOA is being used, nonparticipating IFR traffic may be cleared through an MOA if IFR separation can be provided by ATC. Otherwise, ATC reroutes or restricts nonparticipating IFR traffic. MOAs are depicted on sectional, VFR terminal area, and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route low altitude charts and are not numbered (e.g., “Camden Ridge MOA”). [Figure 15-5] However, the MOA is also further defined on the back of the sectional charts with times of operation, altitudes affected, and the controlling agency. </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1796370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185498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Alert Areas </a:t>
            </a:r>
            <a:r>
              <a:rPr lang="en-US" sz="2000" dirty="0"/>
              <a:t>(PHAK Ch. 15)</a:t>
            </a:r>
          </a:p>
          <a:p>
            <a:pPr marL="0" indent="0">
              <a:buNone/>
            </a:pPr>
            <a:r>
              <a:rPr lang="en-US" sz="2000" dirty="0">
                <a:latin typeface="Arial" panose="020B0604020202020204" pitchFamily="34" charset="0"/>
                <a:cs typeface="Arial" panose="020B0604020202020204" pitchFamily="34" charset="0"/>
              </a:rPr>
              <a:t>Alert areas are depicted on aeronautical charts with an “A” followed by a number (e.g., A-211) to inform nonparticipating pilots of areas that may contain a high volume of pilot training or an unusual type of aerial activity. Pilots should exercise caution in alert areas. All activity within an alert area shall be conducted in accordance with regulations, without waiver, and pilots of participating aircraft, as well as pilots transiting the area, shall be equally responsible for collision avoidance.</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1323179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903805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Controlled Firing Area </a:t>
            </a:r>
            <a:r>
              <a:rPr lang="en-US" sz="2000" dirty="0"/>
              <a:t>(PHAK Ch. 15)</a:t>
            </a:r>
          </a:p>
          <a:p>
            <a:pPr marL="0" indent="0">
              <a:buNone/>
            </a:pPr>
            <a:r>
              <a:rPr lang="en-US" sz="2000" dirty="0">
                <a:latin typeface="Arial" panose="020B0604020202020204" pitchFamily="34" charset="0"/>
                <a:cs typeface="Arial" panose="020B0604020202020204" pitchFamily="34" charset="0"/>
              </a:rPr>
              <a:t>CFAs contain activities that, if not conducted in a controlled environment, could be hazardous to nonparticipating aircraft. The difference between CFAs and other special use airspace is that activities must be suspended when a spotter aircraft, radar, or ground lookout position indicates an aircraft might be approaching the area. There is no need to chart CFAs since they do not cause a nonparticipating aircraft to change its flight path.</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Tree>
    <p:extLst>
      <p:ext uri="{BB962C8B-B14F-4D97-AF65-F5344CB8AC3E}">
        <p14:creationId xmlns:p14="http://schemas.microsoft.com/office/powerpoint/2010/main" val="4072403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F237-1E45-E94B-5EA2-AE1B7E632625}"/>
              </a:ext>
            </a:extLst>
          </p:cNvPr>
          <p:cNvSpPr>
            <a:spLocks noGrp="1"/>
          </p:cNvSpPr>
          <p:nvPr>
            <p:ph type="title"/>
          </p:nvPr>
        </p:nvSpPr>
        <p:spPr/>
        <p:txBody>
          <a:bodyPr/>
          <a:lstStyle/>
          <a:p>
            <a:pPr algn="ctr"/>
            <a:r>
              <a:rPr lang="en-US" dirty="0"/>
              <a:t>Airspace</a:t>
            </a:r>
          </a:p>
        </p:txBody>
      </p:sp>
      <p:graphicFrame>
        <p:nvGraphicFramePr>
          <p:cNvPr id="4" name="Content Placeholder 3">
            <a:extLst>
              <a:ext uri="{FF2B5EF4-FFF2-40B4-BE49-F238E27FC236}">
                <a16:creationId xmlns:a16="http://schemas.microsoft.com/office/drawing/2014/main" id="{54C7B0B9-2724-4C56-CEC9-41F986A26799}"/>
              </a:ext>
            </a:extLst>
          </p:cNvPr>
          <p:cNvGraphicFramePr>
            <a:graphicFrameLocks noGrp="1"/>
          </p:cNvGraphicFramePr>
          <p:nvPr>
            <p:ph idx="1"/>
            <p:extLst>
              <p:ext uri="{D42A27DB-BD31-4B8C-83A1-F6EECF244321}">
                <p14:modId xmlns:p14="http://schemas.microsoft.com/office/powerpoint/2010/main" val="243596911"/>
              </p:ext>
            </p:extLst>
          </p:nvPr>
        </p:nvGraphicFramePr>
        <p:xfrm>
          <a:off x="838200" y="1825625"/>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54760325"/>
                    </a:ext>
                  </a:extLst>
                </a:gridCol>
                <a:gridCol w="5257800">
                  <a:extLst>
                    <a:ext uri="{9D8B030D-6E8A-4147-A177-3AD203B41FA5}">
                      <a16:colId xmlns:a16="http://schemas.microsoft.com/office/drawing/2014/main" val="657939024"/>
                    </a:ext>
                  </a:extLst>
                </a:gridCol>
              </a:tblGrid>
              <a:tr h="370840">
                <a:tc>
                  <a:txBody>
                    <a:bodyPr/>
                    <a:lstStyle/>
                    <a:p>
                      <a:pPr algn="ctr"/>
                      <a:r>
                        <a:rPr lang="en-US" dirty="0"/>
                        <a:t>Controlled</a:t>
                      </a:r>
                    </a:p>
                  </a:txBody>
                  <a:tcPr/>
                </a:tc>
                <a:tc>
                  <a:txBody>
                    <a:bodyPr/>
                    <a:lstStyle/>
                    <a:p>
                      <a:pPr algn="ctr"/>
                      <a:r>
                        <a:rPr lang="en-US" dirty="0"/>
                        <a:t>Uncontrolled</a:t>
                      </a:r>
                    </a:p>
                  </a:txBody>
                  <a:tcPr/>
                </a:tc>
                <a:extLst>
                  <a:ext uri="{0D108BD9-81ED-4DB2-BD59-A6C34878D82A}">
                    <a16:rowId xmlns:a16="http://schemas.microsoft.com/office/drawing/2014/main" val="1636422006"/>
                  </a:ext>
                </a:extLst>
              </a:tr>
              <a:tr h="370840">
                <a:tc>
                  <a:txBody>
                    <a:bodyPr/>
                    <a:lstStyle/>
                    <a:p>
                      <a:pPr algn="ctr"/>
                      <a:r>
                        <a:rPr lang="en-US" dirty="0"/>
                        <a:t>B</a:t>
                      </a:r>
                    </a:p>
                  </a:txBody>
                  <a:tcPr/>
                </a:tc>
                <a:tc>
                  <a:txBody>
                    <a:bodyPr/>
                    <a:lstStyle/>
                    <a:p>
                      <a:pPr algn="ctr"/>
                      <a:r>
                        <a:rPr lang="en-US" dirty="0"/>
                        <a:t>G</a:t>
                      </a:r>
                    </a:p>
                  </a:txBody>
                  <a:tcPr/>
                </a:tc>
                <a:extLst>
                  <a:ext uri="{0D108BD9-81ED-4DB2-BD59-A6C34878D82A}">
                    <a16:rowId xmlns:a16="http://schemas.microsoft.com/office/drawing/2014/main" val="3318248443"/>
                  </a:ext>
                </a:extLst>
              </a:tr>
              <a:tr h="370840">
                <a:tc>
                  <a:txBody>
                    <a:bodyPr/>
                    <a:lstStyle/>
                    <a:p>
                      <a:pPr algn="ctr"/>
                      <a:r>
                        <a:rPr lang="en-US" dirty="0"/>
                        <a:t>C</a:t>
                      </a:r>
                    </a:p>
                  </a:txBody>
                  <a:tcPr/>
                </a:tc>
                <a:tc>
                  <a:txBody>
                    <a:bodyPr/>
                    <a:lstStyle/>
                    <a:p>
                      <a:pPr algn="ctr"/>
                      <a:endParaRPr lang="en-US" dirty="0"/>
                    </a:p>
                  </a:txBody>
                  <a:tcPr/>
                </a:tc>
                <a:extLst>
                  <a:ext uri="{0D108BD9-81ED-4DB2-BD59-A6C34878D82A}">
                    <a16:rowId xmlns:a16="http://schemas.microsoft.com/office/drawing/2014/main" val="3149607498"/>
                  </a:ext>
                </a:extLst>
              </a:tr>
              <a:tr h="370840">
                <a:tc>
                  <a:txBody>
                    <a:bodyPr/>
                    <a:lstStyle/>
                    <a:p>
                      <a:pPr algn="ctr"/>
                      <a:r>
                        <a:rPr lang="en-US" dirty="0"/>
                        <a:t>D</a:t>
                      </a:r>
                    </a:p>
                  </a:txBody>
                  <a:tcPr/>
                </a:tc>
                <a:tc>
                  <a:txBody>
                    <a:bodyPr/>
                    <a:lstStyle/>
                    <a:p>
                      <a:pPr algn="ctr"/>
                      <a:endParaRPr lang="en-US"/>
                    </a:p>
                  </a:txBody>
                  <a:tcPr/>
                </a:tc>
                <a:extLst>
                  <a:ext uri="{0D108BD9-81ED-4DB2-BD59-A6C34878D82A}">
                    <a16:rowId xmlns:a16="http://schemas.microsoft.com/office/drawing/2014/main" val="3880896610"/>
                  </a:ext>
                </a:extLst>
              </a:tr>
              <a:tr h="370840">
                <a:tc>
                  <a:txBody>
                    <a:bodyPr/>
                    <a:lstStyle/>
                    <a:p>
                      <a:pPr algn="ctr"/>
                      <a:r>
                        <a:rPr lang="en-US" dirty="0"/>
                        <a:t>  E*</a:t>
                      </a:r>
                    </a:p>
                  </a:txBody>
                  <a:tcPr/>
                </a:tc>
                <a:tc>
                  <a:txBody>
                    <a:bodyPr/>
                    <a:lstStyle/>
                    <a:p>
                      <a:pPr algn="ctr"/>
                      <a:endParaRPr lang="en-US" dirty="0"/>
                    </a:p>
                  </a:txBody>
                  <a:tcPr/>
                </a:tc>
                <a:extLst>
                  <a:ext uri="{0D108BD9-81ED-4DB2-BD59-A6C34878D82A}">
                    <a16:rowId xmlns:a16="http://schemas.microsoft.com/office/drawing/2014/main" val="452028008"/>
                  </a:ext>
                </a:extLst>
              </a:tr>
            </a:tbl>
          </a:graphicData>
        </a:graphic>
      </p:graphicFrame>
      <p:sp>
        <p:nvSpPr>
          <p:cNvPr id="5" name="TextBox 4">
            <a:extLst>
              <a:ext uri="{FF2B5EF4-FFF2-40B4-BE49-F238E27FC236}">
                <a16:creationId xmlns:a16="http://schemas.microsoft.com/office/drawing/2014/main" id="{66750F35-D562-45BF-2544-C3237CDE5CF4}"/>
              </a:ext>
            </a:extLst>
          </p:cNvPr>
          <p:cNvSpPr txBox="1"/>
          <p:nvPr/>
        </p:nvSpPr>
        <p:spPr>
          <a:xfrm>
            <a:off x="838200" y="3814762"/>
            <a:ext cx="10515600" cy="369332"/>
          </a:xfrm>
          <a:prstGeom prst="rect">
            <a:avLst/>
          </a:prstGeom>
          <a:noFill/>
        </p:spPr>
        <p:txBody>
          <a:bodyPr wrap="square" rtlCol="0">
            <a:spAutoFit/>
          </a:bodyPr>
          <a:lstStyle/>
          <a:p>
            <a:r>
              <a:rPr lang="en-US" dirty="0"/>
              <a:t>* When associated with an airport</a:t>
            </a:r>
          </a:p>
        </p:txBody>
      </p:sp>
    </p:spTree>
    <p:extLst>
      <p:ext uri="{BB962C8B-B14F-4D97-AF65-F5344CB8AC3E}">
        <p14:creationId xmlns:p14="http://schemas.microsoft.com/office/powerpoint/2010/main" val="882898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Military Training Route (MTRs) </a:t>
            </a:r>
            <a:r>
              <a:rPr lang="en-US" sz="2000" dirty="0"/>
              <a:t>(PHAK Ch. 15)</a:t>
            </a:r>
          </a:p>
          <a:p>
            <a:pPr marL="0" indent="0">
              <a:buNone/>
            </a:pPr>
            <a:r>
              <a:rPr lang="en-US" sz="2000" dirty="0">
                <a:latin typeface="Arial" panose="020B0604020202020204" pitchFamily="34" charset="0"/>
                <a:cs typeface="Arial" panose="020B0604020202020204" pitchFamily="34" charset="0"/>
              </a:rPr>
              <a:t>MTRs are routes used by military aircraft to maintain proficiency in tactical flying. These routes are usually established below 10,000 feet MSL for operations at speeds in excess of 250 knots. Some route segments may be defined at higher altitudes for purposes of route continuity. Routes are identified as IFR (IR), and VFR (VR), followed by a number. MTRs with no segment above 1,500 feet AGL are identified by four number characters (e.g., IR1206, VR1207). MTRs that include one or more segments above 1,500 feet AGL are identified by three number characters (e.g., IR206, VR207). IFR low altitude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route charts depict all IR routes and all VR routes that accommodate operations above 1,500 feet AGL. IR routes are conducted in accordance with IFR regardless of weather conditions. VFR sectional charts depict military training activities, such as IR, VR, MOA, restricted area, warning area, and alert area information.</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spTree>
    <p:extLst>
      <p:ext uri="{BB962C8B-B14F-4D97-AF65-F5344CB8AC3E}">
        <p14:creationId xmlns:p14="http://schemas.microsoft.com/office/powerpoint/2010/main" val="3717578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3618052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Temporary Flight Restrictions (TFRs)</a:t>
            </a:r>
          </a:p>
          <a:p>
            <a:pPr marL="0" indent="0">
              <a:buNone/>
            </a:pPr>
            <a:r>
              <a:rPr lang="en-US" sz="2000" dirty="0">
                <a:latin typeface="Arial" panose="020B0604020202020204" pitchFamily="34" charset="0"/>
                <a:cs typeface="Arial" panose="020B0604020202020204" pitchFamily="34" charset="0"/>
              </a:rPr>
              <a:t>A flight data center (FDC) Notice to Airmen (NOTAM) is issued to designate a TFR. The NOTAM begins with the phrase “FLIGHT RESTRICTIONS” followed by the location of the temporary restriction, effective time period, area defined in statute miles, and altitudes affected. The NOTAM also contains the FAA coordination facility and telephone number, the reason for the restriction, and any other information deemed appropriate. The pilot should check the NOTAMs as part of flight planning.</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spTree>
    <p:extLst>
      <p:ext uri="{BB962C8B-B14F-4D97-AF65-F5344CB8AC3E}">
        <p14:creationId xmlns:p14="http://schemas.microsoft.com/office/powerpoint/2010/main" val="30130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lnSpcReduction="10000"/>
          </a:bodyPr>
          <a:lstStyle/>
          <a:p>
            <a:pPr marL="0" indent="0">
              <a:buNone/>
            </a:pPr>
            <a:r>
              <a:rPr lang="en-US" b="1" dirty="0"/>
              <a:t>Special Use Airspace – Temporary Flight Restrictions (TFRs)</a:t>
            </a:r>
          </a:p>
          <a:p>
            <a:pPr marL="0" indent="0">
              <a:buNone/>
            </a:pPr>
            <a:r>
              <a:rPr lang="en-US" sz="2000" dirty="0">
                <a:latin typeface="Arial" panose="020B0604020202020204" pitchFamily="34" charset="0"/>
                <a:cs typeface="Arial" panose="020B0604020202020204" pitchFamily="34" charset="0"/>
              </a:rPr>
              <a:t>Some of the purposes for establishing a TFR are: </a:t>
            </a:r>
          </a:p>
          <a:p>
            <a:pPr marL="0" indent="0">
              <a:buNone/>
            </a:pPr>
            <a:endParaRPr lang="en-US" sz="1000" dirty="0">
              <a:latin typeface="Arial" panose="020B0604020202020204" pitchFamily="34" charset="0"/>
              <a:cs typeface="Arial" panose="020B0604020202020204" pitchFamily="34" charset="0"/>
            </a:endParaRPr>
          </a:p>
          <a:p>
            <a:pPr marL="684213" lvl="1" indent="-227013">
              <a:buNone/>
            </a:pPr>
            <a:r>
              <a:rPr lang="en-US" sz="1600" dirty="0">
                <a:latin typeface="Arial" panose="020B0604020202020204" pitchFamily="34" charset="0"/>
                <a:cs typeface="Arial" panose="020B0604020202020204" pitchFamily="34" charset="0"/>
              </a:rPr>
              <a:t>•  Protect persons and property in the air or on the surface from an existing or imminent hazard. </a:t>
            </a:r>
          </a:p>
          <a:p>
            <a:pPr marL="684213" lvl="1" indent="-227013">
              <a:buNone/>
            </a:pPr>
            <a:endParaRPr lang="en-US" sz="160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  Provide a safe environment for the operation of disaster relief aircraft. </a:t>
            </a:r>
          </a:p>
          <a:p>
            <a:pPr marL="457200" lvl="1" indent="0">
              <a:buNone/>
            </a:pPr>
            <a:endParaRPr lang="en-US" sz="1600" dirty="0">
              <a:latin typeface="Arial" panose="020B0604020202020204" pitchFamily="34" charset="0"/>
              <a:cs typeface="Arial" panose="020B0604020202020204" pitchFamily="34" charset="0"/>
            </a:endParaRPr>
          </a:p>
          <a:p>
            <a:pPr marL="684213" lvl="1" indent="-227013">
              <a:buNone/>
            </a:pPr>
            <a:r>
              <a:rPr lang="en-US" sz="1600" dirty="0">
                <a:latin typeface="Arial" panose="020B0604020202020204" pitchFamily="34" charset="0"/>
                <a:cs typeface="Arial" panose="020B0604020202020204" pitchFamily="34" charset="0"/>
              </a:rPr>
              <a:t>•  Prevent an unsafe congestion of sightseeing aircraft above an incident or event, that may generate a high degree of public interest. </a:t>
            </a:r>
          </a:p>
          <a:p>
            <a:pPr marL="684213" lvl="1" indent="-227013">
              <a:buNone/>
            </a:pPr>
            <a:endParaRPr lang="en-US" sz="160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  Protect declared national disasters for humanitarian reasons in the State of Hawaii.</a:t>
            </a:r>
          </a:p>
          <a:p>
            <a:pPr marL="457200" lvl="1" indent="0">
              <a:buNone/>
            </a:pPr>
            <a:r>
              <a:rPr lang="en-US" sz="1600" dirty="0">
                <a:latin typeface="Arial" panose="020B0604020202020204" pitchFamily="34" charset="0"/>
                <a:cs typeface="Arial" panose="020B0604020202020204" pitchFamily="34" charset="0"/>
              </a:rPr>
              <a:t> </a:t>
            </a:r>
          </a:p>
          <a:p>
            <a:pPr marL="457200" lvl="1" indent="0">
              <a:buNone/>
            </a:pPr>
            <a:r>
              <a:rPr lang="en-US" sz="1600" dirty="0">
                <a:latin typeface="Arial" panose="020B0604020202020204" pitchFamily="34" charset="0"/>
                <a:cs typeface="Arial" panose="020B0604020202020204" pitchFamily="34" charset="0"/>
              </a:rPr>
              <a:t>•  Protect the President, Vice President, or other public figures. </a:t>
            </a:r>
          </a:p>
          <a:p>
            <a:pPr marL="457200" lvl="1" indent="0">
              <a:buNone/>
            </a:pPr>
            <a:endParaRPr lang="en-US" sz="160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  Provide a safe environment for space agency operations.</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spTree>
    <p:extLst>
      <p:ext uri="{BB962C8B-B14F-4D97-AF65-F5344CB8AC3E}">
        <p14:creationId xmlns:p14="http://schemas.microsoft.com/office/powerpoint/2010/main" val="1291961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Parachute Jump Aircraft Ops </a:t>
            </a:r>
            <a:r>
              <a:rPr lang="en-US" sz="2000" dirty="0"/>
              <a:t>(PHAK Ch. 15)</a:t>
            </a:r>
          </a:p>
          <a:p>
            <a:pPr marL="0" indent="0">
              <a:buNone/>
            </a:pPr>
            <a:r>
              <a:rPr lang="en-US" sz="2000" dirty="0">
                <a:latin typeface="Arial" panose="020B0604020202020204" pitchFamily="34" charset="0"/>
                <a:cs typeface="Arial" panose="020B0604020202020204" pitchFamily="34" charset="0"/>
              </a:rPr>
              <a:t>Parachute jump aircraft operations are published in the Chart Supplement U.S. (formerly Airport/Facility Directory). Sites that are used frequently are depicted on sectional charts.</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pic>
        <p:nvPicPr>
          <p:cNvPr id="5" name="Picture 4">
            <a:extLst>
              <a:ext uri="{FF2B5EF4-FFF2-40B4-BE49-F238E27FC236}">
                <a16:creationId xmlns:a16="http://schemas.microsoft.com/office/drawing/2014/main" id="{6666FD69-F4D7-950B-136E-5635B95B7FE7}"/>
              </a:ext>
            </a:extLst>
          </p:cNvPr>
          <p:cNvPicPr>
            <a:picLocks noChangeAspect="1"/>
          </p:cNvPicPr>
          <p:nvPr/>
        </p:nvPicPr>
        <p:blipFill>
          <a:blip r:embed="rId2"/>
          <a:stretch>
            <a:fillRect/>
          </a:stretch>
        </p:blipFill>
        <p:spPr>
          <a:xfrm>
            <a:off x="4600575" y="3366036"/>
            <a:ext cx="2990850" cy="2876550"/>
          </a:xfrm>
          <a:prstGeom prst="rect">
            <a:avLst/>
          </a:prstGeom>
        </p:spPr>
      </p:pic>
    </p:spTree>
    <p:extLst>
      <p:ext uri="{BB962C8B-B14F-4D97-AF65-F5344CB8AC3E}">
        <p14:creationId xmlns:p14="http://schemas.microsoft.com/office/powerpoint/2010/main" val="3368778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Published VFR Routes </a:t>
            </a:r>
            <a:r>
              <a:rPr lang="en-US" sz="2000" dirty="0"/>
              <a:t>(PHAK Ch. 15)</a:t>
            </a:r>
          </a:p>
          <a:p>
            <a:pPr marL="0" indent="0">
              <a:buNone/>
            </a:pPr>
            <a:r>
              <a:rPr lang="en-US" sz="2000" dirty="0">
                <a:latin typeface="Arial" panose="020B0604020202020204" pitchFamily="34" charset="0"/>
                <a:cs typeface="Arial" panose="020B0604020202020204" pitchFamily="34" charset="0"/>
              </a:rPr>
              <a:t>Published VFR routes are for transitioning around, under, or through some complex airspace. Terms such as VFR flyway, VFR corridor, Class B airspace VFR transition route, and terminal area VFR route have been applied to such routes. These routes are generally found on VFR terminal area planning charts.</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spTree>
    <p:extLst>
      <p:ext uri="{BB962C8B-B14F-4D97-AF65-F5344CB8AC3E}">
        <p14:creationId xmlns:p14="http://schemas.microsoft.com/office/powerpoint/2010/main" val="718934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246682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National Security Areas (NSAs) </a:t>
            </a:r>
            <a:r>
              <a:rPr lang="en-US" sz="2000" dirty="0"/>
              <a:t>(PHAK Ch. 15)</a:t>
            </a:r>
          </a:p>
          <a:p>
            <a:pPr marL="0" indent="0">
              <a:buNone/>
            </a:pPr>
            <a:r>
              <a:rPr lang="en-US" sz="2000" dirty="0">
                <a:latin typeface="Arial" panose="020B0604020202020204" pitchFamily="34" charset="0"/>
                <a:cs typeface="Arial" panose="020B0604020202020204" pitchFamily="34" charset="0"/>
              </a:rPr>
              <a:t>NSAs consist of airspace of defined vertical and lateral dimensions established at locations where there is a requirement for increased security and safety of ground facilities. Flight in NSAs may be temporarily prohibited by regulation under the provisions of Title 14 of the Code of Federal Regulations (14 CFR) part 99, and prohibitions are disseminated via NOTAM. Pilots are requested to voluntarily avoid flying through these depicted areas.</a:t>
            </a: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UA.II.A.K3</a:t>
            </a:r>
          </a:p>
        </p:txBody>
      </p:sp>
    </p:spTree>
    <p:extLst>
      <p:ext uri="{BB962C8B-B14F-4D97-AF65-F5344CB8AC3E}">
        <p14:creationId xmlns:p14="http://schemas.microsoft.com/office/powerpoint/2010/main" val="3698586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UA.II.A.K2</a:t>
            </a:r>
          </a:p>
        </p:txBody>
      </p:sp>
      <p:sp>
        <p:nvSpPr>
          <p:cNvPr id="12" name="TextBox 11">
            <a:extLst>
              <a:ext uri="{FF2B5EF4-FFF2-40B4-BE49-F238E27FC236}">
                <a16:creationId xmlns:a16="http://schemas.microsoft.com/office/drawing/2014/main" id="{78F04021-3A3F-5BCF-E716-B0213AE6937F}"/>
              </a:ext>
            </a:extLst>
          </p:cNvPr>
          <p:cNvSpPr txBox="1"/>
          <p:nvPr/>
        </p:nvSpPr>
        <p:spPr>
          <a:xfrm>
            <a:off x="0" y="6488668"/>
            <a:ext cx="12192000" cy="369332"/>
          </a:xfrm>
          <a:prstGeom prst="rect">
            <a:avLst/>
          </a:prstGeom>
          <a:noFill/>
        </p:spPr>
        <p:txBody>
          <a:bodyPr wrap="square">
            <a:spAutoFit/>
          </a:bodyPr>
          <a:lstStyle/>
          <a:p>
            <a:pPr algn="ctr"/>
            <a:r>
              <a:rPr lang="en-US" dirty="0">
                <a:hlinkClick r:id="rId4">
                  <a:extLst>
                    <a:ext uri="{A12FA001-AC4F-418D-AE19-62706E023703}">
                      <ahyp:hlinkClr xmlns:ahyp="http://schemas.microsoft.com/office/drawing/2018/hyperlinkcolor" val="tx"/>
                    </a:ext>
                  </a:extLst>
                </a:hlinkClick>
              </a:rPr>
              <a:t>https://skyvector.com/</a:t>
            </a:r>
            <a:endParaRPr lang="en-US" dirty="0"/>
          </a:p>
        </p:txBody>
      </p:sp>
      <p:pic>
        <p:nvPicPr>
          <p:cNvPr id="14" name="Picture 13">
            <a:extLst>
              <a:ext uri="{FF2B5EF4-FFF2-40B4-BE49-F238E27FC236}">
                <a16:creationId xmlns:a16="http://schemas.microsoft.com/office/drawing/2014/main" id="{B1E184CC-70EB-4936-A4A0-07162F4591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958" y="5139809"/>
            <a:ext cx="1323975" cy="1533525"/>
          </a:xfrm>
          <a:prstGeom prst="rect">
            <a:avLst/>
          </a:prstGeom>
        </p:spPr>
      </p:pic>
    </p:spTree>
    <p:extLst>
      <p:ext uri="{BB962C8B-B14F-4D97-AF65-F5344CB8AC3E}">
        <p14:creationId xmlns:p14="http://schemas.microsoft.com/office/powerpoint/2010/main" val="2393398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DFA4-1F49-B913-3FB2-892FB373E891}"/>
              </a:ext>
            </a:extLst>
          </p:cNvPr>
          <p:cNvSpPr>
            <a:spLocks noGrp="1"/>
          </p:cNvSpPr>
          <p:nvPr>
            <p:ph type="title"/>
          </p:nvPr>
        </p:nvSpPr>
        <p:spPr/>
        <p:txBody>
          <a:bodyPr/>
          <a:lstStyle/>
          <a:p>
            <a:pPr algn="ctr"/>
            <a:r>
              <a:rPr lang="en-US" dirty="0"/>
              <a:t>Subpart A—Airspace Classification</a:t>
            </a:r>
          </a:p>
        </p:txBody>
      </p:sp>
      <p:sp>
        <p:nvSpPr>
          <p:cNvPr id="3" name="Content Placeholder 2">
            <a:extLst>
              <a:ext uri="{FF2B5EF4-FFF2-40B4-BE49-F238E27FC236}">
                <a16:creationId xmlns:a16="http://schemas.microsoft.com/office/drawing/2014/main" id="{4E903878-C4D9-6F5A-3FC8-3045F42EC1AB}"/>
              </a:ext>
            </a:extLst>
          </p:cNvPr>
          <p:cNvSpPr>
            <a:spLocks noGrp="1"/>
          </p:cNvSpPr>
          <p:nvPr>
            <p:ph idx="1"/>
          </p:nvPr>
        </p:nvSpPr>
        <p:spPr/>
        <p:txBody>
          <a:bodyPr>
            <a:normAutofit/>
          </a:bodyPr>
          <a:lstStyle/>
          <a:p>
            <a:pPr marL="0" indent="0">
              <a:buNone/>
            </a:pPr>
            <a:r>
              <a:rPr lang="en-US" b="1" dirty="0"/>
              <a:t>Special Use Airspace – Air Traffic Control (ATC) and the NAS</a:t>
            </a:r>
            <a:endParaRPr lang="en-US" sz="2000" dirty="0"/>
          </a:p>
          <a:p>
            <a:pPr marL="0" indent="0">
              <a:buNone/>
            </a:pPr>
            <a:r>
              <a:rPr lang="en-US" sz="2000" dirty="0">
                <a:latin typeface="Arial" panose="020B0604020202020204" pitchFamily="34" charset="0"/>
                <a:cs typeface="Arial" panose="020B0604020202020204" pitchFamily="34" charset="0"/>
              </a:rPr>
              <a:t>The primary purpose of the ATC system is to prevent a collision between aircraft operating in the system and to organize and expedite the flow of traffic. In addition to its primary function, the ATC system has the capability to provide (with certain limitations) additional services. The ability to provide additional services is limited by many factors, such as the volume of traffic, frequency congestion, quality of radar, controller workload, higher priority duties, and the pure physical inability to scan and detect those situations that fall in this category. </a:t>
            </a:r>
            <a:r>
              <a:rPr lang="en-US" sz="2000">
                <a:latin typeface="Arial" panose="020B0604020202020204" pitchFamily="34" charset="0"/>
                <a:cs typeface="Arial" panose="020B0604020202020204" pitchFamily="34" charset="0"/>
              </a:rPr>
              <a:t>It is recognized that these services cannot be provided in cases in which the provision of services is precluded by the above factors. </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546160-2429-8576-1DF9-1A5504AC4CB6}"/>
              </a:ext>
            </a:extLst>
          </p:cNvPr>
          <p:cNvSpPr txBox="1"/>
          <p:nvPr/>
        </p:nvSpPr>
        <p:spPr>
          <a:xfrm>
            <a:off x="10788548" y="6308209"/>
            <a:ext cx="1189813" cy="369332"/>
          </a:xfrm>
          <a:prstGeom prst="rect">
            <a:avLst/>
          </a:prstGeom>
          <a:noFill/>
        </p:spPr>
        <p:txBody>
          <a:bodyPr wrap="none" rtlCol="0">
            <a:spAutoFit/>
          </a:bodyPr>
          <a:lstStyle/>
          <a:p>
            <a:r>
              <a:rPr lang="en-US" dirty="0"/>
              <a:t>UA.II.A.K4</a:t>
            </a:r>
          </a:p>
        </p:txBody>
      </p:sp>
    </p:spTree>
    <p:extLst>
      <p:ext uri="{BB962C8B-B14F-4D97-AF65-F5344CB8AC3E}">
        <p14:creationId xmlns:p14="http://schemas.microsoft.com/office/powerpoint/2010/main" val="657917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706295-FCCA-2109-F4AC-EDBBE5158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309449"/>
            <a:ext cx="10515600" cy="4239101"/>
          </a:xfrm>
          <a:prstGeom prst="rect">
            <a:avLst/>
          </a:prstGeom>
        </p:spPr>
      </p:pic>
      <p:sp>
        <p:nvSpPr>
          <p:cNvPr id="5" name="TextBox 4">
            <a:extLst>
              <a:ext uri="{FF2B5EF4-FFF2-40B4-BE49-F238E27FC236}">
                <a16:creationId xmlns:a16="http://schemas.microsoft.com/office/drawing/2014/main" id="{78F9EA09-9707-0E48-B75A-C6CF4883C5B5}"/>
              </a:ext>
            </a:extLst>
          </p:cNvPr>
          <p:cNvSpPr txBox="1"/>
          <p:nvPr/>
        </p:nvSpPr>
        <p:spPr>
          <a:xfrm>
            <a:off x="10712767" y="6308209"/>
            <a:ext cx="1189813" cy="369332"/>
          </a:xfrm>
          <a:prstGeom prst="rect">
            <a:avLst/>
          </a:prstGeom>
          <a:noFill/>
        </p:spPr>
        <p:txBody>
          <a:bodyPr wrap="none" rtlCol="0">
            <a:spAutoFit/>
          </a:bodyPr>
          <a:lstStyle/>
          <a:p>
            <a:r>
              <a:rPr lang="en-US" dirty="0"/>
              <a:t>UA.II.A.K1</a:t>
            </a:r>
          </a:p>
        </p:txBody>
      </p:sp>
    </p:spTree>
    <p:extLst>
      <p:ext uri="{BB962C8B-B14F-4D97-AF65-F5344CB8AC3E}">
        <p14:creationId xmlns:p14="http://schemas.microsoft.com/office/powerpoint/2010/main" val="3729767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64BB75-9B62-6870-3531-CDBF2D8400E1}"/>
              </a:ext>
            </a:extLst>
          </p:cNvPr>
          <p:cNvPicPr>
            <a:picLocks noChangeAspect="1"/>
          </p:cNvPicPr>
          <p:nvPr/>
        </p:nvPicPr>
        <p:blipFill>
          <a:blip r:embed="rId2"/>
          <a:stretch>
            <a:fillRect/>
          </a:stretch>
        </p:blipFill>
        <p:spPr>
          <a:xfrm>
            <a:off x="511928" y="1334973"/>
            <a:ext cx="11168144" cy="4188054"/>
          </a:xfrm>
          <a:prstGeom prst="rect">
            <a:avLst/>
          </a:prstGeom>
        </p:spPr>
      </p:pic>
    </p:spTree>
    <p:extLst>
      <p:ext uri="{BB962C8B-B14F-4D97-AF65-F5344CB8AC3E}">
        <p14:creationId xmlns:p14="http://schemas.microsoft.com/office/powerpoint/2010/main" val="70579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4FC3-DA10-94FD-C8EA-E036D6C865EA}"/>
              </a:ext>
            </a:extLst>
          </p:cNvPr>
          <p:cNvSpPr>
            <a:spLocks noGrp="1"/>
          </p:cNvSpPr>
          <p:nvPr>
            <p:ph type="title"/>
          </p:nvPr>
        </p:nvSpPr>
        <p:spPr/>
        <p:txBody>
          <a:bodyPr/>
          <a:lstStyle/>
          <a:p>
            <a:pPr algn="ctr"/>
            <a:r>
              <a:rPr lang="en-US" dirty="0"/>
              <a:t>Aeronautical Chart Source</a:t>
            </a:r>
          </a:p>
        </p:txBody>
      </p:sp>
      <p:sp>
        <p:nvSpPr>
          <p:cNvPr id="3" name="Content Placeholder 2">
            <a:extLst>
              <a:ext uri="{FF2B5EF4-FFF2-40B4-BE49-F238E27FC236}">
                <a16:creationId xmlns:a16="http://schemas.microsoft.com/office/drawing/2014/main" id="{C36F1FCA-2FF8-16C2-7055-593B772F1E3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1179590-030B-B53B-E1FA-06009AA89B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975" y="1273858"/>
            <a:ext cx="10721419" cy="5049334"/>
          </a:xfrm>
          <a:prstGeom prst="rect">
            <a:avLst/>
          </a:prstGeom>
        </p:spPr>
      </p:pic>
      <p:sp>
        <p:nvSpPr>
          <p:cNvPr id="7" name="TextBox 6">
            <a:extLst>
              <a:ext uri="{FF2B5EF4-FFF2-40B4-BE49-F238E27FC236}">
                <a16:creationId xmlns:a16="http://schemas.microsoft.com/office/drawing/2014/main" id="{B54A2BD9-EF83-8AD0-82CC-4E9F6AC8E94B}"/>
              </a:ext>
            </a:extLst>
          </p:cNvPr>
          <p:cNvSpPr txBox="1"/>
          <p:nvPr/>
        </p:nvSpPr>
        <p:spPr>
          <a:xfrm>
            <a:off x="131975" y="6323192"/>
            <a:ext cx="10721418" cy="369332"/>
          </a:xfrm>
          <a:prstGeom prst="rect">
            <a:avLst/>
          </a:prstGeom>
          <a:noFill/>
        </p:spPr>
        <p:txBody>
          <a:bodyPr wrap="square">
            <a:spAutoFit/>
          </a:bodyPr>
          <a:lstStyle/>
          <a:p>
            <a:pPr algn="ctr"/>
            <a:r>
              <a:rPr lang="en-US" dirty="0"/>
              <a:t>https://skyvector.com/</a:t>
            </a:r>
          </a:p>
        </p:txBody>
      </p:sp>
      <p:pic>
        <p:nvPicPr>
          <p:cNvPr id="9" name="Picture 8">
            <a:extLst>
              <a:ext uri="{FF2B5EF4-FFF2-40B4-BE49-F238E27FC236}">
                <a16:creationId xmlns:a16="http://schemas.microsoft.com/office/drawing/2014/main" id="{FD076F2F-E805-9DB4-F6F9-DF50B8486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113" y="4840186"/>
            <a:ext cx="1195912" cy="1402400"/>
          </a:xfrm>
          <a:prstGeom prst="rect">
            <a:avLst/>
          </a:prstGeom>
        </p:spPr>
      </p:pic>
      <p:sp>
        <p:nvSpPr>
          <p:cNvPr id="10" name="TextBox 9">
            <a:extLst>
              <a:ext uri="{FF2B5EF4-FFF2-40B4-BE49-F238E27FC236}">
                <a16:creationId xmlns:a16="http://schemas.microsoft.com/office/drawing/2014/main" id="{7281CB08-ADF8-AFC4-B033-C6E9C2169C64}"/>
              </a:ext>
            </a:extLst>
          </p:cNvPr>
          <p:cNvSpPr txBox="1"/>
          <p:nvPr/>
        </p:nvSpPr>
        <p:spPr>
          <a:xfrm>
            <a:off x="10712767" y="6308209"/>
            <a:ext cx="1189813" cy="369332"/>
          </a:xfrm>
          <a:prstGeom prst="rect">
            <a:avLst/>
          </a:prstGeom>
          <a:noFill/>
        </p:spPr>
        <p:txBody>
          <a:bodyPr wrap="none" rtlCol="0">
            <a:spAutoFit/>
          </a:bodyPr>
          <a:lstStyle/>
          <a:p>
            <a:r>
              <a:rPr lang="en-US" dirty="0"/>
              <a:t>UA.II.A.K1</a:t>
            </a:r>
          </a:p>
        </p:txBody>
      </p:sp>
    </p:spTree>
    <p:extLst>
      <p:ext uri="{BB962C8B-B14F-4D97-AF65-F5344CB8AC3E}">
        <p14:creationId xmlns:p14="http://schemas.microsoft.com/office/powerpoint/2010/main" val="623274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6A12ED-0984-C39A-6B7C-18D939CB0134}"/>
              </a:ext>
            </a:extLst>
          </p:cNvPr>
          <p:cNvGrpSpPr/>
          <p:nvPr/>
        </p:nvGrpSpPr>
        <p:grpSpPr>
          <a:xfrm>
            <a:off x="0" y="0"/>
            <a:ext cx="7771316" cy="6650609"/>
            <a:chOff x="0" y="0"/>
            <a:chExt cx="7771316" cy="6650609"/>
          </a:xfrm>
        </p:grpSpPr>
        <p:sp>
          <p:nvSpPr>
            <p:cNvPr id="6" name="Rectangle 5">
              <a:extLst>
                <a:ext uri="{FF2B5EF4-FFF2-40B4-BE49-F238E27FC236}">
                  <a16:creationId xmlns:a16="http://schemas.microsoft.com/office/drawing/2014/main" id="{C7DD8317-2D47-7BA5-0119-7FECFF141B3B}"/>
                </a:ext>
              </a:extLst>
            </p:cNvPr>
            <p:cNvSpPr/>
            <p:nvPr/>
          </p:nvSpPr>
          <p:spPr>
            <a:xfrm>
              <a:off x="0" y="0"/>
              <a:ext cx="1084082" cy="17251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F741A01-41A1-7C83-90DC-C98F51B4BBF6}"/>
                </a:ext>
              </a:extLst>
            </p:cNvPr>
            <p:cNvGrpSpPr/>
            <p:nvPr/>
          </p:nvGrpSpPr>
          <p:grpSpPr>
            <a:xfrm>
              <a:off x="4769549" y="575034"/>
              <a:ext cx="3001767" cy="6075575"/>
              <a:chOff x="4769549" y="575034"/>
              <a:chExt cx="3001767" cy="6075575"/>
            </a:xfrm>
          </p:grpSpPr>
          <p:pic>
            <p:nvPicPr>
              <p:cNvPr id="8" name="Picture 7">
                <a:extLst>
                  <a:ext uri="{FF2B5EF4-FFF2-40B4-BE49-F238E27FC236}">
                    <a16:creationId xmlns:a16="http://schemas.microsoft.com/office/drawing/2014/main" id="{1B1F7EF1-0BB5-79AB-7209-A47FF7FB2620}"/>
                  </a:ext>
                </a:extLst>
              </p:cNvPr>
              <p:cNvPicPr>
                <a:picLocks noChangeAspect="1"/>
              </p:cNvPicPr>
              <p:nvPr/>
            </p:nvPicPr>
            <p:blipFill>
              <a:blip r:embed="rId3"/>
              <a:stretch>
                <a:fillRect/>
              </a:stretch>
            </p:blipFill>
            <p:spPr>
              <a:xfrm>
                <a:off x="4769550" y="575034"/>
                <a:ext cx="3001766" cy="6075575"/>
              </a:xfrm>
              <a:prstGeom prst="rect">
                <a:avLst/>
              </a:prstGeom>
            </p:spPr>
          </p:pic>
          <p:sp>
            <p:nvSpPr>
              <p:cNvPr id="9" name="Rectangle 8">
                <a:extLst>
                  <a:ext uri="{FF2B5EF4-FFF2-40B4-BE49-F238E27FC236}">
                    <a16:creationId xmlns:a16="http://schemas.microsoft.com/office/drawing/2014/main" id="{97B93B1D-F6BD-DD15-92BD-CB4423743744}"/>
                  </a:ext>
                </a:extLst>
              </p:cNvPr>
              <p:cNvSpPr/>
              <p:nvPr/>
            </p:nvSpPr>
            <p:spPr>
              <a:xfrm>
                <a:off x="4769549" y="575034"/>
                <a:ext cx="3001765" cy="60755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a:extLst>
              <a:ext uri="{FF2B5EF4-FFF2-40B4-BE49-F238E27FC236}">
                <a16:creationId xmlns:a16="http://schemas.microsoft.com/office/drawing/2014/main" id="{31FDC780-26A0-BC38-F124-A0D531F04B77}"/>
              </a:ext>
            </a:extLst>
          </p:cNvPr>
          <p:cNvSpPr txBox="1"/>
          <p:nvPr/>
        </p:nvSpPr>
        <p:spPr>
          <a:xfrm>
            <a:off x="10712767" y="6308209"/>
            <a:ext cx="1189813" cy="369332"/>
          </a:xfrm>
          <a:prstGeom prst="rect">
            <a:avLst/>
          </a:prstGeom>
          <a:noFill/>
        </p:spPr>
        <p:txBody>
          <a:bodyPr wrap="none" rtlCol="0">
            <a:spAutoFit/>
          </a:bodyPr>
          <a:lstStyle/>
          <a:p>
            <a:r>
              <a:rPr lang="en-US" dirty="0"/>
              <a:t>UA.II.A.K1</a:t>
            </a:r>
          </a:p>
        </p:txBody>
      </p:sp>
    </p:spTree>
    <p:extLst>
      <p:ext uri="{BB962C8B-B14F-4D97-AF65-F5344CB8AC3E}">
        <p14:creationId xmlns:p14="http://schemas.microsoft.com/office/powerpoint/2010/main" val="396064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05BB-19E4-FB98-67B1-A443D71277F5}"/>
              </a:ext>
            </a:extLst>
          </p:cNvPr>
          <p:cNvSpPr>
            <a:spLocks noGrp="1"/>
          </p:cNvSpPr>
          <p:nvPr>
            <p:ph type="title"/>
          </p:nvPr>
        </p:nvSpPr>
        <p:spPr/>
        <p:txBody>
          <a:bodyPr/>
          <a:lstStyle/>
          <a:p>
            <a:pPr algn="ctr"/>
            <a:r>
              <a:rPr lang="en-US" dirty="0"/>
              <a:t>Remote Pilot Testing Supplement</a:t>
            </a:r>
          </a:p>
        </p:txBody>
      </p:sp>
      <p:sp>
        <p:nvSpPr>
          <p:cNvPr id="3" name="Content Placeholder 2">
            <a:extLst>
              <a:ext uri="{FF2B5EF4-FFF2-40B4-BE49-F238E27FC236}">
                <a16:creationId xmlns:a16="http://schemas.microsoft.com/office/drawing/2014/main" id="{C39D5173-752D-9D84-E21F-4D9B20E5F3D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70C7111-CAEE-180C-1DA5-62B3F6D102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9749" y="1825625"/>
            <a:ext cx="3392502" cy="4418806"/>
          </a:xfrm>
          <a:prstGeom prst="rect">
            <a:avLst/>
          </a:prstGeom>
        </p:spPr>
      </p:pic>
      <p:sp>
        <p:nvSpPr>
          <p:cNvPr id="7" name="TextBox 6">
            <a:extLst>
              <a:ext uri="{FF2B5EF4-FFF2-40B4-BE49-F238E27FC236}">
                <a16:creationId xmlns:a16="http://schemas.microsoft.com/office/drawing/2014/main" id="{8F9D745D-7332-EBFC-7734-C2BBA4CDE20D}"/>
              </a:ext>
            </a:extLst>
          </p:cNvPr>
          <p:cNvSpPr txBox="1"/>
          <p:nvPr/>
        </p:nvSpPr>
        <p:spPr>
          <a:xfrm>
            <a:off x="838200" y="6311900"/>
            <a:ext cx="10515600" cy="369332"/>
          </a:xfrm>
          <a:prstGeom prst="rect">
            <a:avLst/>
          </a:prstGeom>
          <a:noFill/>
        </p:spPr>
        <p:txBody>
          <a:bodyPr wrap="square">
            <a:spAutoFit/>
          </a:bodyPr>
          <a:lstStyle/>
          <a:p>
            <a:pPr algn="ctr"/>
            <a:r>
              <a:rPr lang="en-US" dirty="0"/>
              <a:t>https://www.faa.gov/sites/faa.gov/files/training_testing/testing/supplements/sport_rec_private_akts.pdf</a:t>
            </a:r>
          </a:p>
        </p:txBody>
      </p:sp>
      <p:pic>
        <p:nvPicPr>
          <p:cNvPr id="9" name="Picture 8">
            <a:extLst>
              <a:ext uri="{FF2B5EF4-FFF2-40B4-BE49-F238E27FC236}">
                <a16:creationId xmlns:a16="http://schemas.microsoft.com/office/drawing/2014/main" id="{8C1DE0CE-09B0-9822-8015-955A7C0263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6762" y="4580735"/>
            <a:ext cx="1357038" cy="1596228"/>
          </a:xfrm>
          <a:prstGeom prst="rect">
            <a:avLst/>
          </a:prstGeom>
        </p:spPr>
      </p:pic>
    </p:spTree>
    <p:extLst>
      <p:ext uri="{BB962C8B-B14F-4D97-AF65-F5344CB8AC3E}">
        <p14:creationId xmlns:p14="http://schemas.microsoft.com/office/powerpoint/2010/main" val="271704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E4A676A21E5F49AD716B665510BDDC" ma:contentTypeVersion="18" ma:contentTypeDescription="Create a new document." ma:contentTypeScope="" ma:versionID="4c175b2d8b3613615e5e5169c31bf0f7">
  <xsd:schema xmlns:xsd="http://www.w3.org/2001/XMLSchema" xmlns:xs="http://www.w3.org/2001/XMLSchema" xmlns:p="http://schemas.microsoft.com/office/2006/metadata/properties" xmlns:ns3="2bf66801-57ab-41bc-bb38-e9a17d4acc49" xmlns:ns4="b461d66d-1dae-447d-bb72-e148995aadc1" targetNamespace="http://schemas.microsoft.com/office/2006/metadata/properties" ma:root="true" ma:fieldsID="a64fbdbc87bf93aec50c8afc21b9efc9" ns3:_="" ns4:_="">
    <xsd:import namespace="2bf66801-57ab-41bc-bb38-e9a17d4acc49"/>
    <xsd:import namespace="b461d66d-1dae-447d-bb72-e148995aad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66801-57ab-41bc-bb38-e9a17d4acc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1d66d-1dae-447d-bb72-e148995aad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461d66d-1dae-447d-bb72-e148995aadc1" xsi:nil="true"/>
  </documentManagement>
</p:properties>
</file>

<file path=customXml/itemProps1.xml><?xml version="1.0" encoding="utf-8"?>
<ds:datastoreItem xmlns:ds="http://schemas.openxmlformats.org/officeDocument/2006/customXml" ds:itemID="{67C42860-DF74-4632-A5C0-538E29503BC2}">
  <ds:schemaRefs>
    <ds:schemaRef ds:uri="http://schemas.microsoft.com/sharepoint/v3/contenttype/forms"/>
  </ds:schemaRefs>
</ds:datastoreItem>
</file>

<file path=customXml/itemProps2.xml><?xml version="1.0" encoding="utf-8"?>
<ds:datastoreItem xmlns:ds="http://schemas.openxmlformats.org/officeDocument/2006/customXml" ds:itemID="{41D5D204-7F9B-4B97-AD89-AB8E37772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f66801-57ab-41bc-bb38-e9a17d4acc49"/>
    <ds:schemaRef ds:uri="b461d66d-1dae-447d-bb72-e148995aad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F8437D-8DD2-4940-B55C-7AD59114C3B8}">
  <ds:schemaRefs>
    <ds:schemaRef ds:uri="http://purl.org/dc/dcmitype/"/>
    <ds:schemaRef ds:uri="http://purl.org/dc/terms/"/>
    <ds:schemaRef ds:uri="http://schemas.openxmlformats.org/package/2006/metadata/core-properties"/>
    <ds:schemaRef ds:uri="http://schemas.microsoft.com/office/2006/metadata/properties"/>
    <ds:schemaRef ds:uri="b461d66d-1dae-447d-bb72-e148995aadc1"/>
    <ds:schemaRef ds:uri="http://schemas.microsoft.com/office/2006/documentManagement/types"/>
    <ds:schemaRef ds:uri="2bf66801-57ab-41bc-bb38-e9a17d4acc49"/>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463</TotalTime>
  <Words>3052</Words>
  <Application>Microsoft Office PowerPoint</Application>
  <PresentationFormat>Widescreen</PresentationFormat>
  <Paragraphs>210</Paragraphs>
  <Slides>60</Slides>
  <Notes>21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Aptos</vt:lpstr>
      <vt:lpstr>Aptos Display</vt:lpstr>
      <vt:lpstr>Arial</vt:lpstr>
      <vt:lpstr>Roboto</vt:lpstr>
      <vt:lpstr>Office Theme</vt:lpstr>
      <vt:lpstr>PowerPoint Presentation</vt:lpstr>
      <vt:lpstr>Topics</vt:lpstr>
      <vt:lpstr>14 CFR §107—Small Unmanned Aircraft Systems</vt:lpstr>
      <vt:lpstr>Subpart B—Operating Rules</vt:lpstr>
      <vt:lpstr>Airspace</vt:lpstr>
      <vt:lpstr>PowerPoint Presentation</vt:lpstr>
      <vt:lpstr>Aeronautical Chart Source</vt:lpstr>
      <vt:lpstr>PowerPoint Presentation</vt:lpstr>
      <vt:lpstr>Remote Pilot Testing Supplement</vt:lpstr>
      <vt:lpstr>PowerPoint Presentation</vt:lpstr>
      <vt:lpstr>Additional Airspace Information</vt:lpstr>
      <vt:lpstr>Subpart A—Airspace Classification</vt:lpstr>
      <vt:lpstr>PowerPoint Presentation</vt:lpstr>
      <vt:lpstr>PowerPoint Presentation</vt:lpstr>
      <vt:lpstr>PowerPoint Presentation</vt:lpstr>
      <vt:lpstr>Subpart A—Airspace Classification</vt:lpstr>
      <vt:lpstr>PowerPoint Presentation</vt:lpstr>
      <vt:lpstr>PowerPoint Presentation</vt:lpstr>
      <vt:lpstr>PowerPoint Presentation</vt:lpstr>
      <vt:lpstr>Subpart A—Airspace Classification</vt:lpstr>
      <vt:lpstr>PowerPoint Presentation</vt:lpstr>
      <vt:lpstr>PowerPoint Presentation</vt:lpstr>
      <vt:lpstr>PowerPoint Presentation</vt:lpstr>
      <vt:lpstr>Subpart A—Airspace Classification</vt:lpstr>
      <vt:lpstr>PowerPoint Presentation</vt:lpstr>
      <vt:lpstr>PowerPoint Presentation</vt:lpstr>
      <vt:lpstr>PowerPoint Presentation</vt:lpstr>
      <vt:lpstr>Subpart B—Operating Rules</vt:lpstr>
      <vt:lpstr>PowerPoint Presentation</vt:lpstr>
      <vt:lpstr>PowerPoint Presentation</vt:lpstr>
      <vt:lpstr>PowerPoint Presentation</vt:lpstr>
      <vt:lpstr>Subpart A—Airspace Classification</vt:lpstr>
      <vt:lpstr>PowerPoint Presentation</vt:lpstr>
      <vt:lpstr>PowerPoint Presentation</vt:lpstr>
      <vt:lpstr>PowerPoint Presentation</vt:lpstr>
      <vt:lpstr>Subpart B—Operating Rules</vt:lpstr>
      <vt:lpstr>Subpart A—Airspace Classification</vt:lpstr>
      <vt:lpstr>Subpart A—Airspace Classification</vt:lpstr>
      <vt:lpstr>PowerPoint Presentation</vt:lpstr>
      <vt:lpstr>Subpart A—Airspace Classification</vt:lpstr>
      <vt:lpstr>PowerPoint Presentation</vt:lpstr>
      <vt:lpstr>PowerPoint Presentation</vt:lpstr>
      <vt:lpstr>Subpart A—Airspace Classification</vt:lpstr>
      <vt:lpstr>PowerPoint Presentation</vt:lpstr>
      <vt:lpstr>Subpart A—Airspace Classification</vt:lpstr>
      <vt:lpstr>PowerPoint Presentation</vt:lpstr>
      <vt:lpstr>Subpart A—Airspace Classification</vt:lpstr>
      <vt:lpstr>PowerPoint Presentation</vt:lpstr>
      <vt:lpstr>Subpart A—Airspace Classification</vt:lpstr>
      <vt:lpstr>Subpart A—Airspace Classification</vt:lpstr>
      <vt:lpstr>PowerPoint Presentation</vt:lpstr>
      <vt:lpstr>Subpart A—Airspace Classification</vt:lpstr>
      <vt:lpstr>Subpart A—Airspace Classification</vt:lpstr>
      <vt:lpstr>Subpart A—Airspace Classification</vt:lpstr>
      <vt:lpstr>Subpart A—Airspace Classification</vt:lpstr>
      <vt:lpstr>PowerPoint Presentation</vt:lpstr>
      <vt:lpstr>Subpart A—Airspace Classification</vt:lpstr>
      <vt:lpstr>PowerPoint Presentation</vt:lpstr>
      <vt:lpstr>Subpart A—Airspace Classification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Corns</dc:creator>
  <cp:lastModifiedBy>Kevin Corns</cp:lastModifiedBy>
  <cp:revision>5</cp:revision>
  <dcterms:created xsi:type="dcterms:W3CDTF">2024-08-25T23:25:51Z</dcterms:created>
  <dcterms:modified xsi:type="dcterms:W3CDTF">2025-01-02T03:03:07Z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0x010100B3E4A676A21E5F49AD716B665510BDDC</vt:lpwstr>
  </property>
</Properties>
</file>