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67ADC-877C-4834-B236-54E8C9C92CBF}" v="10" dt="2024-08-26T01:11:13.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CE03C-3A14-4C37-834B-7E32B60B47F6}"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B94A0-94FF-4734-B21C-A840308910C9}" type="slidenum">
              <a:rPr lang="en-US" smtClean="0"/>
              <a:t>‹#›</a:t>
            </a:fld>
            <a:endParaRPr lang="en-US"/>
          </a:p>
        </p:txBody>
      </p:sp>
    </p:spTree>
    <p:extLst>
      <p:ext uri="{BB962C8B-B14F-4D97-AF65-F5344CB8AC3E}">
        <p14:creationId xmlns:p14="http://schemas.microsoft.com/office/powerpoint/2010/main" val="47546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submitting your application to IACRA, the applicant will be vetted by the TSA. After vetting, the FAA will issue a temporary certificate. Once the temporary certificate has been issued, then the applicant is legal to conduct Part 107 operations. The temporary certificate is available in IACRA.</a:t>
            </a:r>
          </a:p>
        </p:txBody>
      </p:sp>
      <p:sp>
        <p:nvSpPr>
          <p:cNvPr id="4" name="Slide Number Placeholder 3"/>
          <p:cNvSpPr>
            <a:spLocks noGrp="1"/>
          </p:cNvSpPr>
          <p:nvPr>
            <p:ph type="sldNum" sz="quarter" idx="5"/>
          </p:nvPr>
        </p:nvSpPr>
        <p:spPr/>
        <p:txBody>
          <a:bodyPr/>
          <a:lstStyle/>
          <a:p>
            <a:fld id="{BA6B94A0-94FF-4734-B21C-A840308910C9}" type="slidenum">
              <a:rPr lang="en-US" smtClean="0"/>
              <a:t>8</a:t>
            </a:fld>
            <a:endParaRPr lang="en-US"/>
          </a:p>
        </p:txBody>
      </p:sp>
    </p:spTree>
    <p:extLst>
      <p:ext uri="{BB962C8B-B14F-4D97-AF65-F5344CB8AC3E}">
        <p14:creationId xmlns:p14="http://schemas.microsoft.com/office/powerpoint/2010/main" val="133055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difference between 24 calendar months and 2 years. Also highlight that the 24 calendar months starts from the date of the test not the issue date on the Remote Pilot certificate. Recurrent training is online and free. The test is remediated to 100%.</a:t>
            </a:r>
          </a:p>
        </p:txBody>
      </p:sp>
      <p:sp>
        <p:nvSpPr>
          <p:cNvPr id="4" name="Slide Number Placeholder 3"/>
          <p:cNvSpPr>
            <a:spLocks noGrp="1"/>
          </p:cNvSpPr>
          <p:nvPr>
            <p:ph type="sldNum" sz="quarter" idx="5"/>
          </p:nvPr>
        </p:nvSpPr>
        <p:spPr/>
        <p:txBody>
          <a:bodyPr/>
          <a:lstStyle/>
          <a:p>
            <a:fld id="{BA6B94A0-94FF-4734-B21C-A840308910C9}" type="slidenum">
              <a:rPr lang="en-US" smtClean="0"/>
              <a:t>9</a:t>
            </a:fld>
            <a:endParaRPr lang="en-US"/>
          </a:p>
        </p:txBody>
      </p:sp>
    </p:spTree>
    <p:extLst>
      <p:ext uri="{BB962C8B-B14F-4D97-AF65-F5344CB8AC3E}">
        <p14:creationId xmlns:p14="http://schemas.microsoft.com/office/powerpoint/2010/main" val="241380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5D4A-FCA4-BAA3-6E40-D82EBE2F6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3DE60-8BBE-3E51-BB1D-5288F6A52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2746FB-04BD-519E-0536-7D7FB0A345B9}"/>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D6E1DCD7-DDC4-7FF5-F013-C5343506D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5A671-47C7-EB69-4EB5-05B272B4907C}"/>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69131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A734-CC84-A458-8C98-F32D23192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2949E-8CE3-9AB2-B8A5-70465416D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DE51-7BB3-1C8D-9F0C-EAA8E40F2A57}"/>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115D3CF8-A87D-6084-394B-024BF706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8521B-7441-D11A-A042-8DAF9148022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57450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55DFB-66F5-BB09-DB3F-7E813E1951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DFBD9-8D53-95A3-A7D4-97233C072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40AF3-81F5-7242-70B8-5C09B282C681}"/>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F386F119-1FF2-C1F1-A3EB-4F661ED47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3652D-EFBB-0029-D16E-A7FB4F2A69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240466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B591-2BE1-8905-8251-40E6A9D2B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B09B9-8A19-343C-A754-55B853A7D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B2513-674B-FDE6-9427-68DBD20B469D}"/>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B8567C9B-C2AB-3325-6B33-6B5693EF8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F9830-4610-63DF-2265-385EF2ADA71F}"/>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84424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2C91-CDDF-51AF-C383-51F83C598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79769C-C8FF-F292-0A2B-9DB83AE46E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DB324-8F0C-E9D1-7ACE-054A356D9235}"/>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8537EBC4-4D22-A6A8-75E6-E4E33405F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2C42F-7D2C-F637-BF10-7F7A328A54E9}"/>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97714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35A2-F9FC-78E3-663B-FC59F1785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55E33-D359-A991-343D-FE9E330C6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D90AE-E531-EC05-7792-685FF9094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F4A54D-E2CC-2FE4-B460-B00D9C978330}"/>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6" name="Footer Placeholder 5">
            <a:extLst>
              <a:ext uri="{FF2B5EF4-FFF2-40B4-BE49-F238E27FC236}">
                <a16:creationId xmlns:a16="http://schemas.microsoft.com/office/drawing/2014/main" id="{21DEC745-B49E-94F1-22A7-A5C2E84DD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E863E-C588-3E90-859B-59F1B3E157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40477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0A6B-A62B-7774-FB11-907E03134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669624-DFE0-1A99-371E-91D1321DD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454EEF-53DE-B6F2-6202-F105E2EF9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9B300-B53A-CBCF-9FFD-F5915898A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8C2E8-500D-AE2C-699A-25C20B1953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98B68-E678-C1B6-24AC-BBCA123B0616}"/>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8" name="Footer Placeholder 7">
            <a:extLst>
              <a:ext uri="{FF2B5EF4-FFF2-40B4-BE49-F238E27FC236}">
                <a16:creationId xmlns:a16="http://schemas.microsoft.com/office/drawing/2014/main" id="{7B72B249-0219-29FE-23CD-A04CF3BA8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F78EEC-9567-BB02-CCF7-1528CA2DDDE6}"/>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403049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74AE-A4AF-1777-6072-74C85E50F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3F5D85-9E76-C7BF-2FA2-4EE3DE81BB38}"/>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4" name="Footer Placeholder 3">
            <a:extLst>
              <a:ext uri="{FF2B5EF4-FFF2-40B4-BE49-F238E27FC236}">
                <a16:creationId xmlns:a16="http://schemas.microsoft.com/office/drawing/2014/main" id="{89F8486A-4967-5517-EB8C-B6024D5D0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8673A-142C-3CE6-789F-D656FE93ADB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6424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319EB-1091-97F9-DB35-95F013CE9652}"/>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3" name="Footer Placeholder 2">
            <a:extLst>
              <a:ext uri="{FF2B5EF4-FFF2-40B4-BE49-F238E27FC236}">
                <a16:creationId xmlns:a16="http://schemas.microsoft.com/office/drawing/2014/main" id="{B655A8D1-3D0D-D0F4-0361-AA98DF1B36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4EE2B6-F5B5-4E59-4515-5613E61E323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259855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ABBE-0896-6001-89A8-4478D3A0F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9BD5E8-1105-359B-B765-BE17014C0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C04DD-0040-D1BD-F280-44F923BC2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4978F-50C0-3C8B-7AAC-E4A602EA47E4}"/>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6" name="Footer Placeholder 5">
            <a:extLst>
              <a:ext uri="{FF2B5EF4-FFF2-40B4-BE49-F238E27FC236}">
                <a16:creationId xmlns:a16="http://schemas.microsoft.com/office/drawing/2014/main" id="{C5D4F341-6E0B-3219-F75B-D2DDFAEA3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BB6F0-B1DE-C705-5622-BAB33AB3B61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34072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6185-79A0-55BF-7161-AFF8A503A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0C076D-A403-552D-119F-380B5474B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A4ECA9-1378-3D31-283D-6DB019A88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7D4A5-31DA-F589-33F9-6E154B5464EF}"/>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6" name="Footer Placeholder 5">
            <a:extLst>
              <a:ext uri="{FF2B5EF4-FFF2-40B4-BE49-F238E27FC236}">
                <a16:creationId xmlns:a16="http://schemas.microsoft.com/office/drawing/2014/main" id="{1D24037B-8594-4122-9CA2-AC86F0100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E3ADD-5E17-91CE-FD90-DB780FCA9FF1}"/>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18856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ED96A1-58EA-37BD-7EC5-28D34D75C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BC3375-F019-9293-3D62-F74ED3051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73D8D-E4A5-5DC5-10BE-DB63CFEA1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C410DA1C-0966-5942-5D85-0727ECE34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427AC4-2300-4332-E182-B546661BF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722EA9-5902-4154-B3DF-7FCCDEC6402E}" type="slidenum">
              <a:rPr lang="en-US" smtClean="0"/>
              <a:t>‹#›</a:t>
            </a:fld>
            <a:endParaRPr lang="en-US"/>
          </a:p>
        </p:txBody>
      </p:sp>
    </p:spTree>
    <p:extLst>
      <p:ext uri="{BB962C8B-B14F-4D97-AF65-F5344CB8AC3E}">
        <p14:creationId xmlns:p14="http://schemas.microsoft.com/office/powerpoint/2010/main" val="623118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91FE1-3240-45BC-A71D-4689779BE019}"/>
              </a:ext>
            </a:extLst>
          </p:cNvPr>
          <p:cNvSpPr txBox="1"/>
          <p:nvPr/>
        </p:nvSpPr>
        <p:spPr>
          <a:xfrm>
            <a:off x="8044023" y="1346069"/>
            <a:ext cx="3647152" cy="1200329"/>
          </a:xfrm>
          <a:prstGeom prst="rect">
            <a:avLst/>
          </a:prstGeom>
          <a:noFill/>
        </p:spPr>
        <p:txBody>
          <a:bodyPr wrap="none" rtlCol="0">
            <a:spAutoFit/>
          </a:bodyPr>
          <a:lstStyle/>
          <a:p>
            <a:pPr algn="ctr"/>
            <a:r>
              <a:rPr lang="en-US" sz="3600" dirty="0">
                <a:solidFill>
                  <a:schemeClr val="bg1"/>
                </a:solidFill>
                <a:latin typeface="Arial" panose="020B0604020202020204" pitchFamily="34" charset="0"/>
                <a:cs typeface="Arial" panose="020B0604020202020204" pitchFamily="34" charset="0"/>
              </a:rPr>
              <a:t>UA.I Regulations</a:t>
            </a:r>
          </a:p>
          <a:p>
            <a:pPr algn="ctr"/>
            <a:r>
              <a:rPr lang="en-US" sz="3600" dirty="0">
                <a:solidFill>
                  <a:schemeClr val="bg1"/>
                </a:solidFill>
                <a:latin typeface="Arial" panose="020B0604020202020204" pitchFamily="34" charset="0"/>
                <a:cs typeface="Arial" panose="020B0604020202020204" pitchFamily="34" charset="0"/>
              </a:rPr>
              <a:t>C. Certification </a:t>
            </a:r>
          </a:p>
        </p:txBody>
      </p:sp>
    </p:spTree>
    <p:extLst>
      <p:ext uri="{BB962C8B-B14F-4D97-AF65-F5344CB8AC3E}">
        <p14:creationId xmlns:p14="http://schemas.microsoft.com/office/powerpoint/2010/main" val="59935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C—Remote Pilot Certification</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107.71 Retesting after failure.</a:t>
            </a:r>
          </a:p>
        </p:txBody>
      </p:sp>
      <p:sp>
        <p:nvSpPr>
          <p:cNvPr id="4" name="TextBox 3">
            <a:extLst>
              <a:ext uri="{FF2B5EF4-FFF2-40B4-BE49-F238E27FC236}">
                <a16:creationId xmlns:a16="http://schemas.microsoft.com/office/drawing/2014/main" id="{0302E979-91AB-0210-0A31-17BB359C0B80}"/>
              </a:ext>
            </a:extLst>
          </p:cNvPr>
          <p:cNvSpPr txBox="1"/>
          <p:nvPr/>
        </p:nvSpPr>
        <p:spPr>
          <a:xfrm>
            <a:off x="10982226" y="6308209"/>
            <a:ext cx="957955" cy="369332"/>
          </a:xfrm>
          <a:prstGeom prst="rect">
            <a:avLst/>
          </a:prstGeom>
          <a:noFill/>
        </p:spPr>
        <p:txBody>
          <a:bodyPr wrap="none" rtlCol="0">
            <a:spAutoFit/>
          </a:bodyPr>
          <a:lstStyle/>
          <a:p>
            <a:r>
              <a:rPr lang="en-US" dirty="0"/>
              <a:t>UA.I.C.*</a:t>
            </a:r>
          </a:p>
        </p:txBody>
      </p:sp>
      <p:pic>
        <p:nvPicPr>
          <p:cNvPr id="7" name="Picture 6">
            <a:extLst>
              <a:ext uri="{FF2B5EF4-FFF2-40B4-BE49-F238E27FC236}">
                <a16:creationId xmlns:a16="http://schemas.microsoft.com/office/drawing/2014/main" id="{744419B3-2AFF-391F-D7A0-30F2E256ADEC}"/>
              </a:ext>
            </a:extLst>
          </p:cNvPr>
          <p:cNvPicPr>
            <a:picLocks noChangeAspect="1"/>
          </p:cNvPicPr>
          <p:nvPr/>
        </p:nvPicPr>
        <p:blipFill>
          <a:blip r:embed="rId2"/>
          <a:stretch>
            <a:fillRect/>
          </a:stretch>
        </p:blipFill>
        <p:spPr>
          <a:xfrm>
            <a:off x="1766887" y="2516612"/>
            <a:ext cx="8658225" cy="523875"/>
          </a:xfrm>
          <a:prstGeom prst="rect">
            <a:avLst/>
          </a:prstGeom>
        </p:spPr>
      </p:pic>
    </p:spTree>
    <p:extLst>
      <p:ext uri="{BB962C8B-B14F-4D97-AF65-F5344CB8AC3E}">
        <p14:creationId xmlns:p14="http://schemas.microsoft.com/office/powerpoint/2010/main" val="382684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C—Remote Pilot Certification</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107.77 Change of name or address.</a:t>
            </a:r>
          </a:p>
        </p:txBody>
      </p:sp>
      <p:sp>
        <p:nvSpPr>
          <p:cNvPr id="4" name="TextBox 3">
            <a:extLst>
              <a:ext uri="{FF2B5EF4-FFF2-40B4-BE49-F238E27FC236}">
                <a16:creationId xmlns:a16="http://schemas.microsoft.com/office/drawing/2014/main" id="{0302E979-91AB-0210-0A31-17BB359C0B80}"/>
              </a:ext>
            </a:extLst>
          </p:cNvPr>
          <p:cNvSpPr txBox="1"/>
          <p:nvPr/>
        </p:nvSpPr>
        <p:spPr>
          <a:xfrm>
            <a:off x="10982226" y="6308209"/>
            <a:ext cx="957955" cy="369332"/>
          </a:xfrm>
          <a:prstGeom prst="rect">
            <a:avLst/>
          </a:prstGeom>
          <a:noFill/>
        </p:spPr>
        <p:txBody>
          <a:bodyPr wrap="none" rtlCol="0">
            <a:spAutoFit/>
          </a:bodyPr>
          <a:lstStyle/>
          <a:p>
            <a:r>
              <a:rPr lang="en-US" dirty="0"/>
              <a:t>UA.I.C.*</a:t>
            </a:r>
          </a:p>
        </p:txBody>
      </p:sp>
      <p:pic>
        <p:nvPicPr>
          <p:cNvPr id="6" name="Picture 5">
            <a:extLst>
              <a:ext uri="{FF2B5EF4-FFF2-40B4-BE49-F238E27FC236}">
                <a16:creationId xmlns:a16="http://schemas.microsoft.com/office/drawing/2014/main" id="{FFB88642-E472-6E96-F1BD-4094418C9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4506" y="2259014"/>
            <a:ext cx="8662987" cy="4598986"/>
          </a:xfrm>
          <a:prstGeom prst="rect">
            <a:avLst/>
          </a:prstGeom>
        </p:spPr>
      </p:pic>
    </p:spTree>
    <p:extLst>
      <p:ext uri="{BB962C8B-B14F-4D97-AF65-F5344CB8AC3E}">
        <p14:creationId xmlns:p14="http://schemas.microsoft.com/office/powerpoint/2010/main" val="52078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C—Remote Pilot Certification</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107.79 Voluntary surrender of certificate.</a:t>
            </a:r>
          </a:p>
        </p:txBody>
      </p:sp>
      <p:sp>
        <p:nvSpPr>
          <p:cNvPr id="4" name="TextBox 3">
            <a:extLst>
              <a:ext uri="{FF2B5EF4-FFF2-40B4-BE49-F238E27FC236}">
                <a16:creationId xmlns:a16="http://schemas.microsoft.com/office/drawing/2014/main" id="{0302E979-91AB-0210-0A31-17BB359C0B80}"/>
              </a:ext>
            </a:extLst>
          </p:cNvPr>
          <p:cNvSpPr txBox="1"/>
          <p:nvPr/>
        </p:nvSpPr>
        <p:spPr>
          <a:xfrm>
            <a:off x="10982226" y="6308209"/>
            <a:ext cx="957955" cy="369332"/>
          </a:xfrm>
          <a:prstGeom prst="rect">
            <a:avLst/>
          </a:prstGeom>
          <a:noFill/>
        </p:spPr>
        <p:txBody>
          <a:bodyPr wrap="none" rtlCol="0">
            <a:spAutoFit/>
          </a:bodyPr>
          <a:lstStyle/>
          <a:p>
            <a:r>
              <a:rPr lang="en-US" dirty="0"/>
              <a:t>UA.I.C.*</a:t>
            </a:r>
          </a:p>
        </p:txBody>
      </p:sp>
      <p:pic>
        <p:nvPicPr>
          <p:cNvPr id="7" name="Picture 6">
            <a:extLst>
              <a:ext uri="{FF2B5EF4-FFF2-40B4-BE49-F238E27FC236}">
                <a16:creationId xmlns:a16="http://schemas.microsoft.com/office/drawing/2014/main" id="{64113B85-A3EB-4E69-2563-E78AB21E38C8}"/>
              </a:ext>
            </a:extLst>
          </p:cNvPr>
          <p:cNvPicPr>
            <a:picLocks noChangeAspect="1"/>
          </p:cNvPicPr>
          <p:nvPr/>
        </p:nvPicPr>
        <p:blipFill>
          <a:blip r:embed="rId2"/>
          <a:stretch>
            <a:fillRect/>
          </a:stretch>
        </p:blipFill>
        <p:spPr>
          <a:xfrm>
            <a:off x="1643062" y="2489413"/>
            <a:ext cx="8905875" cy="2143125"/>
          </a:xfrm>
          <a:prstGeom prst="rect">
            <a:avLst/>
          </a:prstGeom>
        </p:spPr>
      </p:pic>
    </p:spTree>
    <p:extLst>
      <p:ext uri="{BB962C8B-B14F-4D97-AF65-F5344CB8AC3E}">
        <p14:creationId xmlns:p14="http://schemas.microsoft.com/office/powerpoint/2010/main" val="413114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406974-2D08-CA24-BDD6-3DFB5A2285E5}"/>
              </a:ext>
            </a:extLst>
          </p:cNvPr>
          <p:cNvPicPr>
            <a:picLocks noGrp="1" noChangeAspect="1"/>
          </p:cNvPicPr>
          <p:nvPr>
            <p:ph idx="1"/>
          </p:nvPr>
        </p:nvPicPr>
        <p:blipFill>
          <a:blip r:embed="rId2"/>
          <a:stretch>
            <a:fillRect/>
          </a:stretch>
        </p:blipFill>
        <p:spPr>
          <a:xfrm>
            <a:off x="511928" y="1334973"/>
            <a:ext cx="11168144" cy="4188054"/>
          </a:xfrm>
          <a:prstGeom prst="rect">
            <a:avLst/>
          </a:prstGeom>
        </p:spPr>
      </p:pic>
    </p:spTree>
    <p:extLst>
      <p:ext uri="{BB962C8B-B14F-4D97-AF65-F5344CB8AC3E}">
        <p14:creationId xmlns:p14="http://schemas.microsoft.com/office/powerpoint/2010/main" val="53860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7EC8-F1FB-8CCC-3402-26DC2142660C}"/>
              </a:ext>
            </a:extLst>
          </p:cNvPr>
          <p:cNvSpPr>
            <a:spLocks noGrp="1"/>
          </p:cNvSpPr>
          <p:nvPr>
            <p:ph type="title"/>
          </p:nvPr>
        </p:nvSpPr>
        <p:spPr/>
        <p:txBody>
          <a:bodyPr/>
          <a:lstStyle/>
          <a:p>
            <a:pPr algn="ctr"/>
            <a:r>
              <a:rPr lang="en-US" dirty="0"/>
              <a:t>Topics</a:t>
            </a:r>
          </a:p>
        </p:txBody>
      </p:sp>
      <p:sp>
        <p:nvSpPr>
          <p:cNvPr id="3" name="Content Placeholder 2">
            <a:extLst>
              <a:ext uri="{FF2B5EF4-FFF2-40B4-BE49-F238E27FC236}">
                <a16:creationId xmlns:a16="http://schemas.microsoft.com/office/drawing/2014/main" id="{3737C59E-6276-A20B-4A08-38F3BBA9584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FC75603-3F49-70CD-7878-23FF7EB5F9F2}"/>
              </a:ext>
            </a:extLst>
          </p:cNvPr>
          <p:cNvPicPr>
            <a:picLocks noChangeAspect="1"/>
          </p:cNvPicPr>
          <p:nvPr/>
        </p:nvPicPr>
        <p:blipFill>
          <a:blip r:embed="rId2"/>
          <a:stretch>
            <a:fillRect/>
          </a:stretch>
        </p:blipFill>
        <p:spPr>
          <a:xfrm>
            <a:off x="819150" y="1490662"/>
            <a:ext cx="10553700" cy="4410075"/>
          </a:xfrm>
          <a:prstGeom prst="rect">
            <a:avLst/>
          </a:prstGeom>
        </p:spPr>
      </p:pic>
    </p:spTree>
    <p:extLst>
      <p:ext uri="{BB962C8B-B14F-4D97-AF65-F5344CB8AC3E}">
        <p14:creationId xmlns:p14="http://schemas.microsoft.com/office/powerpoint/2010/main" val="313290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478F-F9FF-155B-F25D-2A530F12AC74}"/>
              </a:ext>
            </a:extLst>
          </p:cNvPr>
          <p:cNvSpPr>
            <a:spLocks noGrp="1"/>
          </p:cNvSpPr>
          <p:nvPr>
            <p:ph type="title"/>
          </p:nvPr>
        </p:nvSpPr>
        <p:spPr/>
        <p:txBody>
          <a:bodyPr>
            <a:normAutofit/>
          </a:bodyPr>
          <a:lstStyle/>
          <a:p>
            <a:r>
              <a:rPr lang="en-US" sz="4000" dirty="0"/>
              <a:t>14 CFR §107—Small Unmanned Aircraft Systems</a:t>
            </a:r>
          </a:p>
        </p:txBody>
      </p:sp>
      <p:sp>
        <p:nvSpPr>
          <p:cNvPr id="3" name="Content Placeholder 2">
            <a:extLst>
              <a:ext uri="{FF2B5EF4-FFF2-40B4-BE49-F238E27FC236}">
                <a16:creationId xmlns:a16="http://schemas.microsoft.com/office/drawing/2014/main" id="{906CAC82-9C34-9694-7F3B-E9A8AD00732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sz="2400" dirty="0"/>
              <a:t>https://www.ecfr.gov/current/title-14/chapter-I/subchapter-F/part-107</a:t>
            </a:r>
          </a:p>
        </p:txBody>
      </p:sp>
      <p:pic>
        <p:nvPicPr>
          <p:cNvPr id="5" name="Picture 4">
            <a:extLst>
              <a:ext uri="{FF2B5EF4-FFF2-40B4-BE49-F238E27FC236}">
                <a16:creationId xmlns:a16="http://schemas.microsoft.com/office/drawing/2014/main" id="{B0ED6DF2-D801-31B2-C18B-FFBB8DD0B402}"/>
              </a:ext>
            </a:extLst>
          </p:cNvPr>
          <p:cNvPicPr>
            <a:picLocks noChangeAspect="1"/>
          </p:cNvPicPr>
          <p:nvPr/>
        </p:nvPicPr>
        <p:blipFill>
          <a:blip r:embed="rId2"/>
          <a:stretch>
            <a:fillRect/>
          </a:stretch>
        </p:blipFill>
        <p:spPr>
          <a:xfrm>
            <a:off x="4762500" y="1866900"/>
            <a:ext cx="2667000" cy="3124200"/>
          </a:xfrm>
          <a:prstGeom prst="rect">
            <a:avLst/>
          </a:prstGeom>
        </p:spPr>
      </p:pic>
    </p:spTree>
    <p:extLst>
      <p:ext uri="{BB962C8B-B14F-4D97-AF65-F5344CB8AC3E}">
        <p14:creationId xmlns:p14="http://schemas.microsoft.com/office/powerpoint/2010/main" val="211150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C—Remote Pilot Certification</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107.57 Offenses involving alcohol or drugs.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30502" cy="369332"/>
          </a:xfrm>
          <a:prstGeom prst="rect">
            <a:avLst/>
          </a:prstGeom>
          <a:noFill/>
        </p:spPr>
        <p:txBody>
          <a:bodyPr wrap="none" rtlCol="0">
            <a:spAutoFit/>
          </a:bodyPr>
          <a:lstStyle/>
          <a:p>
            <a:r>
              <a:rPr lang="en-US" dirty="0"/>
              <a:t>UA.I.C.K1</a:t>
            </a:r>
          </a:p>
        </p:txBody>
      </p:sp>
      <p:pic>
        <p:nvPicPr>
          <p:cNvPr id="7" name="Picture 6">
            <a:extLst>
              <a:ext uri="{FF2B5EF4-FFF2-40B4-BE49-F238E27FC236}">
                <a16:creationId xmlns:a16="http://schemas.microsoft.com/office/drawing/2014/main" id="{758D62FD-E539-9139-4B5E-4BCC6E6BF2B1}"/>
              </a:ext>
            </a:extLst>
          </p:cNvPr>
          <p:cNvPicPr>
            <a:picLocks noChangeAspect="1"/>
          </p:cNvPicPr>
          <p:nvPr/>
        </p:nvPicPr>
        <p:blipFill>
          <a:blip r:embed="rId2"/>
          <a:stretch>
            <a:fillRect/>
          </a:stretch>
        </p:blipFill>
        <p:spPr>
          <a:xfrm>
            <a:off x="1766887" y="2445027"/>
            <a:ext cx="8658225" cy="3438525"/>
          </a:xfrm>
          <a:prstGeom prst="rect">
            <a:avLst/>
          </a:prstGeom>
        </p:spPr>
      </p:pic>
    </p:spTree>
    <p:extLst>
      <p:ext uri="{BB962C8B-B14F-4D97-AF65-F5344CB8AC3E}">
        <p14:creationId xmlns:p14="http://schemas.microsoft.com/office/powerpoint/2010/main" val="99229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C—Remote Pilot Certification</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107.59 Refusal to submit to an alcohol test or to furnish test results.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34734" cy="369332"/>
          </a:xfrm>
          <a:prstGeom prst="rect">
            <a:avLst/>
          </a:prstGeom>
          <a:noFill/>
        </p:spPr>
        <p:txBody>
          <a:bodyPr wrap="none" rtlCol="0">
            <a:spAutoFit/>
          </a:bodyPr>
          <a:lstStyle/>
          <a:p>
            <a:r>
              <a:rPr lang="en-US" dirty="0"/>
              <a:t>UA.I.C.K2</a:t>
            </a:r>
          </a:p>
        </p:txBody>
      </p:sp>
      <p:pic>
        <p:nvPicPr>
          <p:cNvPr id="6" name="Picture 5">
            <a:extLst>
              <a:ext uri="{FF2B5EF4-FFF2-40B4-BE49-F238E27FC236}">
                <a16:creationId xmlns:a16="http://schemas.microsoft.com/office/drawing/2014/main" id="{86074A7B-13BB-7933-7B64-3ABF5E35FB59}"/>
              </a:ext>
            </a:extLst>
          </p:cNvPr>
          <p:cNvPicPr>
            <a:picLocks noChangeAspect="1"/>
          </p:cNvPicPr>
          <p:nvPr/>
        </p:nvPicPr>
        <p:blipFill>
          <a:blip r:embed="rId2"/>
          <a:stretch>
            <a:fillRect/>
          </a:stretch>
        </p:blipFill>
        <p:spPr>
          <a:xfrm>
            <a:off x="1633537" y="2800104"/>
            <a:ext cx="8924925" cy="2219325"/>
          </a:xfrm>
          <a:prstGeom prst="rect">
            <a:avLst/>
          </a:prstGeom>
        </p:spPr>
      </p:pic>
    </p:spTree>
    <p:extLst>
      <p:ext uri="{BB962C8B-B14F-4D97-AF65-F5344CB8AC3E}">
        <p14:creationId xmlns:p14="http://schemas.microsoft.com/office/powerpoint/2010/main" val="381193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C—Remote Pilot Certification</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107.61 Eligibility.</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34734" cy="369332"/>
          </a:xfrm>
          <a:prstGeom prst="rect">
            <a:avLst/>
          </a:prstGeom>
          <a:noFill/>
        </p:spPr>
        <p:txBody>
          <a:bodyPr wrap="none" rtlCol="0">
            <a:spAutoFit/>
          </a:bodyPr>
          <a:lstStyle/>
          <a:p>
            <a:r>
              <a:rPr lang="en-US" dirty="0"/>
              <a:t>UA.I.C.K3</a:t>
            </a:r>
          </a:p>
        </p:txBody>
      </p:sp>
      <p:pic>
        <p:nvPicPr>
          <p:cNvPr id="7" name="Picture 6">
            <a:extLst>
              <a:ext uri="{FF2B5EF4-FFF2-40B4-BE49-F238E27FC236}">
                <a16:creationId xmlns:a16="http://schemas.microsoft.com/office/drawing/2014/main" id="{EE2ED79E-07EF-E112-A290-53A5F099A4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9725" y="2474684"/>
            <a:ext cx="8972550" cy="2823182"/>
          </a:xfrm>
          <a:prstGeom prst="rect">
            <a:avLst/>
          </a:prstGeom>
        </p:spPr>
      </p:pic>
    </p:spTree>
    <p:extLst>
      <p:ext uri="{BB962C8B-B14F-4D97-AF65-F5344CB8AC3E}">
        <p14:creationId xmlns:p14="http://schemas.microsoft.com/office/powerpoint/2010/main" val="269647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C—Remote Pilot Certification</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107.61 Eligibility.</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34734" cy="369332"/>
          </a:xfrm>
          <a:prstGeom prst="rect">
            <a:avLst/>
          </a:prstGeom>
          <a:noFill/>
        </p:spPr>
        <p:txBody>
          <a:bodyPr wrap="none" rtlCol="0">
            <a:spAutoFit/>
          </a:bodyPr>
          <a:lstStyle/>
          <a:p>
            <a:r>
              <a:rPr lang="en-US" dirty="0"/>
              <a:t>UA.I.C.K3</a:t>
            </a:r>
          </a:p>
        </p:txBody>
      </p:sp>
      <p:pic>
        <p:nvPicPr>
          <p:cNvPr id="7" name="Picture 6">
            <a:extLst>
              <a:ext uri="{FF2B5EF4-FFF2-40B4-BE49-F238E27FC236}">
                <a16:creationId xmlns:a16="http://schemas.microsoft.com/office/drawing/2014/main" id="{EE2ED79E-07EF-E112-A290-53A5F099A4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9725" y="2392128"/>
            <a:ext cx="8972550" cy="2224576"/>
          </a:xfrm>
          <a:prstGeom prst="rect">
            <a:avLst/>
          </a:prstGeom>
        </p:spPr>
      </p:pic>
    </p:spTree>
    <p:extLst>
      <p:ext uri="{BB962C8B-B14F-4D97-AF65-F5344CB8AC3E}">
        <p14:creationId xmlns:p14="http://schemas.microsoft.com/office/powerpoint/2010/main" val="195280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C—Remote Pilot Certification</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107.64 Temporary certificate.</a:t>
            </a:r>
          </a:p>
        </p:txBody>
      </p:sp>
      <p:sp>
        <p:nvSpPr>
          <p:cNvPr id="4" name="TextBox 3">
            <a:extLst>
              <a:ext uri="{FF2B5EF4-FFF2-40B4-BE49-F238E27FC236}">
                <a16:creationId xmlns:a16="http://schemas.microsoft.com/office/drawing/2014/main" id="{0302E979-91AB-0210-0A31-17BB359C0B80}"/>
              </a:ext>
            </a:extLst>
          </p:cNvPr>
          <p:cNvSpPr txBox="1"/>
          <p:nvPr/>
        </p:nvSpPr>
        <p:spPr>
          <a:xfrm>
            <a:off x="10982226" y="6308209"/>
            <a:ext cx="1134734" cy="369332"/>
          </a:xfrm>
          <a:prstGeom prst="rect">
            <a:avLst/>
          </a:prstGeom>
          <a:noFill/>
        </p:spPr>
        <p:txBody>
          <a:bodyPr wrap="none" rtlCol="0">
            <a:spAutoFit/>
          </a:bodyPr>
          <a:lstStyle/>
          <a:p>
            <a:r>
              <a:rPr lang="en-US" dirty="0"/>
              <a:t>UA.I.C.K3</a:t>
            </a:r>
          </a:p>
        </p:txBody>
      </p:sp>
      <p:pic>
        <p:nvPicPr>
          <p:cNvPr id="8" name="Picture 7">
            <a:extLst>
              <a:ext uri="{FF2B5EF4-FFF2-40B4-BE49-F238E27FC236}">
                <a16:creationId xmlns:a16="http://schemas.microsoft.com/office/drawing/2014/main" id="{1B3DE56D-5D2C-0330-955B-819CD5B5BC04}"/>
              </a:ext>
            </a:extLst>
          </p:cNvPr>
          <p:cNvPicPr>
            <a:picLocks noChangeAspect="1"/>
          </p:cNvPicPr>
          <p:nvPr/>
        </p:nvPicPr>
        <p:blipFill>
          <a:blip r:embed="rId3"/>
          <a:stretch>
            <a:fillRect/>
          </a:stretch>
        </p:blipFill>
        <p:spPr>
          <a:xfrm>
            <a:off x="1852612" y="2393473"/>
            <a:ext cx="8486775" cy="2466975"/>
          </a:xfrm>
          <a:prstGeom prst="rect">
            <a:avLst/>
          </a:prstGeom>
        </p:spPr>
      </p:pic>
    </p:spTree>
    <p:extLst>
      <p:ext uri="{BB962C8B-B14F-4D97-AF65-F5344CB8AC3E}">
        <p14:creationId xmlns:p14="http://schemas.microsoft.com/office/powerpoint/2010/main" val="338539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C—Remote Pilot Certification</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107.65 Aeronautical knowledge recency.</a:t>
            </a:r>
          </a:p>
        </p:txBody>
      </p:sp>
      <p:sp>
        <p:nvSpPr>
          <p:cNvPr id="4" name="TextBox 3">
            <a:extLst>
              <a:ext uri="{FF2B5EF4-FFF2-40B4-BE49-F238E27FC236}">
                <a16:creationId xmlns:a16="http://schemas.microsoft.com/office/drawing/2014/main" id="{0302E979-91AB-0210-0A31-17BB359C0B80}"/>
              </a:ext>
            </a:extLst>
          </p:cNvPr>
          <p:cNvSpPr txBox="1"/>
          <p:nvPr/>
        </p:nvSpPr>
        <p:spPr>
          <a:xfrm>
            <a:off x="10982226" y="6308209"/>
            <a:ext cx="1134734" cy="369332"/>
          </a:xfrm>
          <a:prstGeom prst="rect">
            <a:avLst/>
          </a:prstGeom>
          <a:noFill/>
        </p:spPr>
        <p:txBody>
          <a:bodyPr wrap="none" rtlCol="0">
            <a:spAutoFit/>
          </a:bodyPr>
          <a:lstStyle/>
          <a:p>
            <a:r>
              <a:rPr lang="en-US" dirty="0"/>
              <a:t>UA.I.C.K4</a:t>
            </a:r>
          </a:p>
        </p:txBody>
      </p:sp>
      <p:pic>
        <p:nvPicPr>
          <p:cNvPr id="6" name="Picture 5">
            <a:extLst>
              <a:ext uri="{FF2B5EF4-FFF2-40B4-BE49-F238E27FC236}">
                <a16:creationId xmlns:a16="http://schemas.microsoft.com/office/drawing/2014/main" id="{CD4174BF-2154-6F3F-4596-9053FD03772B}"/>
              </a:ext>
            </a:extLst>
          </p:cNvPr>
          <p:cNvPicPr>
            <a:picLocks noChangeAspect="1"/>
          </p:cNvPicPr>
          <p:nvPr/>
        </p:nvPicPr>
        <p:blipFill>
          <a:blip r:embed="rId3"/>
          <a:stretch>
            <a:fillRect/>
          </a:stretch>
        </p:blipFill>
        <p:spPr>
          <a:xfrm>
            <a:off x="1628775" y="2494372"/>
            <a:ext cx="8934450" cy="3924300"/>
          </a:xfrm>
          <a:prstGeom prst="rect">
            <a:avLst/>
          </a:prstGeom>
        </p:spPr>
      </p:pic>
    </p:spTree>
    <p:extLst>
      <p:ext uri="{BB962C8B-B14F-4D97-AF65-F5344CB8AC3E}">
        <p14:creationId xmlns:p14="http://schemas.microsoft.com/office/powerpoint/2010/main" val="2784569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4A676A21E5F49AD716B665510BDDC" ma:contentTypeVersion="18" ma:contentTypeDescription="Create a new document." ma:contentTypeScope="" ma:versionID="4c175b2d8b3613615e5e5169c31bf0f7">
  <xsd:schema xmlns:xsd="http://www.w3.org/2001/XMLSchema" xmlns:xs="http://www.w3.org/2001/XMLSchema" xmlns:p="http://schemas.microsoft.com/office/2006/metadata/properties" xmlns:ns3="2bf66801-57ab-41bc-bb38-e9a17d4acc49" xmlns:ns4="b461d66d-1dae-447d-bb72-e148995aadc1" targetNamespace="http://schemas.microsoft.com/office/2006/metadata/properties" ma:root="true" ma:fieldsID="a64fbdbc87bf93aec50c8afc21b9efc9" ns3:_="" ns4:_="">
    <xsd:import namespace="2bf66801-57ab-41bc-bb38-e9a17d4acc49"/>
    <xsd:import namespace="b461d66d-1dae-447d-bb72-e148995aad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6801-57ab-41bc-bb38-e9a17d4acc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1d66d-1dae-447d-bb72-e148995aad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461d66d-1dae-447d-bb72-e148995aadc1" xsi:nil="true"/>
  </documentManagement>
</p:properties>
</file>

<file path=customXml/itemProps1.xml><?xml version="1.0" encoding="utf-8"?>
<ds:datastoreItem xmlns:ds="http://schemas.openxmlformats.org/officeDocument/2006/customXml" ds:itemID="{3F36021D-63A6-4B4B-8D47-9DCEA725E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66801-57ab-41bc-bb38-e9a17d4acc49"/>
    <ds:schemaRef ds:uri="b461d66d-1dae-447d-bb72-e148995aa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9E7C29-3C95-448E-8B36-01EA8903B1A5}">
  <ds:schemaRefs>
    <ds:schemaRef ds:uri="http://schemas.microsoft.com/sharepoint/v3/contenttype/forms"/>
  </ds:schemaRefs>
</ds:datastoreItem>
</file>

<file path=customXml/itemProps3.xml><?xml version="1.0" encoding="utf-8"?>
<ds:datastoreItem xmlns:ds="http://schemas.openxmlformats.org/officeDocument/2006/customXml" ds:itemID="{FB5C9AFE-A9FF-4A4B-84ED-8AC81342C976}">
  <ds:schemaRefs>
    <ds:schemaRef ds:uri="http://purl.org/dc/terms/"/>
    <ds:schemaRef ds:uri="b461d66d-1dae-447d-bb72-e148995aadc1"/>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bf66801-57ab-41bc-bb38-e9a17d4acc4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TotalTime>
  <Words>316</Words>
  <Application>Microsoft Office PowerPoint</Application>
  <PresentationFormat>Widescreen</PresentationFormat>
  <Paragraphs>43</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PowerPoint Presentation</vt:lpstr>
      <vt:lpstr>Topics</vt:lpstr>
      <vt:lpstr>14 CFR §107—Small Unmanned Aircraft Systems</vt:lpstr>
      <vt:lpstr>Subpart C—Remote Pilot Certification</vt:lpstr>
      <vt:lpstr>Subpart C—Remote Pilot Certification</vt:lpstr>
      <vt:lpstr>Subpart C—Remote Pilot Certification</vt:lpstr>
      <vt:lpstr>Subpart C—Remote Pilot Certification</vt:lpstr>
      <vt:lpstr>Subpart C—Remote Pilot Certification</vt:lpstr>
      <vt:lpstr>Subpart C—Remote Pilot Certification</vt:lpstr>
      <vt:lpstr>Subpart C—Remote Pilot Certification</vt:lpstr>
      <vt:lpstr>Subpart C—Remote Pilot Certification</vt:lpstr>
      <vt:lpstr>Subpart C—Remote Pilot Certification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Corns</dc:creator>
  <cp:lastModifiedBy>Kevin Corns</cp:lastModifiedBy>
  <cp:revision>4</cp:revision>
  <dcterms:created xsi:type="dcterms:W3CDTF">2024-08-26T00:47:07Z</dcterms:created>
  <dcterms:modified xsi:type="dcterms:W3CDTF">2025-01-02T02:19:05Z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0x010100B3E4A676A21E5F49AD716B665510BDDC</vt:lpwstr>
  </property>
</Properties>
</file>