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7" r:id="rId6"/>
    <p:sldId id="269" r:id="rId7"/>
    <p:sldId id="270" r:id="rId8"/>
    <p:sldId id="259" r:id="rId9"/>
    <p:sldId id="258"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303" r:id="rId32"/>
    <p:sldId id="293" r:id="rId33"/>
    <p:sldId id="292" r:id="rId34"/>
    <p:sldId id="294" r:id="rId35"/>
    <p:sldId id="295" r:id="rId36"/>
    <p:sldId id="297" r:id="rId37"/>
    <p:sldId id="298" r:id="rId38"/>
    <p:sldId id="300" r:id="rId39"/>
    <p:sldId id="299" r:id="rId40"/>
    <p:sldId id="301" r:id="rId41"/>
    <p:sldId id="302" r:id="rId42"/>
    <p:sldId id="26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1200C-BDA8-4B09-817A-7E336A2AC1AC}" v="7" dt="2024-08-27T17:31:58.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2AAD6-D065-47CD-8569-7EE0672A3660}"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938F9-B6D5-4FDE-8D91-2EC6402C419F}" type="slidenum">
              <a:rPr lang="en-US" smtClean="0"/>
              <a:t>‹#›</a:t>
            </a:fld>
            <a:endParaRPr lang="en-US"/>
          </a:p>
        </p:txBody>
      </p:sp>
    </p:spTree>
    <p:extLst>
      <p:ext uri="{BB962C8B-B14F-4D97-AF65-F5344CB8AC3E}">
        <p14:creationId xmlns:p14="http://schemas.microsoft.com/office/powerpoint/2010/main" val="208072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sUAS regardless of weight, need to be registered. Learners can register through the </a:t>
            </a:r>
            <a:r>
              <a:rPr lang="en-US" dirty="0" err="1"/>
              <a:t>FAAdronezone</a:t>
            </a:r>
            <a:r>
              <a:rPr lang="en-US" dirty="0"/>
              <a:t>. Registration costs $5 and is good for 3 years. </a:t>
            </a:r>
          </a:p>
        </p:txBody>
      </p:sp>
      <p:sp>
        <p:nvSpPr>
          <p:cNvPr id="4" name="Slide Number Placeholder 3"/>
          <p:cNvSpPr>
            <a:spLocks noGrp="1"/>
          </p:cNvSpPr>
          <p:nvPr>
            <p:ph type="sldNum" sz="quarter" idx="5"/>
          </p:nvPr>
        </p:nvSpPr>
        <p:spPr/>
        <p:txBody>
          <a:bodyPr/>
          <a:lstStyle/>
          <a:p>
            <a:fld id="{33E938F9-B6D5-4FDE-8D91-2EC6402C419F}" type="slidenum">
              <a:rPr lang="en-US" smtClean="0"/>
              <a:t>6</a:t>
            </a:fld>
            <a:endParaRPr lang="en-US"/>
          </a:p>
        </p:txBody>
      </p:sp>
    </p:spTree>
    <p:extLst>
      <p:ext uri="{BB962C8B-B14F-4D97-AF65-F5344CB8AC3E}">
        <p14:creationId xmlns:p14="http://schemas.microsoft.com/office/powerpoint/2010/main" val="262482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107 permits transportation of property by small unmanned aircraft for compensation or hire. These operations must be conducted within a confined area and in compliance with the operating restrictions of part 107. When transporting property, the transport must occur wholly within the bounds of a single State.</a:t>
            </a:r>
          </a:p>
        </p:txBody>
      </p:sp>
      <p:sp>
        <p:nvSpPr>
          <p:cNvPr id="4" name="Slide Number Placeholder 3"/>
          <p:cNvSpPr>
            <a:spLocks noGrp="1"/>
          </p:cNvSpPr>
          <p:nvPr>
            <p:ph type="sldNum" sz="quarter" idx="5"/>
          </p:nvPr>
        </p:nvSpPr>
        <p:spPr/>
        <p:txBody>
          <a:bodyPr/>
          <a:lstStyle/>
          <a:p>
            <a:fld id="{33E938F9-B6D5-4FDE-8D91-2EC6402C419F}" type="slidenum">
              <a:rPr lang="en-US" smtClean="0"/>
              <a:t>36</a:t>
            </a:fld>
            <a:endParaRPr lang="en-US"/>
          </a:p>
        </p:txBody>
      </p:sp>
    </p:spTree>
    <p:extLst>
      <p:ext uri="{BB962C8B-B14F-4D97-AF65-F5344CB8AC3E}">
        <p14:creationId xmlns:p14="http://schemas.microsoft.com/office/powerpoint/2010/main" val="49435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RPIC does not need to file a report unless requested by the FAA. It is recommended to file a voluntary report through the Aviation Safety Reporting System at https://asrs.arc.nasa.gov/uassafety.html. </a:t>
            </a:r>
          </a:p>
        </p:txBody>
      </p:sp>
      <p:sp>
        <p:nvSpPr>
          <p:cNvPr id="4" name="Slide Number Placeholder 3"/>
          <p:cNvSpPr>
            <a:spLocks noGrp="1"/>
          </p:cNvSpPr>
          <p:nvPr>
            <p:ph type="sldNum" sz="quarter" idx="5"/>
          </p:nvPr>
        </p:nvSpPr>
        <p:spPr/>
        <p:txBody>
          <a:bodyPr/>
          <a:lstStyle/>
          <a:p>
            <a:fld id="{33E938F9-B6D5-4FDE-8D91-2EC6402C419F}" type="slidenum">
              <a:rPr lang="en-US" smtClean="0"/>
              <a:t>11</a:t>
            </a:fld>
            <a:endParaRPr lang="en-US"/>
          </a:p>
        </p:txBody>
      </p:sp>
    </p:spTree>
    <p:extLst>
      <p:ext uri="{BB962C8B-B14F-4D97-AF65-F5344CB8AC3E}">
        <p14:creationId xmlns:p14="http://schemas.microsoft.com/office/powerpoint/2010/main" val="360986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learners successfully pass the UAG and are issued their certificate, they will automatically be given a Part 107.29 waiver to fly at night. </a:t>
            </a:r>
          </a:p>
        </p:txBody>
      </p:sp>
      <p:sp>
        <p:nvSpPr>
          <p:cNvPr id="4" name="Slide Number Placeholder 3"/>
          <p:cNvSpPr>
            <a:spLocks noGrp="1"/>
          </p:cNvSpPr>
          <p:nvPr>
            <p:ph type="sldNum" sz="quarter" idx="5"/>
          </p:nvPr>
        </p:nvSpPr>
        <p:spPr/>
        <p:txBody>
          <a:bodyPr/>
          <a:lstStyle/>
          <a:p>
            <a:fld id="{33E938F9-B6D5-4FDE-8D91-2EC6402C419F}" type="slidenum">
              <a:rPr lang="en-US" smtClean="0"/>
              <a:t>16</a:t>
            </a:fld>
            <a:endParaRPr lang="en-US"/>
          </a:p>
        </p:txBody>
      </p:sp>
    </p:spTree>
    <p:extLst>
      <p:ext uri="{BB962C8B-B14F-4D97-AF65-F5344CB8AC3E}">
        <p14:creationId xmlns:p14="http://schemas.microsoft.com/office/powerpoint/2010/main" val="94635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 cannot fly over people unless you have a Category 1, 2 or 3 approved sUAS.</a:t>
            </a:r>
          </a:p>
        </p:txBody>
      </p:sp>
      <p:sp>
        <p:nvSpPr>
          <p:cNvPr id="4" name="Slide Number Placeholder 3"/>
          <p:cNvSpPr>
            <a:spLocks noGrp="1"/>
          </p:cNvSpPr>
          <p:nvPr>
            <p:ph type="sldNum" sz="quarter" idx="5"/>
          </p:nvPr>
        </p:nvSpPr>
        <p:spPr/>
        <p:txBody>
          <a:bodyPr/>
          <a:lstStyle/>
          <a:p>
            <a:fld id="{33E938F9-B6D5-4FDE-8D91-2EC6402C419F}" type="slidenum">
              <a:rPr lang="en-US" smtClean="0"/>
              <a:t>22</a:t>
            </a:fld>
            <a:endParaRPr lang="en-US"/>
          </a:p>
        </p:txBody>
      </p:sp>
    </p:spTree>
    <p:extLst>
      <p:ext uri="{BB962C8B-B14F-4D97-AF65-F5344CB8AC3E}">
        <p14:creationId xmlns:p14="http://schemas.microsoft.com/office/powerpoint/2010/main" val="207308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there are 5 types of Class E airports. Only </a:t>
            </a:r>
            <a:r>
              <a:rPr lang="en-US" b="1" i="0" dirty="0">
                <a:solidFill>
                  <a:srgbClr val="001D35"/>
                </a:solidFill>
                <a:effectLst/>
                <a:latin typeface="Google Sans"/>
              </a:rPr>
              <a:t>Class E Surface Areas (E2)</a:t>
            </a:r>
            <a:r>
              <a:rPr lang="en-US" b="0" i="0" dirty="0">
                <a:solidFill>
                  <a:srgbClr val="001D35"/>
                </a:solidFill>
                <a:effectLst/>
                <a:latin typeface="Google Sans"/>
              </a:rPr>
              <a:t>: Starts at ground level around airports without control towers and is controlled airspace. All other Class E airspace is considered as uncontrolled and do not require ATC approval to conduct operations. We’ll cover more in depth in the next chapter.</a:t>
            </a:r>
            <a:endParaRPr lang="en-US" dirty="0"/>
          </a:p>
        </p:txBody>
      </p:sp>
      <p:sp>
        <p:nvSpPr>
          <p:cNvPr id="4" name="Slide Number Placeholder 3"/>
          <p:cNvSpPr>
            <a:spLocks noGrp="1"/>
          </p:cNvSpPr>
          <p:nvPr>
            <p:ph type="sldNum" sz="quarter" idx="5"/>
          </p:nvPr>
        </p:nvSpPr>
        <p:spPr/>
        <p:txBody>
          <a:bodyPr/>
          <a:lstStyle/>
          <a:p>
            <a:fld id="{33E938F9-B6D5-4FDE-8D91-2EC6402C419F}" type="slidenum">
              <a:rPr lang="en-US" smtClean="0"/>
              <a:t>23</a:t>
            </a:fld>
            <a:endParaRPr lang="en-US"/>
          </a:p>
        </p:txBody>
      </p:sp>
    </p:spTree>
    <p:extLst>
      <p:ext uri="{BB962C8B-B14F-4D97-AF65-F5344CB8AC3E}">
        <p14:creationId xmlns:p14="http://schemas.microsoft.com/office/powerpoint/2010/main" val="264600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Preflight is the only inspection required by the FAA. </a:t>
            </a:r>
          </a:p>
        </p:txBody>
      </p:sp>
      <p:sp>
        <p:nvSpPr>
          <p:cNvPr id="4" name="Slide Number Placeholder 3"/>
          <p:cNvSpPr>
            <a:spLocks noGrp="1"/>
          </p:cNvSpPr>
          <p:nvPr>
            <p:ph type="sldNum" sz="quarter" idx="5"/>
          </p:nvPr>
        </p:nvSpPr>
        <p:spPr/>
        <p:txBody>
          <a:bodyPr/>
          <a:lstStyle/>
          <a:p>
            <a:fld id="{33E938F9-B6D5-4FDE-8D91-2EC6402C419F}" type="slidenum">
              <a:rPr lang="en-US" smtClean="0"/>
              <a:t>27</a:t>
            </a:fld>
            <a:endParaRPr lang="en-US"/>
          </a:p>
        </p:txBody>
      </p:sp>
    </p:spTree>
    <p:extLst>
      <p:ext uri="{BB962C8B-B14F-4D97-AF65-F5344CB8AC3E}">
        <p14:creationId xmlns:p14="http://schemas.microsoft.com/office/powerpoint/2010/main" val="241790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CD36A-2FF7-968A-BAAD-CBCC638A5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D66D6-71D8-E840-508D-01305D351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8EE08-8396-EF00-9CA5-B0EC70AC4D4A}"/>
              </a:ext>
            </a:extLst>
          </p:cNvPr>
          <p:cNvSpPr>
            <a:spLocks noGrp="1"/>
          </p:cNvSpPr>
          <p:nvPr>
            <p:ph type="body" idx="1"/>
          </p:nvPr>
        </p:nvSpPr>
        <p:spPr/>
        <p:txBody>
          <a:bodyPr/>
          <a:lstStyle/>
          <a:p>
            <a:r>
              <a:rPr lang="en-US" dirty="0"/>
              <a:t>Preflight is the only inspection required by the FAA. </a:t>
            </a:r>
          </a:p>
        </p:txBody>
      </p:sp>
      <p:sp>
        <p:nvSpPr>
          <p:cNvPr id="4" name="Slide Number Placeholder 3">
            <a:extLst>
              <a:ext uri="{FF2B5EF4-FFF2-40B4-BE49-F238E27FC236}">
                <a16:creationId xmlns:a16="http://schemas.microsoft.com/office/drawing/2014/main" id="{62A715ED-6B08-6B08-4B8F-91A4B19968D6}"/>
              </a:ext>
            </a:extLst>
          </p:cNvPr>
          <p:cNvSpPr>
            <a:spLocks noGrp="1"/>
          </p:cNvSpPr>
          <p:nvPr>
            <p:ph type="sldNum" sz="quarter" idx="5"/>
          </p:nvPr>
        </p:nvSpPr>
        <p:spPr/>
        <p:txBody>
          <a:bodyPr/>
          <a:lstStyle/>
          <a:p>
            <a:fld id="{33E938F9-B6D5-4FDE-8D91-2EC6402C419F}" type="slidenum">
              <a:rPr lang="en-US" smtClean="0"/>
              <a:t>28</a:t>
            </a:fld>
            <a:endParaRPr lang="en-US"/>
          </a:p>
        </p:txBody>
      </p:sp>
    </p:spTree>
    <p:extLst>
      <p:ext uri="{BB962C8B-B14F-4D97-AF65-F5344CB8AC3E}">
        <p14:creationId xmlns:p14="http://schemas.microsoft.com/office/powerpoint/2010/main" val="299032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maximum groundspeed is given in knots and mph. On the UAG, the answer may be given in either. </a:t>
            </a:r>
          </a:p>
        </p:txBody>
      </p:sp>
      <p:sp>
        <p:nvSpPr>
          <p:cNvPr id="4" name="Slide Number Placeholder 3"/>
          <p:cNvSpPr>
            <a:spLocks noGrp="1"/>
          </p:cNvSpPr>
          <p:nvPr>
            <p:ph type="sldNum" sz="quarter" idx="5"/>
          </p:nvPr>
        </p:nvSpPr>
        <p:spPr/>
        <p:txBody>
          <a:bodyPr/>
          <a:lstStyle/>
          <a:p>
            <a:fld id="{33E938F9-B6D5-4FDE-8D91-2EC6402C419F}" type="slidenum">
              <a:rPr lang="en-US" smtClean="0"/>
              <a:t>29</a:t>
            </a:fld>
            <a:endParaRPr lang="en-US"/>
          </a:p>
        </p:txBody>
      </p:sp>
    </p:spTree>
    <p:extLst>
      <p:ext uri="{BB962C8B-B14F-4D97-AF65-F5344CB8AC3E}">
        <p14:creationId xmlns:p14="http://schemas.microsoft.com/office/powerpoint/2010/main" val="222507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automated operation is generally considered an operation in which the remote pilot inputs a flight plan into the CS, which sends the flight plan to the autopilot on board the small unmanned aircraft. During automated flight, flight control inputs are made by components on board the aircraft, not from a CS. If the remote PIC loses the control link to the small unmanned aircraft, the aircraft would continue to fly the programmed mission/return home to land. During automated flight, the remote PIC must have the ability to change routing/altitude or command the aircraft to land immediately. The ability to direct the small unmanned aircraft may be through manual manipulation of the flight controls or through commands using automation.</a:t>
            </a:r>
          </a:p>
        </p:txBody>
      </p:sp>
      <p:sp>
        <p:nvSpPr>
          <p:cNvPr id="4" name="Slide Number Placeholder 3"/>
          <p:cNvSpPr>
            <a:spLocks noGrp="1"/>
          </p:cNvSpPr>
          <p:nvPr>
            <p:ph type="sldNum" sz="quarter" idx="5"/>
          </p:nvPr>
        </p:nvSpPr>
        <p:spPr/>
        <p:txBody>
          <a:bodyPr/>
          <a:lstStyle/>
          <a:p>
            <a:fld id="{33E938F9-B6D5-4FDE-8D91-2EC6402C419F}" type="slidenum">
              <a:rPr lang="en-US" smtClean="0"/>
              <a:t>32</a:t>
            </a:fld>
            <a:endParaRPr lang="en-US"/>
          </a:p>
        </p:txBody>
      </p:sp>
    </p:spTree>
    <p:extLst>
      <p:ext uri="{BB962C8B-B14F-4D97-AF65-F5344CB8AC3E}">
        <p14:creationId xmlns:p14="http://schemas.microsoft.com/office/powerpoint/2010/main" val="285244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5D4A-FCA4-BAA3-6E40-D82EBE2F6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3DE60-8BBE-3E51-BB1D-5288F6A52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746FB-04BD-519E-0536-7D7FB0A345B9}"/>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D6E1DCD7-DDC4-7FF5-F013-C5343506D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5A671-47C7-EB69-4EB5-05B272B4907C}"/>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69131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A734-CC84-A458-8C98-F32D23192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2949E-8CE3-9AB2-B8A5-70465416D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DE51-7BB3-1C8D-9F0C-EAA8E40F2A57}"/>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115D3CF8-A87D-6084-394B-024BF706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8521B-7441-D11A-A042-8DAF9148022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57450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55DFB-66F5-BB09-DB3F-7E813E1951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DFBD9-8D53-95A3-A7D4-97233C072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40AF3-81F5-7242-70B8-5C09B282C681}"/>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F386F119-1FF2-C1F1-A3EB-4F661ED47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3652D-EFBB-0029-D16E-A7FB4F2A69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40466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B591-2BE1-8905-8251-40E6A9D2B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B09B9-8A19-343C-A754-55B853A7D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B2513-674B-FDE6-9427-68DBD20B469D}"/>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B8567C9B-C2AB-3325-6B33-6B5693EF8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F9830-4610-63DF-2265-385EF2ADA71F}"/>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84424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2C91-CDDF-51AF-C383-51F83C598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79769C-C8FF-F292-0A2B-9DB83AE46E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DB324-8F0C-E9D1-7ACE-054A356D9235}"/>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8537EBC4-4D22-A6A8-75E6-E4E33405F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2C42F-7D2C-F637-BF10-7F7A328A54E9}"/>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97714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35A2-F9FC-78E3-663B-FC59F1785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5E33-D359-A991-343D-FE9E330C6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D90AE-E531-EC05-7792-685FF9094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F4A54D-E2CC-2FE4-B460-B00D9C978330}"/>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21DEC745-B49E-94F1-22A7-A5C2E84DD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E863E-C588-3E90-859B-59F1B3E157FA}"/>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40477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0A6B-A62B-7774-FB11-907E03134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669624-DFE0-1A99-371E-91D1321DD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54EEF-53DE-B6F2-6202-F105E2EF9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9B300-B53A-CBCF-9FFD-F5915898A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8C2E8-500D-AE2C-699A-25C20B195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98B68-E678-C1B6-24AC-BBCA123B0616}"/>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8" name="Footer Placeholder 7">
            <a:extLst>
              <a:ext uri="{FF2B5EF4-FFF2-40B4-BE49-F238E27FC236}">
                <a16:creationId xmlns:a16="http://schemas.microsoft.com/office/drawing/2014/main" id="{7B72B249-0219-29FE-23CD-A04CF3BA8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F78EEC-9567-BB02-CCF7-1528CA2DDDE6}"/>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403049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74AE-A4AF-1777-6072-74C85E50F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3F5D85-9E76-C7BF-2FA2-4EE3DE81BB38}"/>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4" name="Footer Placeholder 3">
            <a:extLst>
              <a:ext uri="{FF2B5EF4-FFF2-40B4-BE49-F238E27FC236}">
                <a16:creationId xmlns:a16="http://schemas.microsoft.com/office/drawing/2014/main" id="{89F8486A-4967-5517-EB8C-B6024D5D0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8673A-142C-3CE6-789F-D656FE93ADB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36424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319EB-1091-97F9-DB35-95F013CE9652}"/>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3" name="Footer Placeholder 2">
            <a:extLst>
              <a:ext uri="{FF2B5EF4-FFF2-40B4-BE49-F238E27FC236}">
                <a16:creationId xmlns:a16="http://schemas.microsoft.com/office/drawing/2014/main" id="{B655A8D1-3D0D-D0F4-0361-AA98DF1B36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4EE2B6-F5B5-4E59-4515-5613E61E323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25985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ABBE-0896-6001-89A8-4478D3A0F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BD5E8-1105-359B-B765-BE17014C0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C04DD-0040-D1BD-F280-44F923BC2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4978F-50C0-3C8B-7AAC-E4A602EA47E4}"/>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C5D4F341-6E0B-3219-F75B-D2DDFAEA3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BB6F0-B1DE-C705-5622-BAB33AB3B61B}"/>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3407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6185-79A0-55BF-7161-AFF8A503A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C076D-A403-552D-119F-380B5474B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A4ECA9-1378-3D31-283D-6DB019A88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7D4A5-31DA-F589-33F9-6E154B5464EF}"/>
              </a:ext>
            </a:extLst>
          </p:cNvPr>
          <p:cNvSpPr>
            <a:spLocks noGrp="1"/>
          </p:cNvSpPr>
          <p:nvPr>
            <p:ph type="dt" sz="half" idx="10"/>
          </p:nvPr>
        </p:nvSpPr>
        <p:spPr/>
        <p:txBody>
          <a:bodyPr/>
          <a:lstStyle/>
          <a:p>
            <a:fld id="{EB637335-64F4-413D-B4EB-639FA7E8F573}" type="datetimeFigureOut">
              <a:rPr lang="en-US" smtClean="0"/>
              <a:t>1/1/2025</a:t>
            </a:fld>
            <a:endParaRPr lang="en-US"/>
          </a:p>
        </p:txBody>
      </p:sp>
      <p:sp>
        <p:nvSpPr>
          <p:cNvPr id="6" name="Footer Placeholder 5">
            <a:extLst>
              <a:ext uri="{FF2B5EF4-FFF2-40B4-BE49-F238E27FC236}">
                <a16:creationId xmlns:a16="http://schemas.microsoft.com/office/drawing/2014/main" id="{1D24037B-8594-4122-9CA2-AC86F0100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E3ADD-5E17-91CE-FD90-DB780FCA9FF1}"/>
              </a:ext>
            </a:extLst>
          </p:cNvPr>
          <p:cNvSpPr>
            <a:spLocks noGrp="1"/>
          </p:cNvSpPr>
          <p:nvPr>
            <p:ph type="sldNum" sz="quarter" idx="12"/>
          </p:nvPr>
        </p:nvSpPr>
        <p:spPr/>
        <p:txBody>
          <a:bodyPr/>
          <a:lstStyle/>
          <a:p>
            <a:fld id="{BB722EA9-5902-4154-B3DF-7FCCDEC6402E}" type="slidenum">
              <a:rPr lang="en-US" smtClean="0"/>
              <a:t>‹#›</a:t>
            </a:fld>
            <a:endParaRPr lang="en-US"/>
          </a:p>
        </p:txBody>
      </p:sp>
    </p:spTree>
    <p:extLst>
      <p:ext uri="{BB962C8B-B14F-4D97-AF65-F5344CB8AC3E}">
        <p14:creationId xmlns:p14="http://schemas.microsoft.com/office/powerpoint/2010/main" val="118856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D96A1-58EA-37BD-7EC5-28D34D75C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BC3375-F019-9293-3D62-F74ED3051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73D8D-E4A5-5DC5-10BE-DB63CFEA1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637335-64F4-413D-B4EB-639FA7E8F573}" type="datetimeFigureOut">
              <a:rPr lang="en-US" smtClean="0"/>
              <a:t>1/1/2025</a:t>
            </a:fld>
            <a:endParaRPr lang="en-US"/>
          </a:p>
        </p:txBody>
      </p:sp>
      <p:sp>
        <p:nvSpPr>
          <p:cNvPr id="5" name="Footer Placeholder 4">
            <a:extLst>
              <a:ext uri="{FF2B5EF4-FFF2-40B4-BE49-F238E27FC236}">
                <a16:creationId xmlns:a16="http://schemas.microsoft.com/office/drawing/2014/main" id="{C410DA1C-0966-5942-5D85-0727ECE34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427AC4-2300-4332-E182-B546661BF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722EA9-5902-4154-B3DF-7FCCDEC6402E}" type="slidenum">
              <a:rPr lang="en-US" smtClean="0"/>
              <a:t>‹#›</a:t>
            </a:fld>
            <a:endParaRPr lang="en-US"/>
          </a:p>
        </p:txBody>
      </p:sp>
    </p:spTree>
    <p:extLst>
      <p:ext uri="{BB962C8B-B14F-4D97-AF65-F5344CB8AC3E}">
        <p14:creationId xmlns:p14="http://schemas.microsoft.com/office/powerpoint/2010/main" val="62311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91FE1-3240-45BC-A71D-4689779BE019}"/>
              </a:ext>
            </a:extLst>
          </p:cNvPr>
          <p:cNvSpPr txBox="1"/>
          <p:nvPr/>
        </p:nvSpPr>
        <p:spPr>
          <a:xfrm>
            <a:off x="7826016" y="1346069"/>
            <a:ext cx="4083169" cy="1754326"/>
          </a:xfrm>
          <a:prstGeom prst="rect">
            <a:avLst/>
          </a:prstGeom>
          <a:noFill/>
        </p:spPr>
        <p:txBody>
          <a:bodyPr wrap="none" rtlCol="0">
            <a:spAutoFit/>
          </a:bodyPr>
          <a:lstStyle/>
          <a:p>
            <a:pPr algn="ctr"/>
            <a:r>
              <a:rPr lang="en-US" sz="3600" dirty="0">
                <a:solidFill>
                  <a:schemeClr val="bg1"/>
                </a:solidFill>
                <a:latin typeface="Arial" panose="020B0604020202020204" pitchFamily="34" charset="0"/>
                <a:cs typeface="Arial" panose="020B0604020202020204" pitchFamily="34" charset="0"/>
              </a:rPr>
              <a:t>AERO 2710</a:t>
            </a:r>
          </a:p>
          <a:p>
            <a:pPr algn="ctr"/>
            <a:r>
              <a:rPr lang="en-US" sz="3600" dirty="0">
                <a:solidFill>
                  <a:schemeClr val="bg1"/>
                </a:solidFill>
                <a:latin typeface="Arial" panose="020B0604020202020204" pitchFamily="34" charset="0"/>
                <a:cs typeface="Arial" panose="020B0604020202020204" pitchFamily="34" charset="0"/>
              </a:rPr>
              <a:t>UA.I Regulations</a:t>
            </a:r>
          </a:p>
          <a:p>
            <a:pPr algn="ctr"/>
            <a:r>
              <a:rPr lang="en-US" sz="3600" dirty="0">
                <a:solidFill>
                  <a:schemeClr val="bg1"/>
                </a:solidFill>
                <a:latin typeface="Arial" panose="020B0604020202020204" pitchFamily="34" charset="0"/>
                <a:cs typeface="Arial" panose="020B0604020202020204" pitchFamily="34" charset="0"/>
              </a:rPr>
              <a:t>B. Operating Rules</a:t>
            </a:r>
          </a:p>
        </p:txBody>
      </p:sp>
    </p:spTree>
    <p:extLst>
      <p:ext uri="{BB962C8B-B14F-4D97-AF65-F5344CB8AC3E}">
        <p14:creationId xmlns:p14="http://schemas.microsoft.com/office/powerpoint/2010/main" val="59935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107.12 Requirement for a remote pilot certificate with a small UAS rating.</a:t>
            </a:r>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247777" cy="369332"/>
          </a:xfrm>
          <a:prstGeom prst="rect">
            <a:avLst/>
          </a:prstGeom>
          <a:noFill/>
        </p:spPr>
        <p:txBody>
          <a:bodyPr wrap="none" rtlCol="0">
            <a:spAutoFit/>
          </a:bodyPr>
          <a:lstStyle/>
          <a:p>
            <a:r>
              <a:rPr lang="en-US" dirty="0"/>
              <a:t>UA.I.B.K4a</a:t>
            </a:r>
          </a:p>
        </p:txBody>
      </p:sp>
      <p:pic>
        <p:nvPicPr>
          <p:cNvPr id="6" name="Picture 5">
            <a:extLst>
              <a:ext uri="{FF2B5EF4-FFF2-40B4-BE49-F238E27FC236}">
                <a16:creationId xmlns:a16="http://schemas.microsoft.com/office/drawing/2014/main" id="{8DC1A596-A601-A06E-E1BB-9CB098B509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0209" y="2848374"/>
            <a:ext cx="8697910" cy="3740430"/>
          </a:xfrm>
          <a:prstGeom prst="rect">
            <a:avLst/>
          </a:prstGeom>
        </p:spPr>
      </p:pic>
    </p:spTree>
    <p:extLst>
      <p:ext uri="{BB962C8B-B14F-4D97-AF65-F5344CB8AC3E}">
        <p14:creationId xmlns:p14="http://schemas.microsoft.com/office/powerpoint/2010/main" val="109219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107.21 In-flight emergency.</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UA.I.B.K5</a:t>
            </a:r>
          </a:p>
        </p:txBody>
      </p:sp>
      <p:pic>
        <p:nvPicPr>
          <p:cNvPr id="9" name="Picture 8">
            <a:extLst>
              <a:ext uri="{FF2B5EF4-FFF2-40B4-BE49-F238E27FC236}">
                <a16:creationId xmlns:a16="http://schemas.microsoft.com/office/drawing/2014/main" id="{65ADCD67-9292-EA24-0594-7AF6620460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199" y="2446131"/>
            <a:ext cx="8697911" cy="1536066"/>
          </a:xfrm>
          <a:prstGeom prst="rect">
            <a:avLst/>
          </a:prstGeom>
        </p:spPr>
      </p:pic>
    </p:spTree>
    <p:extLst>
      <p:ext uri="{BB962C8B-B14F-4D97-AF65-F5344CB8AC3E}">
        <p14:creationId xmlns:p14="http://schemas.microsoft.com/office/powerpoint/2010/main" val="97290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107.23 Hazardous operation.</a:t>
            </a:r>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UA.I.B.K6</a:t>
            </a:r>
          </a:p>
        </p:txBody>
      </p:sp>
      <p:pic>
        <p:nvPicPr>
          <p:cNvPr id="6" name="Picture 5">
            <a:extLst>
              <a:ext uri="{FF2B5EF4-FFF2-40B4-BE49-F238E27FC236}">
                <a16:creationId xmlns:a16="http://schemas.microsoft.com/office/drawing/2014/main" id="{31A85FE0-5388-9011-81DB-6FE6105B6C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7198" y="2446131"/>
            <a:ext cx="8697911" cy="1241205"/>
          </a:xfrm>
          <a:prstGeom prst="rect">
            <a:avLst/>
          </a:prstGeom>
        </p:spPr>
      </p:pic>
    </p:spTree>
    <p:extLst>
      <p:ext uri="{BB962C8B-B14F-4D97-AF65-F5344CB8AC3E}">
        <p14:creationId xmlns:p14="http://schemas.microsoft.com/office/powerpoint/2010/main" val="392633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107.25 Operation from a moving vehicle or aircraft.</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UA.I.B.K7</a:t>
            </a:r>
          </a:p>
        </p:txBody>
      </p:sp>
      <p:pic>
        <p:nvPicPr>
          <p:cNvPr id="9" name="Picture 8">
            <a:extLst>
              <a:ext uri="{FF2B5EF4-FFF2-40B4-BE49-F238E27FC236}">
                <a16:creationId xmlns:a16="http://schemas.microsoft.com/office/drawing/2014/main" id="{8E94CB69-A2D7-EBED-5C5E-0C8400B608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7197" y="2446131"/>
            <a:ext cx="8697911" cy="1680117"/>
          </a:xfrm>
          <a:prstGeom prst="rect">
            <a:avLst/>
          </a:prstGeom>
        </p:spPr>
      </p:pic>
    </p:spTree>
    <p:extLst>
      <p:ext uri="{BB962C8B-B14F-4D97-AF65-F5344CB8AC3E}">
        <p14:creationId xmlns:p14="http://schemas.microsoft.com/office/powerpoint/2010/main" val="94944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107.27 Alcohol or drugs.</a:t>
            </a:r>
          </a:p>
          <a:p>
            <a:pPr marL="0" indent="0">
              <a:buNone/>
            </a:pPr>
            <a:endParaRPr lang="en-US" dirty="0"/>
          </a:p>
          <a:p>
            <a:pPr marL="0" indent="0">
              <a:buNone/>
            </a:pPr>
            <a:endParaRPr lang="en-US" dirty="0"/>
          </a:p>
          <a:p>
            <a:pPr marL="0" indent="0">
              <a:buNone/>
            </a:pPr>
            <a:r>
              <a:rPr lang="en-US" dirty="0"/>
              <a:t>§ 91.17 Alcohol or drugs.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UA.I.B.K8</a:t>
            </a:r>
          </a:p>
        </p:txBody>
      </p:sp>
      <p:pic>
        <p:nvPicPr>
          <p:cNvPr id="6" name="Picture 5">
            <a:extLst>
              <a:ext uri="{FF2B5EF4-FFF2-40B4-BE49-F238E27FC236}">
                <a16:creationId xmlns:a16="http://schemas.microsoft.com/office/drawing/2014/main" id="{C00658FF-FC99-0BDA-684D-B9120D9EA1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7196" y="2446131"/>
            <a:ext cx="8697911" cy="466376"/>
          </a:xfrm>
          <a:prstGeom prst="rect">
            <a:avLst/>
          </a:prstGeom>
        </p:spPr>
      </p:pic>
      <p:pic>
        <p:nvPicPr>
          <p:cNvPr id="8" name="Picture 7">
            <a:extLst>
              <a:ext uri="{FF2B5EF4-FFF2-40B4-BE49-F238E27FC236}">
                <a16:creationId xmlns:a16="http://schemas.microsoft.com/office/drawing/2014/main" id="{C9579A0F-F782-3A63-A5D0-F28871E829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5906" y="3872666"/>
            <a:ext cx="8679201" cy="2304297"/>
          </a:xfrm>
          <a:prstGeom prst="rect">
            <a:avLst/>
          </a:prstGeom>
        </p:spPr>
      </p:pic>
    </p:spTree>
    <p:extLst>
      <p:ext uri="{BB962C8B-B14F-4D97-AF65-F5344CB8AC3E}">
        <p14:creationId xmlns:p14="http://schemas.microsoft.com/office/powerpoint/2010/main" val="256164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107.27 Alcohol or drugs.</a:t>
            </a:r>
          </a:p>
          <a:p>
            <a:pPr marL="0" indent="0">
              <a:buNone/>
            </a:pPr>
            <a:endParaRPr lang="en-US" dirty="0"/>
          </a:p>
          <a:p>
            <a:pPr marL="0" indent="0">
              <a:buNone/>
            </a:pPr>
            <a:endParaRPr lang="en-US" dirty="0"/>
          </a:p>
          <a:p>
            <a:pPr marL="0" indent="0">
              <a:buNone/>
            </a:pPr>
            <a:r>
              <a:rPr lang="en-US" dirty="0"/>
              <a:t>§ 91.19 Carriage of narcotic drugs, marihuana, and depressant or stimulant drugs or substances.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UA.I.B.K8</a:t>
            </a:r>
          </a:p>
        </p:txBody>
      </p:sp>
      <p:pic>
        <p:nvPicPr>
          <p:cNvPr id="6" name="Picture 5">
            <a:extLst>
              <a:ext uri="{FF2B5EF4-FFF2-40B4-BE49-F238E27FC236}">
                <a16:creationId xmlns:a16="http://schemas.microsoft.com/office/drawing/2014/main" id="{C00658FF-FC99-0BDA-684D-B9120D9EA1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7196" y="2446131"/>
            <a:ext cx="8697911" cy="466376"/>
          </a:xfrm>
          <a:prstGeom prst="rect">
            <a:avLst/>
          </a:prstGeom>
        </p:spPr>
      </p:pic>
      <p:pic>
        <p:nvPicPr>
          <p:cNvPr id="7" name="Picture 6">
            <a:extLst>
              <a:ext uri="{FF2B5EF4-FFF2-40B4-BE49-F238E27FC236}">
                <a16:creationId xmlns:a16="http://schemas.microsoft.com/office/drawing/2014/main" id="{618BE402-305A-86C1-730A-C0CCFE573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5906" y="4402752"/>
            <a:ext cx="8718899" cy="1702308"/>
          </a:xfrm>
          <a:prstGeom prst="rect">
            <a:avLst/>
          </a:prstGeom>
        </p:spPr>
      </p:pic>
    </p:spTree>
    <p:extLst>
      <p:ext uri="{BB962C8B-B14F-4D97-AF65-F5344CB8AC3E}">
        <p14:creationId xmlns:p14="http://schemas.microsoft.com/office/powerpoint/2010/main" val="353429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8C4DDB-3FB4-97F3-3317-EB88C0B281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1737" y="2431056"/>
            <a:ext cx="8768525" cy="4061819"/>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107.29 Operation at night.</a:t>
            </a:r>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UA.I.B.K9</a:t>
            </a:r>
          </a:p>
        </p:txBody>
      </p:sp>
      <p:sp>
        <p:nvSpPr>
          <p:cNvPr id="11" name="Rectangle 10">
            <a:extLst>
              <a:ext uri="{FF2B5EF4-FFF2-40B4-BE49-F238E27FC236}">
                <a16:creationId xmlns:a16="http://schemas.microsoft.com/office/drawing/2014/main" id="{B30BE46C-A74C-E45C-4FA2-BA835B0A3627}"/>
              </a:ext>
            </a:extLst>
          </p:cNvPr>
          <p:cNvSpPr/>
          <p:nvPr/>
        </p:nvSpPr>
        <p:spPr>
          <a:xfrm>
            <a:off x="1711737" y="5172820"/>
            <a:ext cx="8768525" cy="132005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14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3D7807-CCD3-80E3-5C28-00B71D5895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1736" y="2431056"/>
            <a:ext cx="8768525" cy="4304724"/>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107.31 Visual line of sight aircraft operation.</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247777" cy="369332"/>
          </a:xfrm>
          <a:prstGeom prst="rect">
            <a:avLst/>
          </a:prstGeom>
          <a:noFill/>
        </p:spPr>
        <p:txBody>
          <a:bodyPr wrap="none" rtlCol="0">
            <a:spAutoFit/>
          </a:bodyPr>
          <a:lstStyle/>
          <a:p>
            <a:r>
              <a:rPr lang="en-US" dirty="0"/>
              <a:t>UA.I.B.K10</a:t>
            </a:r>
          </a:p>
        </p:txBody>
      </p:sp>
    </p:spTree>
    <p:extLst>
      <p:ext uri="{BB962C8B-B14F-4D97-AF65-F5344CB8AC3E}">
        <p14:creationId xmlns:p14="http://schemas.microsoft.com/office/powerpoint/2010/main" val="60398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107.33 Visual observer.</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247777" cy="369332"/>
          </a:xfrm>
          <a:prstGeom prst="rect">
            <a:avLst/>
          </a:prstGeom>
          <a:noFill/>
        </p:spPr>
        <p:txBody>
          <a:bodyPr wrap="none" rtlCol="0">
            <a:spAutoFit/>
          </a:bodyPr>
          <a:lstStyle/>
          <a:p>
            <a:r>
              <a:rPr lang="en-US" dirty="0"/>
              <a:t>UA.I.B.K11</a:t>
            </a:r>
          </a:p>
        </p:txBody>
      </p:sp>
      <p:pic>
        <p:nvPicPr>
          <p:cNvPr id="7" name="Picture 6">
            <a:extLst>
              <a:ext uri="{FF2B5EF4-FFF2-40B4-BE49-F238E27FC236}">
                <a16:creationId xmlns:a16="http://schemas.microsoft.com/office/drawing/2014/main" id="{6A3F7BD7-A0F5-C15F-2C80-DB2BA4DC9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1735" y="2431056"/>
            <a:ext cx="8768525" cy="3689338"/>
          </a:xfrm>
          <a:prstGeom prst="rect">
            <a:avLst/>
          </a:prstGeom>
        </p:spPr>
      </p:pic>
    </p:spTree>
    <p:extLst>
      <p:ext uri="{BB962C8B-B14F-4D97-AF65-F5344CB8AC3E}">
        <p14:creationId xmlns:p14="http://schemas.microsoft.com/office/powerpoint/2010/main" val="181368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107.35 Operation of multiple small unmanned aircraft.</a:t>
            </a:r>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247777" cy="369332"/>
          </a:xfrm>
          <a:prstGeom prst="rect">
            <a:avLst/>
          </a:prstGeom>
          <a:noFill/>
        </p:spPr>
        <p:txBody>
          <a:bodyPr wrap="none" rtlCol="0">
            <a:spAutoFit/>
          </a:bodyPr>
          <a:lstStyle/>
          <a:p>
            <a:r>
              <a:rPr lang="en-US" dirty="0"/>
              <a:t>UA.I.B.K12</a:t>
            </a:r>
          </a:p>
        </p:txBody>
      </p:sp>
      <p:pic>
        <p:nvPicPr>
          <p:cNvPr id="6" name="Picture 5">
            <a:extLst>
              <a:ext uri="{FF2B5EF4-FFF2-40B4-BE49-F238E27FC236}">
                <a16:creationId xmlns:a16="http://schemas.microsoft.com/office/drawing/2014/main" id="{AD731D58-B2BC-1BBE-8FDA-2BD20E6B5F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1734" y="2431056"/>
            <a:ext cx="8768525" cy="508929"/>
          </a:xfrm>
          <a:prstGeom prst="rect">
            <a:avLst/>
          </a:prstGeom>
        </p:spPr>
      </p:pic>
    </p:spTree>
    <p:extLst>
      <p:ext uri="{BB962C8B-B14F-4D97-AF65-F5344CB8AC3E}">
        <p14:creationId xmlns:p14="http://schemas.microsoft.com/office/powerpoint/2010/main" val="70944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7EC8-F1FB-8CCC-3402-26DC2142660C}"/>
              </a:ext>
            </a:extLst>
          </p:cNvPr>
          <p:cNvSpPr>
            <a:spLocks noGrp="1"/>
          </p:cNvSpPr>
          <p:nvPr>
            <p:ph type="title"/>
          </p:nvPr>
        </p:nvSpPr>
        <p:spPr/>
        <p:txBody>
          <a:bodyPr/>
          <a:lstStyle/>
          <a:p>
            <a:pPr algn="ctr"/>
            <a:r>
              <a:rPr lang="en-US" dirty="0"/>
              <a:t>Topics</a:t>
            </a:r>
          </a:p>
        </p:txBody>
      </p:sp>
      <p:pic>
        <p:nvPicPr>
          <p:cNvPr id="5" name="Picture 4">
            <a:extLst>
              <a:ext uri="{FF2B5EF4-FFF2-40B4-BE49-F238E27FC236}">
                <a16:creationId xmlns:a16="http://schemas.microsoft.com/office/drawing/2014/main" id="{DFC75603-3F49-70CD-7878-23FF7EB5F9F2}"/>
              </a:ext>
            </a:extLst>
          </p:cNvPr>
          <p:cNvPicPr>
            <a:picLocks noChangeAspect="1"/>
          </p:cNvPicPr>
          <p:nvPr/>
        </p:nvPicPr>
        <p:blipFill>
          <a:blip r:embed="rId2"/>
          <a:stretch>
            <a:fillRect/>
          </a:stretch>
        </p:blipFill>
        <p:spPr>
          <a:xfrm>
            <a:off x="819150" y="1490662"/>
            <a:ext cx="10553700" cy="4410075"/>
          </a:xfrm>
          <a:prstGeom prst="rect">
            <a:avLst/>
          </a:prstGeom>
        </p:spPr>
      </p:pic>
      <p:pic>
        <p:nvPicPr>
          <p:cNvPr id="6" name="Picture 5">
            <a:extLst>
              <a:ext uri="{FF2B5EF4-FFF2-40B4-BE49-F238E27FC236}">
                <a16:creationId xmlns:a16="http://schemas.microsoft.com/office/drawing/2014/main" id="{C50F5B22-1FD9-818B-0446-012BE01D82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101" y="1490662"/>
            <a:ext cx="10553699" cy="5002213"/>
          </a:xfrm>
          <a:prstGeom prst="rect">
            <a:avLst/>
          </a:prstGeom>
        </p:spPr>
      </p:pic>
    </p:spTree>
    <p:extLst>
      <p:ext uri="{BB962C8B-B14F-4D97-AF65-F5344CB8AC3E}">
        <p14:creationId xmlns:p14="http://schemas.microsoft.com/office/powerpoint/2010/main" val="313290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D788AD-3B45-A663-0B92-A564701EE4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7804" y="2461324"/>
            <a:ext cx="8852455" cy="570645"/>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107.36 Carriage of hazardous material.</a:t>
            </a:r>
          </a:p>
          <a:p>
            <a:pPr marL="0" indent="0">
              <a:buNone/>
            </a:pPr>
            <a:endParaRPr lang="en-US" dirty="0"/>
          </a:p>
          <a:p>
            <a:pPr marL="0" indent="0">
              <a:buNone/>
            </a:pPr>
            <a:endParaRPr lang="en-US" dirty="0"/>
          </a:p>
          <a:p>
            <a:pPr marL="0" indent="0">
              <a:buNone/>
            </a:pPr>
            <a:r>
              <a:rPr lang="en-US" dirty="0"/>
              <a:t>§ 171.8 Definitions and abbreviations.</a:t>
            </a:r>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UA.I.B.K13</a:t>
            </a:r>
          </a:p>
        </p:txBody>
      </p:sp>
      <p:pic>
        <p:nvPicPr>
          <p:cNvPr id="9" name="Picture 8">
            <a:extLst>
              <a:ext uri="{FF2B5EF4-FFF2-40B4-BE49-F238E27FC236}">
                <a16:creationId xmlns:a16="http://schemas.microsoft.com/office/drawing/2014/main" id="{4B2542C1-ABC3-CAEA-AA53-3FEFB911B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804" y="4077253"/>
            <a:ext cx="8830363" cy="1900880"/>
          </a:xfrm>
          <a:prstGeom prst="rect">
            <a:avLst/>
          </a:prstGeom>
        </p:spPr>
      </p:pic>
    </p:spTree>
    <p:extLst>
      <p:ext uri="{BB962C8B-B14F-4D97-AF65-F5344CB8AC3E}">
        <p14:creationId xmlns:p14="http://schemas.microsoft.com/office/powerpoint/2010/main" val="389435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49B21-D361-C6BB-BC40-7F60F518B2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7804" y="2461324"/>
            <a:ext cx="8897263" cy="1799390"/>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107.37 Operation near aircraft; right-of-way rules.</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UA.I.B.K14</a:t>
            </a:r>
          </a:p>
        </p:txBody>
      </p:sp>
    </p:spTree>
    <p:extLst>
      <p:ext uri="{BB962C8B-B14F-4D97-AF65-F5344CB8AC3E}">
        <p14:creationId xmlns:p14="http://schemas.microsoft.com/office/powerpoint/2010/main" val="4157014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2842C-20FE-60D8-AD5B-8A2AC0914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804" y="2461324"/>
            <a:ext cx="8897263" cy="2042862"/>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107.39 Operation over human beings.</a:t>
            </a:r>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UA.I.B.K15</a:t>
            </a:r>
          </a:p>
        </p:txBody>
      </p:sp>
    </p:spTree>
    <p:extLst>
      <p:ext uri="{BB962C8B-B14F-4D97-AF65-F5344CB8AC3E}">
        <p14:creationId xmlns:p14="http://schemas.microsoft.com/office/powerpoint/2010/main" val="17291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107.41 Operation in certain airspace.</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UA.I.B.K16</a:t>
            </a:r>
          </a:p>
        </p:txBody>
      </p:sp>
      <p:pic>
        <p:nvPicPr>
          <p:cNvPr id="6" name="Picture 5">
            <a:extLst>
              <a:ext uri="{FF2B5EF4-FFF2-40B4-BE49-F238E27FC236}">
                <a16:creationId xmlns:a16="http://schemas.microsoft.com/office/drawing/2014/main" id="{8395F30D-5B57-251C-CCEA-E1819CDBD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804" y="2462428"/>
            <a:ext cx="8936392" cy="780471"/>
          </a:xfrm>
          <a:prstGeom prst="rect">
            <a:avLst/>
          </a:prstGeom>
        </p:spPr>
      </p:pic>
    </p:spTree>
    <p:extLst>
      <p:ext uri="{BB962C8B-B14F-4D97-AF65-F5344CB8AC3E}">
        <p14:creationId xmlns:p14="http://schemas.microsoft.com/office/powerpoint/2010/main" val="286554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107.43 Operation in the vicinity of airports.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UA.I.B.K17</a:t>
            </a:r>
          </a:p>
        </p:txBody>
      </p:sp>
      <p:pic>
        <p:nvPicPr>
          <p:cNvPr id="7" name="Picture 6">
            <a:extLst>
              <a:ext uri="{FF2B5EF4-FFF2-40B4-BE49-F238E27FC236}">
                <a16:creationId xmlns:a16="http://schemas.microsoft.com/office/drawing/2014/main" id="{7E8011FF-635F-8E24-8642-194F00762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7804" y="2462428"/>
            <a:ext cx="8936392" cy="515191"/>
          </a:xfrm>
          <a:prstGeom prst="rect">
            <a:avLst/>
          </a:prstGeom>
        </p:spPr>
      </p:pic>
    </p:spTree>
    <p:extLst>
      <p:ext uri="{BB962C8B-B14F-4D97-AF65-F5344CB8AC3E}">
        <p14:creationId xmlns:p14="http://schemas.microsoft.com/office/powerpoint/2010/main" val="2651307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B5F97A-76F4-62F0-6B47-436DC3A2E1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7804" y="2462428"/>
            <a:ext cx="8936392" cy="542754"/>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107.45 Operation in prohibited or restricted areas.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UA.I.B.K18</a:t>
            </a:r>
          </a:p>
        </p:txBody>
      </p:sp>
    </p:spTree>
    <p:extLst>
      <p:ext uri="{BB962C8B-B14F-4D97-AF65-F5344CB8AC3E}">
        <p14:creationId xmlns:p14="http://schemas.microsoft.com/office/powerpoint/2010/main" val="241132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B4D87-A4AE-2207-5497-F9345AEAEA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7804" y="2867312"/>
            <a:ext cx="8936392" cy="564091"/>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107.47 Flight restrictions in the proximity of certain areas designated by notice to airmen.</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UA.I.B.K19</a:t>
            </a:r>
          </a:p>
        </p:txBody>
      </p:sp>
    </p:spTree>
    <p:extLst>
      <p:ext uri="{BB962C8B-B14F-4D97-AF65-F5344CB8AC3E}">
        <p14:creationId xmlns:p14="http://schemas.microsoft.com/office/powerpoint/2010/main" val="312865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B4D87-A4AE-2207-5497-F9345AEAE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804" y="2867312"/>
            <a:ext cx="8936392" cy="564091"/>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107.49 Preflight familiarization, inspection, and actions for aircraft operation.</a:t>
            </a:r>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UA.I.B.K20</a:t>
            </a:r>
          </a:p>
        </p:txBody>
      </p:sp>
      <p:pic>
        <p:nvPicPr>
          <p:cNvPr id="6" name="Picture 5">
            <a:extLst>
              <a:ext uri="{FF2B5EF4-FFF2-40B4-BE49-F238E27FC236}">
                <a16:creationId xmlns:a16="http://schemas.microsoft.com/office/drawing/2014/main" id="{63C85098-F3D2-E18E-2CDD-AAEFE38FBF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3547" y="2835964"/>
            <a:ext cx="8940649" cy="6173305"/>
          </a:xfrm>
          <a:prstGeom prst="rect">
            <a:avLst/>
          </a:prstGeom>
        </p:spPr>
      </p:pic>
    </p:spTree>
    <p:extLst>
      <p:ext uri="{BB962C8B-B14F-4D97-AF65-F5344CB8AC3E}">
        <p14:creationId xmlns:p14="http://schemas.microsoft.com/office/powerpoint/2010/main" val="99399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417BA-CAB2-8E80-289C-D0A29E90EB1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7782F1A-60B6-F349-3A7D-B1A2B27985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804" y="2867312"/>
            <a:ext cx="8936392" cy="564091"/>
          </a:xfrm>
          <a:prstGeom prst="rect">
            <a:avLst/>
          </a:prstGeom>
        </p:spPr>
      </p:pic>
      <p:sp>
        <p:nvSpPr>
          <p:cNvPr id="2" name="Title 1">
            <a:extLst>
              <a:ext uri="{FF2B5EF4-FFF2-40B4-BE49-F238E27FC236}">
                <a16:creationId xmlns:a16="http://schemas.microsoft.com/office/drawing/2014/main" id="{8CE2503B-8B3B-6666-F51E-0A8013F2A1F7}"/>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A2A32516-4BF8-B413-10DD-4EE771209E6F}"/>
              </a:ext>
            </a:extLst>
          </p:cNvPr>
          <p:cNvSpPr>
            <a:spLocks noGrp="1"/>
          </p:cNvSpPr>
          <p:nvPr>
            <p:ph idx="1"/>
          </p:nvPr>
        </p:nvSpPr>
        <p:spPr/>
        <p:txBody>
          <a:bodyPr/>
          <a:lstStyle/>
          <a:p>
            <a:pPr marL="0" indent="0">
              <a:buNone/>
            </a:pPr>
            <a:r>
              <a:rPr lang="en-US" dirty="0"/>
              <a:t>§ 107.49 Preflight familiarization, inspection, and actions for aircraft operation.</a:t>
            </a:r>
          </a:p>
          <a:p>
            <a:pPr marL="0" indent="0">
              <a:buNone/>
            </a:pPr>
            <a:endParaRPr lang="en-US" dirty="0"/>
          </a:p>
        </p:txBody>
      </p:sp>
      <p:sp>
        <p:nvSpPr>
          <p:cNvPr id="5" name="TextBox 4">
            <a:extLst>
              <a:ext uri="{FF2B5EF4-FFF2-40B4-BE49-F238E27FC236}">
                <a16:creationId xmlns:a16="http://schemas.microsoft.com/office/drawing/2014/main" id="{8761EC31-70D5-5415-3EE1-E6BCB3D3A97E}"/>
              </a:ext>
            </a:extLst>
          </p:cNvPr>
          <p:cNvSpPr txBox="1"/>
          <p:nvPr/>
        </p:nvSpPr>
        <p:spPr>
          <a:xfrm>
            <a:off x="10712767" y="6308209"/>
            <a:ext cx="1247777" cy="369332"/>
          </a:xfrm>
          <a:prstGeom prst="rect">
            <a:avLst/>
          </a:prstGeom>
          <a:noFill/>
        </p:spPr>
        <p:txBody>
          <a:bodyPr wrap="none" rtlCol="0">
            <a:spAutoFit/>
          </a:bodyPr>
          <a:lstStyle/>
          <a:p>
            <a:r>
              <a:rPr lang="en-US" dirty="0"/>
              <a:t>UA.I.B.K20</a:t>
            </a:r>
          </a:p>
        </p:txBody>
      </p:sp>
      <p:pic>
        <p:nvPicPr>
          <p:cNvPr id="6" name="Picture 5">
            <a:extLst>
              <a:ext uri="{FF2B5EF4-FFF2-40B4-BE49-F238E27FC236}">
                <a16:creationId xmlns:a16="http://schemas.microsoft.com/office/drawing/2014/main" id="{3661C89A-BCC5-C8FC-6E56-86D397D094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359596" y="3728548"/>
            <a:ext cx="8940649" cy="2151269"/>
          </a:xfrm>
          <a:prstGeom prst="rect">
            <a:avLst/>
          </a:prstGeom>
        </p:spPr>
      </p:pic>
    </p:spTree>
    <p:extLst>
      <p:ext uri="{BB962C8B-B14F-4D97-AF65-F5344CB8AC3E}">
        <p14:creationId xmlns:p14="http://schemas.microsoft.com/office/powerpoint/2010/main" val="408408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B4D87-A4AE-2207-5497-F9345AEAE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804" y="2867312"/>
            <a:ext cx="8936392" cy="564091"/>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107.51 Operating limitations for small unmanned aircraft.</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UA.I.B.K21</a:t>
            </a:r>
          </a:p>
        </p:txBody>
      </p:sp>
      <p:pic>
        <p:nvPicPr>
          <p:cNvPr id="8" name="Picture 7">
            <a:extLst>
              <a:ext uri="{FF2B5EF4-FFF2-40B4-BE49-F238E27FC236}">
                <a16:creationId xmlns:a16="http://schemas.microsoft.com/office/drawing/2014/main" id="{8E5B54F6-A6CB-98DF-C9A9-EA4131FC52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23547" y="2519657"/>
            <a:ext cx="8944906" cy="2648691"/>
          </a:xfrm>
          <a:prstGeom prst="rect">
            <a:avLst/>
          </a:prstGeom>
        </p:spPr>
      </p:pic>
    </p:spTree>
    <p:extLst>
      <p:ext uri="{BB962C8B-B14F-4D97-AF65-F5344CB8AC3E}">
        <p14:creationId xmlns:p14="http://schemas.microsoft.com/office/powerpoint/2010/main" val="293756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7EC8-F1FB-8CCC-3402-26DC2142660C}"/>
              </a:ext>
            </a:extLst>
          </p:cNvPr>
          <p:cNvSpPr>
            <a:spLocks noGrp="1"/>
          </p:cNvSpPr>
          <p:nvPr>
            <p:ph type="title"/>
          </p:nvPr>
        </p:nvSpPr>
        <p:spPr/>
        <p:txBody>
          <a:bodyPr/>
          <a:lstStyle/>
          <a:p>
            <a:pPr algn="ctr"/>
            <a:r>
              <a:rPr lang="en-US" dirty="0"/>
              <a:t>Topics</a:t>
            </a:r>
          </a:p>
        </p:txBody>
      </p:sp>
      <p:pic>
        <p:nvPicPr>
          <p:cNvPr id="5" name="Picture 4">
            <a:extLst>
              <a:ext uri="{FF2B5EF4-FFF2-40B4-BE49-F238E27FC236}">
                <a16:creationId xmlns:a16="http://schemas.microsoft.com/office/drawing/2014/main" id="{DFC75603-3F49-70CD-7878-23FF7EB5F9F2}"/>
              </a:ext>
            </a:extLst>
          </p:cNvPr>
          <p:cNvPicPr>
            <a:picLocks noChangeAspect="1"/>
          </p:cNvPicPr>
          <p:nvPr/>
        </p:nvPicPr>
        <p:blipFill>
          <a:blip r:embed="rId2"/>
          <a:stretch>
            <a:fillRect/>
          </a:stretch>
        </p:blipFill>
        <p:spPr>
          <a:xfrm>
            <a:off x="819150" y="1490662"/>
            <a:ext cx="10553700" cy="4410075"/>
          </a:xfrm>
          <a:prstGeom prst="rect">
            <a:avLst/>
          </a:prstGeom>
        </p:spPr>
      </p:pic>
      <p:pic>
        <p:nvPicPr>
          <p:cNvPr id="3" name="Picture 2">
            <a:extLst>
              <a:ext uri="{FF2B5EF4-FFF2-40B4-BE49-F238E27FC236}">
                <a16:creationId xmlns:a16="http://schemas.microsoft.com/office/drawing/2014/main" id="{085A9450-3EE0-A7CD-ED2B-9658B3B708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100" y="1490662"/>
            <a:ext cx="10553699" cy="5175181"/>
          </a:xfrm>
          <a:prstGeom prst="rect">
            <a:avLst/>
          </a:prstGeom>
        </p:spPr>
      </p:pic>
    </p:spTree>
    <p:extLst>
      <p:ext uri="{BB962C8B-B14F-4D97-AF65-F5344CB8AC3E}">
        <p14:creationId xmlns:p14="http://schemas.microsoft.com/office/powerpoint/2010/main" val="4263768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B4D87-A4AE-2207-5497-F9345AEAEA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7804" y="2867312"/>
            <a:ext cx="8936392" cy="564091"/>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107.51 Operating limitations for small unmanned aircraft.</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UA.I.B.K21</a:t>
            </a:r>
          </a:p>
        </p:txBody>
      </p:sp>
      <p:pic>
        <p:nvPicPr>
          <p:cNvPr id="8" name="Picture 7">
            <a:extLst>
              <a:ext uri="{FF2B5EF4-FFF2-40B4-BE49-F238E27FC236}">
                <a16:creationId xmlns:a16="http://schemas.microsoft.com/office/drawing/2014/main" id="{8E5B54F6-A6CB-98DF-C9A9-EA4131FC52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9290" y="2557670"/>
            <a:ext cx="8944906" cy="2263116"/>
          </a:xfrm>
          <a:prstGeom prst="rect">
            <a:avLst/>
          </a:prstGeom>
        </p:spPr>
      </p:pic>
    </p:spTree>
    <p:extLst>
      <p:ext uri="{BB962C8B-B14F-4D97-AF65-F5344CB8AC3E}">
        <p14:creationId xmlns:p14="http://schemas.microsoft.com/office/powerpoint/2010/main" val="411103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B8FF41-AD9E-D950-1C95-44E1130C84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9221" y="2818295"/>
            <a:ext cx="8933558" cy="3946939"/>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107.12 Requirement for a remote pilot certificate with a small UAS rating.</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UA.I.B.K22</a:t>
            </a:r>
          </a:p>
        </p:txBody>
      </p:sp>
    </p:spTree>
    <p:extLst>
      <p:ext uri="{BB962C8B-B14F-4D97-AF65-F5344CB8AC3E}">
        <p14:creationId xmlns:p14="http://schemas.microsoft.com/office/powerpoint/2010/main" val="293493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UA.I.B.K23 Automated Operations</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UA.I.B.K23</a:t>
            </a:r>
          </a:p>
        </p:txBody>
      </p:sp>
      <p:pic>
        <p:nvPicPr>
          <p:cNvPr id="6" name="Picture 5">
            <a:extLst>
              <a:ext uri="{FF2B5EF4-FFF2-40B4-BE49-F238E27FC236}">
                <a16:creationId xmlns:a16="http://schemas.microsoft.com/office/drawing/2014/main" id="{6646A750-C6D4-1B1B-0681-774602C10D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8040" y="2464621"/>
            <a:ext cx="5215919" cy="3483840"/>
          </a:xfrm>
          <a:prstGeom prst="rect">
            <a:avLst/>
          </a:prstGeom>
        </p:spPr>
      </p:pic>
    </p:spTree>
    <p:extLst>
      <p:ext uri="{BB962C8B-B14F-4D97-AF65-F5344CB8AC3E}">
        <p14:creationId xmlns:p14="http://schemas.microsoft.com/office/powerpoint/2010/main" val="1645475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8C4DDB-3FB4-97F3-3317-EB88C0B281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1737" y="2431056"/>
            <a:ext cx="8768525" cy="4061819"/>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107.29 Operation at night.</a:t>
            </a:r>
          </a:p>
          <a:p>
            <a:pPr marL="0" indent="0">
              <a:buNone/>
            </a:pPr>
            <a:endParaRPr lang="en-US" dirty="0"/>
          </a:p>
        </p:txBody>
      </p:sp>
      <p:sp>
        <p:nvSpPr>
          <p:cNvPr id="4" name="TextBox 3">
            <a:extLst>
              <a:ext uri="{FF2B5EF4-FFF2-40B4-BE49-F238E27FC236}">
                <a16:creationId xmlns:a16="http://schemas.microsoft.com/office/drawing/2014/main" id="{72ABB0AE-C7E6-E2C5-A5A4-EC4E00A61ADC}"/>
              </a:ext>
            </a:extLst>
          </p:cNvPr>
          <p:cNvSpPr txBox="1"/>
          <p:nvPr/>
        </p:nvSpPr>
        <p:spPr>
          <a:xfrm>
            <a:off x="10712767" y="6308209"/>
            <a:ext cx="1247777" cy="369332"/>
          </a:xfrm>
          <a:prstGeom prst="rect">
            <a:avLst/>
          </a:prstGeom>
          <a:noFill/>
        </p:spPr>
        <p:txBody>
          <a:bodyPr wrap="none" rtlCol="0">
            <a:spAutoFit/>
          </a:bodyPr>
          <a:lstStyle/>
          <a:p>
            <a:r>
              <a:rPr lang="en-US" dirty="0"/>
              <a:t>UA.I.B.K24</a:t>
            </a:r>
          </a:p>
        </p:txBody>
      </p:sp>
      <p:sp>
        <p:nvSpPr>
          <p:cNvPr id="6" name="Rectangle 5">
            <a:extLst>
              <a:ext uri="{FF2B5EF4-FFF2-40B4-BE49-F238E27FC236}">
                <a16:creationId xmlns:a16="http://schemas.microsoft.com/office/drawing/2014/main" id="{B786FDE7-5D07-ECC0-4794-DACB4AA7DEB4}"/>
              </a:ext>
            </a:extLst>
          </p:cNvPr>
          <p:cNvSpPr/>
          <p:nvPr/>
        </p:nvSpPr>
        <p:spPr>
          <a:xfrm>
            <a:off x="1711737" y="2431056"/>
            <a:ext cx="8768525" cy="264010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186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8C4DDB-3FB4-97F3-3317-EB88C0B281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1737" y="2431056"/>
            <a:ext cx="8768525" cy="4061819"/>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107.29 Operation at night.</a:t>
            </a:r>
          </a:p>
          <a:p>
            <a:pPr marL="0" indent="0">
              <a:buNone/>
            </a:pPr>
            <a:endParaRPr lang="en-US" dirty="0"/>
          </a:p>
        </p:txBody>
      </p:sp>
      <p:sp>
        <p:nvSpPr>
          <p:cNvPr id="4" name="TextBox 3">
            <a:extLst>
              <a:ext uri="{FF2B5EF4-FFF2-40B4-BE49-F238E27FC236}">
                <a16:creationId xmlns:a16="http://schemas.microsoft.com/office/drawing/2014/main" id="{72ABB0AE-C7E6-E2C5-A5A4-EC4E00A61ADC}"/>
              </a:ext>
            </a:extLst>
          </p:cNvPr>
          <p:cNvSpPr txBox="1"/>
          <p:nvPr/>
        </p:nvSpPr>
        <p:spPr>
          <a:xfrm>
            <a:off x="10712767" y="6308209"/>
            <a:ext cx="1247777" cy="369332"/>
          </a:xfrm>
          <a:prstGeom prst="rect">
            <a:avLst/>
          </a:prstGeom>
          <a:noFill/>
        </p:spPr>
        <p:txBody>
          <a:bodyPr wrap="none" rtlCol="0">
            <a:spAutoFit/>
          </a:bodyPr>
          <a:lstStyle/>
          <a:p>
            <a:r>
              <a:rPr lang="en-US" dirty="0"/>
              <a:t>UA.I.B.K24</a:t>
            </a:r>
          </a:p>
        </p:txBody>
      </p:sp>
      <p:sp>
        <p:nvSpPr>
          <p:cNvPr id="6" name="Rectangle 5">
            <a:extLst>
              <a:ext uri="{FF2B5EF4-FFF2-40B4-BE49-F238E27FC236}">
                <a16:creationId xmlns:a16="http://schemas.microsoft.com/office/drawing/2014/main" id="{B786FDE7-5D07-ECC0-4794-DACB4AA7DEB4}"/>
              </a:ext>
            </a:extLst>
          </p:cNvPr>
          <p:cNvSpPr/>
          <p:nvPr/>
        </p:nvSpPr>
        <p:spPr>
          <a:xfrm>
            <a:off x="1711737" y="2431056"/>
            <a:ext cx="8768525" cy="264010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26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8C4DDB-3FB4-97F3-3317-EB88C0B281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1737" y="2431056"/>
            <a:ext cx="8768525" cy="4061819"/>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a:xfrm>
            <a:off x="838200" y="1812112"/>
            <a:ext cx="10515600" cy="4351338"/>
          </a:xfrm>
        </p:spPr>
        <p:txBody>
          <a:bodyPr/>
          <a:lstStyle/>
          <a:p>
            <a:pPr marL="0" indent="0">
              <a:buNone/>
            </a:pPr>
            <a:r>
              <a:rPr lang="en-US" dirty="0"/>
              <a:t>§ 107.29 Operation at night.</a:t>
            </a:r>
          </a:p>
          <a:p>
            <a:pPr marL="0" indent="0">
              <a:buNone/>
            </a:pPr>
            <a:endParaRPr lang="en-US" dirty="0"/>
          </a:p>
        </p:txBody>
      </p:sp>
      <p:sp>
        <p:nvSpPr>
          <p:cNvPr id="4" name="TextBox 3">
            <a:extLst>
              <a:ext uri="{FF2B5EF4-FFF2-40B4-BE49-F238E27FC236}">
                <a16:creationId xmlns:a16="http://schemas.microsoft.com/office/drawing/2014/main" id="{72ABB0AE-C7E6-E2C5-A5A4-EC4E00A61ADC}"/>
              </a:ext>
            </a:extLst>
          </p:cNvPr>
          <p:cNvSpPr txBox="1"/>
          <p:nvPr/>
        </p:nvSpPr>
        <p:spPr>
          <a:xfrm>
            <a:off x="10712767" y="6308209"/>
            <a:ext cx="1247777" cy="369332"/>
          </a:xfrm>
          <a:prstGeom prst="rect">
            <a:avLst/>
          </a:prstGeom>
          <a:noFill/>
        </p:spPr>
        <p:txBody>
          <a:bodyPr wrap="none" rtlCol="0">
            <a:spAutoFit/>
          </a:bodyPr>
          <a:lstStyle/>
          <a:p>
            <a:r>
              <a:rPr lang="en-US" dirty="0"/>
              <a:t>UA.I.B.K25</a:t>
            </a:r>
          </a:p>
        </p:txBody>
      </p:sp>
      <p:sp>
        <p:nvSpPr>
          <p:cNvPr id="6" name="Rectangle 5">
            <a:extLst>
              <a:ext uri="{FF2B5EF4-FFF2-40B4-BE49-F238E27FC236}">
                <a16:creationId xmlns:a16="http://schemas.microsoft.com/office/drawing/2014/main" id="{B786FDE7-5D07-ECC0-4794-DACB4AA7DEB4}"/>
              </a:ext>
            </a:extLst>
          </p:cNvPr>
          <p:cNvSpPr/>
          <p:nvPr/>
        </p:nvSpPr>
        <p:spPr>
          <a:xfrm>
            <a:off x="1711736" y="5126045"/>
            <a:ext cx="8768525" cy="136683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2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UA.I.B.K26 Transportation of property</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UA.I.B.K26</a:t>
            </a:r>
          </a:p>
        </p:txBody>
      </p:sp>
      <p:pic>
        <p:nvPicPr>
          <p:cNvPr id="6" name="Picture 5">
            <a:extLst>
              <a:ext uri="{FF2B5EF4-FFF2-40B4-BE49-F238E27FC236}">
                <a16:creationId xmlns:a16="http://schemas.microsoft.com/office/drawing/2014/main" id="{5365D5CC-33FF-E8DB-6D22-F45CB01505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920" y="2521919"/>
            <a:ext cx="5238160" cy="3486650"/>
          </a:xfrm>
          <a:prstGeom prst="rect">
            <a:avLst/>
          </a:prstGeom>
        </p:spPr>
      </p:pic>
    </p:spTree>
    <p:extLst>
      <p:ext uri="{BB962C8B-B14F-4D97-AF65-F5344CB8AC3E}">
        <p14:creationId xmlns:p14="http://schemas.microsoft.com/office/powerpoint/2010/main" val="343728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107.52 ATC transponder equipment prohibition.</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UA.I.B.K27</a:t>
            </a:r>
          </a:p>
        </p:txBody>
      </p:sp>
      <p:pic>
        <p:nvPicPr>
          <p:cNvPr id="6" name="Picture 5">
            <a:extLst>
              <a:ext uri="{FF2B5EF4-FFF2-40B4-BE49-F238E27FC236}">
                <a16:creationId xmlns:a16="http://schemas.microsoft.com/office/drawing/2014/main" id="{828C2B2F-6859-63EF-DD70-BE28E03627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3547" y="2517504"/>
            <a:ext cx="8944906" cy="564679"/>
          </a:xfrm>
          <a:prstGeom prst="rect">
            <a:avLst/>
          </a:prstGeom>
        </p:spPr>
      </p:pic>
    </p:spTree>
    <p:extLst>
      <p:ext uri="{BB962C8B-B14F-4D97-AF65-F5344CB8AC3E}">
        <p14:creationId xmlns:p14="http://schemas.microsoft.com/office/powerpoint/2010/main" val="957351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947522-4684-8442-1093-580417BAB5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3546" y="2811395"/>
            <a:ext cx="8944907" cy="505559"/>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107.53 Automatic Dependent Surveillance-Broadcast (ADS-B) Out prohibition.</a:t>
            </a:r>
          </a:p>
        </p:txBody>
      </p:sp>
      <p:sp>
        <p:nvSpPr>
          <p:cNvPr id="5" name="TextBox 4">
            <a:extLst>
              <a:ext uri="{FF2B5EF4-FFF2-40B4-BE49-F238E27FC236}">
                <a16:creationId xmlns:a16="http://schemas.microsoft.com/office/drawing/2014/main" id="{F04B179A-29F0-5162-D68D-A263061835E7}"/>
              </a:ext>
            </a:extLst>
          </p:cNvPr>
          <p:cNvSpPr txBox="1"/>
          <p:nvPr/>
        </p:nvSpPr>
        <p:spPr>
          <a:xfrm>
            <a:off x="10712767" y="6308209"/>
            <a:ext cx="1247777" cy="369332"/>
          </a:xfrm>
          <a:prstGeom prst="rect">
            <a:avLst/>
          </a:prstGeom>
          <a:noFill/>
        </p:spPr>
        <p:txBody>
          <a:bodyPr wrap="none" rtlCol="0">
            <a:spAutoFit/>
          </a:bodyPr>
          <a:lstStyle/>
          <a:p>
            <a:r>
              <a:rPr lang="en-US" dirty="0"/>
              <a:t>UA.I.B.K27</a:t>
            </a:r>
          </a:p>
        </p:txBody>
      </p:sp>
    </p:spTree>
    <p:extLst>
      <p:ext uri="{BB962C8B-B14F-4D97-AF65-F5344CB8AC3E}">
        <p14:creationId xmlns:p14="http://schemas.microsoft.com/office/powerpoint/2010/main" val="1360189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406974-2D08-CA24-BDD6-3DFB5A2285E5}"/>
              </a:ext>
            </a:extLst>
          </p:cNvPr>
          <p:cNvPicPr>
            <a:picLocks noGrp="1" noChangeAspect="1"/>
          </p:cNvPicPr>
          <p:nvPr>
            <p:ph idx="1"/>
          </p:nvPr>
        </p:nvPicPr>
        <p:blipFill>
          <a:blip r:embed="rId2"/>
          <a:stretch>
            <a:fillRect/>
          </a:stretch>
        </p:blipFill>
        <p:spPr>
          <a:xfrm>
            <a:off x="511928" y="1334973"/>
            <a:ext cx="11168144" cy="4188054"/>
          </a:xfrm>
          <a:prstGeom prst="rect">
            <a:avLst/>
          </a:prstGeom>
        </p:spPr>
      </p:pic>
    </p:spTree>
    <p:extLst>
      <p:ext uri="{BB962C8B-B14F-4D97-AF65-F5344CB8AC3E}">
        <p14:creationId xmlns:p14="http://schemas.microsoft.com/office/powerpoint/2010/main" val="53860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7EC8-F1FB-8CCC-3402-26DC2142660C}"/>
              </a:ext>
            </a:extLst>
          </p:cNvPr>
          <p:cNvSpPr>
            <a:spLocks noGrp="1"/>
          </p:cNvSpPr>
          <p:nvPr>
            <p:ph type="title"/>
          </p:nvPr>
        </p:nvSpPr>
        <p:spPr/>
        <p:txBody>
          <a:bodyPr/>
          <a:lstStyle/>
          <a:p>
            <a:pPr algn="ctr"/>
            <a:r>
              <a:rPr lang="en-US" dirty="0"/>
              <a:t>Topics</a:t>
            </a:r>
          </a:p>
        </p:txBody>
      </p:sp>
      <p:pic>
        <p:nvPicPr>
          <p:cNvPr id="6" name="Picture 5">
            <a:extLst>
              <a:ext uri="{FF2B5EF4-FFF2-40B4-BE49-F238E27FC236}">
                <a16:creationId xmlns:a16="http://schemas.microsoft.com/office/drawing/2014/main" id="{C50F5B22-1FD9-818B-0446-012BE01D82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9150" y="11679583"/>
            <a:ext cx="10553699" cy="2111844"/>
          </a:xfrm>
          <a:prstGeom prst="rect">
            <a:avLst/>
          </a:prstGeom>
        </p:spPr>
      </p:pic>
      <p:pic>
        <p:nvPicPr>
          <p:cNvPr id="3" name="Picture 2">
            <a:extLst>
              <a:ext uri="{FF2B5EF4-FFF2-40B4-BE49-F238E27FC236}">
                <a16:creationId xmlns:a16="http://schemas.microsoft.com/office/drawing/2014/main" id="{26C5ADF7-28DA-A0C0-5D59-4F26979ECC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101" y="1490662"/>
            <a:ext cx="10553699" cy="2147184"/>
          </a:xfrm>
          <a:prstGeom prst="rect">
            <a:avLst/>
          </a:prstGeom>
        </p:spPr>
      </p:pic>
      <p:pic>
        <p:nvPicPr>
          <p:cNvPr id="9" name="Picture 8">
            <a:extLst>
              <a:ext uri="{FF2B5EF4-FFF2-40B4-BE49-F238E27FC236}">
                <a16:creationId xmlns:a16="http://schemas.microsoft.com/office/drawing/2014/main" id="{73D976AB-8771-A15C-82FD-602C83D6C0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742023"/>
            <a:ext cx="10515600" cy="1098645"/>
          </a:xfrm>
          <a:prstGeom prst="rect">
            <a:avLst/>
          </a:prstGeom>
        </p:spPr>
      </p:pic>
      <p:pic>
        <p:nvPicPr>
          <p:cNvPr id="11" name="Picture 10">
            <a:extLst>
              <a:ext uri="{FF2B5EF4-FFF2-40B4-BE49-F238E27FC236}">
                <a16:creationId xmlns:a16="http://schemas.microsoft.com/office/drawing/2014/main" id="{5522960C-B897-C330-1FC9-A655F8C4C6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150" y="4907086"/>
            <a:ext cx="10534650" cy="1756155"/>
          </a:xfrm>
          <a:prstGeom prst="rect">
            <a:avLst/>
          </a:prstGeom>
        </p:spPr>
      </p:pic>
    </p:spTree>
    <p:extLst>
      <p:ext uri="{BB962C8B-B14F-4D97-AF65-F5344CB8AC3E}">
        <p14:creationId xmlns:p14="http://schemas.microsoft.com/office/powerpoint/2010/main" val="374684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478F-F9FF-155B-F25D-2A530F12AC74}"/>
              </a:ext>
            </a:extLst>
          </p:cNvPr>
          <p:cNvSpPr>
            <a:spLocks noGrp="1"/>
          </p:cNvSpPr>
          <p:nvPr>
            <p:ph type="title"/>
          </p:nvPr>
        </p:nvSpPr>
        <p:spPr/>
        <p:txBody>
          <a:bodyPr>
            <a:normAutofit/>
          </a:bodyPr>
          <a:lstStyle/>
          <a:p>
            <a:r>
              <a:rPr lang="en-US" sz="4000" dirty="0"/>
              <a:t>14 CFR §107—Small Unmanned Aircraft Systems</a:t>
            </a:r>
          </a:p>
        </p:txBody>
      </p:sp>
      <p:sp>
        <p:nvSpPr>
          <p:cNvPr id="3" name="Content Placeholder 2">
            <a:extLst>
              <a:ext uri="{FF2B5EF4-FFF2-40B4-BE49-F238E27FC236}">
                <a16:creationId xmlns:a16="http://schemas.microsoft.com/office/drawing/2014/main" id="{906CAC82-9C34-9694-7F3B-E9A8AD00732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sz="2400" dirty="0"/>
              <a:t>https://www.ecfr.gov/current/title-14/chapter-I/subchapter-F/part-107</a:t>
            </a:r>
          </a:p>
        </p:txBody>
      </p:sp>
      <p:pic>
        <p:nvPicPr>
          <p:cNvPr id="5" name="Picture 4">
            <a:extLst>
              <a:ext uri="{FF2B5EF4-FFF2-40B4-BE49-F238E27FC236}">
                <a16:creationId xmlns:a16="http://schemas.microsoft.com/office/drawing/2014/main" id="{B0ED6DF2-D801-31B2-C18B-FFBB8DD0B402}"/>
              </a:ext>
            </a:extLst>
          </p:cNvPr>
          <p:cNvPicPr>
            <a:picLocks noChangeAspect="1"/>
          </p:cNvPicPr>
          <p:nvPr/>
        </p:nvPicPr>
        <p:blipFill>
          <a:blip r:embed="rId2"/>
          <a:stretch>
            <a:fillRect/>
          </a:stretch>
        </p:blipFill>
        <p:spPr>
          <a:xfrm>
            <a:off x="4762500" y="1866900"/>
            <a:ext cx="2667000" cy="3124200"/>
          </a:xfrm>
          <a:prstGeom prst="rect">
            <a:avLst/>
          </a:prstGeom>
        </p:spPr>
      </p:pic>
    </p:spTree>
    <p:extLst>
      <p:ext uri="{BB962C8B-B14F-4D97-AF65-F5344CB8AC3E}">
        <p14:creationId xmlns:p14="http://schemas.microsoft.com/office/powerpoint/2010/main" val="211150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107.13 Registration.</a:t>
            </a:r>
          </a:p>
          <a:p>
            <a:pPr marL="0" indent="0">
              <a:buNone/>
            </a:pPr>
            <a:endParaRPr lang="en-US" dirty="0"/>
          </a:p>
          <a:p>
            <a:pPr marL="0" indent="0">
              <a:buNone/>
            </a:pPr>
            <a:endParaRPr lang="en-US" dirty="0"/>
          </a:p>
          <a:p>
            <a:pPr marL="0" indent="0">
              <a:buNone/>
            </a:pPr>
            <a:endParaRPr lang="en-US" dirty="0"/>
          </a:p>
          <a:p>
            <a:pPr marL="0" indent="0">
              <a:buNone/>
            </a:pPr>
            <a:r>
              <a:rPr lang="en-US" dirty="0"/>
              <a:t>§ 91.203 Civil aircraft: Certifications required.</a:t>
            </a:r>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30502" cy="369332"/>
          </a:xfrm>
          <a:prstGeom prst="rect">
            <a:avLst/>
          </a:prstGeom>
          <a:noFill/>
        </p:spPr>
        <p:txBody>
          <a:bodyPr wrap="none" rtlCol="0">
            <a:spAutoFit/>
          </a:bodyPr>
          <a:lstStyle/>
          <a:p>
            <a:r>
              <a:rPr lang="en-US" dirty="0"/>
              <a:t>UA.I.B.K1</a:t>
            </a:r>
          </a:p>
        </p:txBody>
      </p:sp>
      <p:pic>
        <p:nvPicPr>
          <p:cNvPr id="6" name="Picture 5">
            <a:extLst>
              <a:ext uri="{FF2B5EF4-FFF2-40B4-BE49-F238E27FC236}">
                <a16:creationId xmlns:a16="http://schemas.microsoft.com/office/drawing/2014/main" id="{4D885FF5-504C-191E-DA9D-E9AE99812A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6887" y="2445027"/>
            <a:ext cx="8658225" cy="800014"/>
          </a:xfrm>
          <a:prstGeom prst="rect">
            <a:avLst/>
          </a:prstGeom>
        </p:spPr>
      </p:pic>
      <p:pic>
        <p:nvPicPr>
          <p:cNvPr id="9" name="Picture 8">
            <a:extLst>
              <a:ext uri="{FF2B5EF4-FFF2-40B4-BE49-F238E27FC236}">
                <a16:creationId xmlns:a16="http://schemas.microsoft.com/office/drawing/2014/main" id="{4E7556FF-41C1-2702-DA3E-1FDA3B60FC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58639" y="4435060"/>
            <a:ext cx="8674721" cy="1072159"/>
          </a:xfrm>
          <a:prstGeom prst="rect">
            <a:avLst/>
          </a:prstGeom>
        </p:spPr>
      </p:pic>
    </p:spTree>
    <p:extLst>
      <p:ext uri="{BB962C8B-B14F-4D97-AF65-F5344CB8AC3E}">
        <p14:creationId xmlns:p14="http://schemas.microsoft.com/office/powerpoint/2010/main" val="99229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107.15 Condition for safe operation.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UA.I.B.K2</a:t>
            </a:r>
          </a:p>
        </p:txBody>
      </p:sp>
      <p:pic>
        <p:nvPicPr>
          <p:cNvPr id="7" name="Picture 6">
            <a:extLst>
              <a:ext uri="{FF2B5EF4-FFF2-40B4-BE49-F238E27FC236}">
                <a16:creationId xmlns:a16="http://schemas.microsoft.com/office/drawing/2014/main" id="{C55DBFD2-6D29-6AE8-9A78-96628DF7FB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6886" y="2446131"/>
            <a:ext cx="8658225" cy="1711730"/>
          </a:xfrm>
          <a:prstGeom prst="rect">
            <a:avLst/>
          </a:prstGeom>
        </p:spPr>
      </p:pic>
    </p:spTree>
    <p:extLst>
      <p:ext uri="{BB962C8B-B14F-4D97-AF65-F5344CB8AC3E}">
        <p14:creationId xmlns:p14="http://schemas.microsoft.com/office/powerpoint/2010/main" val="250820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107.17 Medical condition.</a:t>
            </a:r>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UA.I.B.K3</a:t>
            </a:r>
          </a:p>
        </p:txBody>
      </p:sp>
      <p:pic>
        <p:nvPicPr>
          <p:cNvPr id="6" name="Picture 5">
            <a:extLst>
              <a:ext uri="{FF2B5EF4-FFF2-40B4-BE49-F238E27FC236}">
                <a16:creationId xmlns:a16="http://schemas.microsoft.com/office/drawing/2014/main" id="{858BDF71-AB5B-CBB6-EA81-04FDD9496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7200" y="2446131"/>
            <a:ext cx="8697911" cy="1019139"/>
          </a:xfrm>
          <a:prstGeom prst="rect">
            <a:avLst/>
          </a:prstGeom>
        </p:spPr>
      </p:pic>
    </p:spTree>
    <p:extLst>
      <p:ext uri="{BB962C8B-B14F-4D97-AF65-F5344CB8AC3E}">
        <p14:creationId xmlns:p14="http://schemas.microsoft.com/office/powerpoint/2010/main" val="14441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5DE94-04D6-749F-2511-EBE6193ACB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7200" y="2446131"/>
            <a:ext cx="8697910" cy="3459835"/>
          </a:xfrm>
          <a:prstGeom prst="rect">
            <a:avLst/>
          </a:prstGeom>
        </p:spPr>
      </p:pic>
      <p:sp>
        <p:nvSpPr>
          <p:cNvPr id="2" name="Title 1">
            <a:extLst>
              <a:ext uri="{FF2B5EF4-FFF2-40B4-BE49-F238E27FC236}">
                <a16:creationId xmlns:a16="http://schemas.microsoft.com/office/drawing/2014/main" id="{16D1FEA3-919F-3DF8-284D-F197A5277AB9}"/>
              </a:ext>
            </a:extLst>
          </p:cNvPr>
          <p:cNvSpPr>
            <a:spLocks noGrp="1"/>
          </p:cNvSpPr>
          <p:nvPr>
            <p:ph type="title"/>
          </p:nvPr>
        </p:nvSpPr>
        <p:spPr/>
        <p:txBody>
          <a:bodyPr/>
          <a:lstStyle/>
          <a:p>
            <a:pPr algn="ctr"/>
            <a:r>
              <a:rPr lang="en-US" dirty="0"/>
              <a:t>Subpart B—Operating Rules</a:t>
            </a:r>
          </a:p>
        </p:txBody>
      </p:sp>
      <p:sp>
        <p:nvSpPr>
          <p:cNvPr id="3" name="Content Placeholder 2">
            <a:extLst>
              <a:ext uri="{FF2B5EF4-FFF2-40B4-BE49-F238E27FC236}">
                <a16:creationId xmlns:a16="http://schemas.microsoft.com/office/drawing/2014/main" id="{98F384CC-56DF-2CC5-F0A1-447157B859BF}"/>
              </a:ext>
            </a:extLst>
          </p:cNvPr>
          <p:cNvSpPr>
            <a:spLocks noGrp="1"/>
          </p:cNvSpPr>
          <p:nvPr>
            <p:ph idx="1"/>
          </p:nvPr>
        </p:nvSpPr>
        <p:spPr/>
        <p:txBody>
          <a:bodyPr/>
          <a:lstStyle/>
          <a:p>
            <a:pPr marL="0" indent="0">
              <a:buNone/>
            </a:pPr>
            <a:r>
              <a:rPr lang="en-US" dirty="0"/>
              <a:t>§ 107.19 Remote pilot in command.</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F04B179A-29F0-5162-D68D-A263061835E7}"/>
              </a:ext>
            </a:extLst>
          </p:cNvPr>
          <p:cNvSpPr txBox="1"/>
          <p:nvPr/>
        </p:nvSpPr>
        <p:spPr>
          <a:xfrm>
            <a:off x="10982226" y="6308209"/>
            <a:ext cx="1124347" cy="369332"/>
          </a:xfrm>
          <a:prstGeom prst="rect">
            <a:avLst/>
          </a:prstGeom>
          <a:noFill/>
        </p:spPr>
        <p:txBody>
          <a:bodyPr wrap="none" rtlCol="0">
            <a:spAutoFit/>
          </a:bodyPr>
          <a:lstStyle/>
          <a:p>
            <a:r>
              <a:rPr lang="en-US" dirty="0"/>
              <a:t>UA.I.B.K4</a:t>
            </a:r>
          </a:p>
        </p:txBody>
      </p:sp>
    </p:spTree>
    <p:extLst>
      <p:ext uri="{BB962C8B-B14F-4D97-AF65-F5344CB8AC3E}">
        <p14:creationId xmlns:p14="http://schemas.microsoft.com/office/powerpoint/2010/main" val="113842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E4A676A21E5F49AD716B665510BDDC" ma:contentTypeVersion="18" ma:contentTypeDescription="Create a new document." ma:contentTypeScope="" ma:versionID="4c175b2d8b3613615e5e5169c31bf0f7">
  <xsd:schema xmlns:xsd="http://www.w3.org/2001/XMLSchema" xmlns:xs="http://www.w3.org/2001/XMLSchema" xmlns:p="http://schemas.microsoft.com/office/2006/metadata/properties" xmlns:ns3="2bf66801-57ab-41bc-bb38-e9a17d4acc49" xmlns:ns4="b461d66d-1dae-447d-bb72-e148995aadc1" targetNamespace="http://schemas.microsoft.com/office/2006/metadata/properties" ma:root="true" ma:fieldsID="a64fbdbc87bf93aec50c8afc21b9efc9" ns3:_="" ns4:_="">
    <xsd:import namespace="2bf66801-57ab-41bc-bb38-e9a17d4acc49"/>
    <xsd:import namespace="b461d66d-1dae-447d-bb72-e148995aad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6801-57ab-41bc-bb38-e9a17d4acc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1d66d-1dae-447d-bb72-e148995aad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461d66d-1dae-447d-bb72-e148995aadc1" xsi:nil="true"/>
  </documentManagement>
</p:properties>
</file>

<file path=customXml/itemProps1.xml><?xml version="1.0" encoding="utf-8"?>
<ds:datastoreItem xmlns:ds="http://schemas.openxmlformats.org/officeDocument/2006/customXml" ds:itemID="{759E7C29-3C95-448E-8B36-01EA8903B1A5}">
  <ds:schemaRefs>
    <ds:schemaRef ds:uri="http://schemas.microsoft.com/sharepoint/v3/contenttype/forms"/>
  </ds:schemaRefs>
</ds:datastoreItem>
</file>

<file path=customXml/itemProps2.xml><?xml version="1.0" encoding="utf-8"?>
<ds:datastoreItem xmlns:ds="http://schemas.openxmlformats.org/officeDocument/2006/customXml" ds:itemID="{3F36021D-63A6-4B4B-8D47-9DCEA725E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6801-57ab-41bc-bb38-e9a17d4acc49"/>
    <ds:schemaRef ds:uri="b461d66d-1dae-447d-bb72-e148995aad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5C9AFE-A9FF-4A4B-84ED-8AC81342C976}">
  <ds:schemaRefs>
    <ds:schemaRef ds:uri="http://purl.org/dc/terms/"/>
    <ds:schemaRef ds:uri="b461d66d-1dae-447d-bb72-e148995aadc1"/>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bf66801-57ab-41bc-bb38-e9a17d4acc4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200</TotalTime>
  <Words>1167</Words>
  <Application>Microsoft Office PowerPoint</Application>
  <PresentationFormat>Widescreen</PresentationFormat>
  <Paragraphs>150</Paragraphs>
  <Slides>39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Aptos Display</vt:lpstr>
      <vt:lpstr>Arial</vt:lpstr>
      <vt:lpstr>Google Sans</vt:lpstr>
      <vt:lpstr>Office Theme</vt:lpstr>
      <vt:lpstr>PowerPoint Presentation</vt:lpstr>
      <vt:lpstr>Topics</vt:lpstr>
      <vt:lpstr>Topics</vt:lpstr>
      <vt:lpstr>Topics</vt:lpstr>
      <vt:lpstr>14 CFR §107—Small Unmanned Aircraft Systems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Subpart B—Operating Rules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Corns</dc:creator>
  <cp:lastModifiedBy>Kevin Corns</cp:lastModifiedBy>
  <cp:revision>4</cp:revision>
  <dcterms:created xsi:type="dcterms:W3CDTF">2024-08-26T00:47:07Z</dcterms:created>
  <dcterms:modified xsi:type="dcterms:W3CDTF">2025-01-02T01:12:01Z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0x010100B3E4A676A21E5F49AD716B665510BDDC</vt:lpwstr>
  </property>
</Properties>
</file>